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475" r:id="rId2"/>
    <p:sldMasterId id="2147484489" r:id="rId3"/>
    <p:sldMasterId id="2147484503" r:id="rId4"/>
  </p:sldMasterIdLst>
  <p:notesMasterIdLst>
    <p:notesMasterId r:id="rId24"/>
  </p:notesMasterIdLst>
  <p:sldIdLst>
    <p:sldId id="256" r:id="rId5"/>
    <p:sldId id="317" r:id="rId6"/>
    <p:sldId id="335" r:id="rId7"/>
    <p:sldId id="329" r:id="rId8"/>
    <p:sldId id="331" r:id="rId9"/>
    <p:sldId id="337" r:id="rId10"/>
    <p:sldId id="336" r:id="rId11"/>
    <p:sldId id="271" r:id="rId12"/>
    <p:sldId id="320" r:id="rId13"/>
    <p:sldId id="321" r:id="rId14"/>
    <p:sldId id="272" r:id="rId15"/>
    <p:sldId id="322" r:id="rId16"/>
    <p:sldId id="323" r:id="rId17"/>
    <p:sldId id="258" r:id="rId18"/>
    <p:sldId id="304" r:id="rId19"/>
    <p:sldId id="277" r:id="rId20"/>
    <p:sldId id="275" r:id="rId21"/>
    <p:sldId id="325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A81AB4-95B4-462F-84EC-4A8349A3451B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B50330-F496-4AB5-BF48-6FC18704B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Each squad will also have two Junior Coaches.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0EE3B00A-D019-409B-9DB5-CBA4C5475B0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095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47396DF8-488E-4431-98A4-1D679EE6A7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313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Uniform inspection will be 8/23 before Pep Rally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5E981ED-4AA1-4AFC-A3C5-312B7145954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013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 Jewelry rule will be enforced for safety purposes. Full uniform includes, hoodies, spanks, cheer socks, black yoga pants, skirt, shell, body suit and bow.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4B0494E-944B-432B-B084-4F67B748DF1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64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Most team rules are the same across the board, however, there are a few things that vary by squad due to age.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A88E19A-EAB4-48F8-99AB-9EB427CEDC1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80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AB68-8114-4F1D-A040-D90E90EA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968A-5394-4DDE-A429-5352D005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F40A-758E-49B8-83B0-BE51FD14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ADAF-EE8B-43F0-8938-E6AFD5BE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1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BB11-56FB-4FAB-9C32-073731F1F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485"/>
      </p:ext>
    </p:extLst>
  </p:cSld>
  <p:clrMapOvr>
    <a:masterClrMapping/>
  </p:clrMapOvr>
  <p:transition spd="slow" advTm="8000"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5B87-B794-4E23-9322-89181F2DF0C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8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20814-9F74-48EA-A17A-AAD4D212B103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C3D2-88C7-43E9-9634-27BD282473F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BD3A-28F5-4090-90A8-B6487E0FAAAF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2A0B-BDCF-4F6B-8C16-75AFDC966B0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2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F0EB-66AE-4B55-9CC7-77D17A051BF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4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8060-9CA5-4EC5-ABF6-1C37C9B4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9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73F0-EF03-46E6-9D76-3B48D921CC0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2CD4-8933-431E-A67A-64A4396FB7D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1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5983-4547-4E01-A6CC-49BA3B13D57C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1B59-45E8-4342-9620-8E0DA83BCCE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5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57DA-21AF-4B5B-9121-814868792C42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AFFB-B746-4EE1-A150-A8D7FAE35EE5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03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A617FF-2820-4532-A7D5-F3E154BB3545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1061"/>
      </p:ext>
    </p:extLst>
  </p:cSld>
  <p:clrMapOvr>
    <a:masterClrMapping/>
  </p:clrMapOvr>
  <p:transition spd="slow" advTm="8000"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5B87-B794-4E23-9322-89181F2DF0C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2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20814-9F74-48EA-A17A-AAD4D212B103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2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C3D2-88C7-43E9-9634-27BD282473F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3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C7E83-3666-4401-A9BE-11E0A1DFE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5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BD3A-28F5-4090-90A8-B6487E0FAAAF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5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2A0B-BDCF-4F6B-8C16-75AFDC966B0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31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F0EB-66AE-4B55-9CC7-77D17A051BF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73F0-EF03-46E6-9D76-3B48D921CC0E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00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2CD4-8933-431E-A67A-64A4396FB7D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5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5983-4547-4E01-A6CC-49BA3B13D57C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60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1B59-45E8-4342-9620-8E0DA83BCCE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6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57DA-21AF-4B5B-9121-814868792C42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AFFB-B746-4EE1-A150-A8D7FAE35EE5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3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A617FF-2820-4532-A7D5-F3E154BB3545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141"/>
      </p:ext>
    </p:extLst>
  </p:cSld>
  <p:clrMapOvr>
    <a:masterClrMapping/>
  </p:clrMapOvr>
  <p:transition spd="slow" advTm="8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19FE-8933-4056-ACCB-69A709AD3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87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8A33-B815-47FA-ADB2-7098B8937DEF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60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BFC6-A38B-4E29-8C1C-8110C8AC9F5D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AE3D-0E10-45F3-9E05-91CDA18182E6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4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2B58-72E4-48C4-A4D7-26CAFFFE7A3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1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150D-07C4-41F9-9D82-9AE79408E277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AAF3-FD8E-400D-88A5-CB912ABBBEE3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5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F8C8-F36A-48D6-AC7E-5DEB0E695BC7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03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B729-C4CE-442F-B957-46EA0FAA8B5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1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92088-E3AC-4C4B-9748-206A25035FA5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93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CBF2-4F3E-4C2F-BD14-271C27E01FED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416E-AA93-4D20-BA3D-B84A25D4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CFE8-A298-4A57-AC6D-5F8B9ADB8858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5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FAAE-588E-4086-BB65-4431BB31CC14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A043-E4A6-4515-9E61-F796722591ED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81428"/>
      </p:ext>
    </p:extLst>
  </p:cSld>
  <p:clrMapOvr>
    <a:masterClrMapping/>
  </p:clrMapOvr>
  <p:transition spd="slow" advTm="8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97A2-46BC-4B23-939E-2BC300B5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95E6-2D25-498C-9F46-55A67C27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341A-C792-4089-A6F6-CD4587E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BDC3-CACF-491C-A889-92F78CABA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F4E5B5-9C88-429C-8EB6-2ADBF33A4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 3" pitchFamily="18" charset="2"/>
        <a:buChar char="}"/>
        <a:defRPr sz="4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4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3EE71DE-703B-4E73-BB8B-F7C6AC54B50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4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 3" panose="05040102010807070707" pitchFamily="18" charset="2"/>
        <a:buChar char="}"/>
        <a:defRPr sz="4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4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3EE71DE-703B-4E73-BB8B-F7C6AC54B50B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 3" panose="05040102010807070707" pitchFamily="18" charset="2"/>
        <a:buChar char="}"/>
        <a:defRPr sz="4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4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991FC7-70EA-40DF-9F42-AFF6D17837D0}" type="slidenum">
              <a:rPr lang="en-US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23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 3" panose="05040102010807070707" pitchFamily="18" charset="2"/>
        <a:buChar char="}"/>
        <a:defRPr sz="4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4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annonbrooks@wlcsd.org" TargetMode="Externa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62800" cy="8382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latin typeface="Arial Black" pitchFamily="34" charset="0"/>
              </a:rPr>
              <a:t>Livonia Orioles Cheer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2016 Parent’s Meeting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8442" r="11234"/>
          <a:stretch>
            <a:fillRect/>
          </a:stretch>
        </p:blipFill>
        <p:spPr bwMode="auto">
          <a:xfrm>
            <a:off x="1339850" y="1444625"/>
            <a:ext cx="65420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Volunteers Needed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610600" cy="5486400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Our organization cannot exist without the volunteer efforts of our parents.  All Football and Cheer Parents are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EXPECTED to help in some way.  Our minimum standards for helping out is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 volunteer assignments per season.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Please click on the Volunteer link at LivoniaOrioles.com to sign up.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u="sng" dirty="0" smtClean="0">
                <a:solidFill>
                  <a:srgbClr val="508C46"/>
                </a:solidFill>
                <a:latin typeface="Arial Black" pitchFamily="34" charset="0"/>
              </a:rPr>
              <a:t>You can volunteer for: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rgbClr val="508C46"/>
                </a:solidFill>
                <a:latin typeface="Arial Black" pitchFamily="34" charset="0"/>
              </a:rPr>
              <a:t>concessions, announcing,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rgbClr val="508C46"/>
                </a:solidFill>
                <a:latin typeface="Arial Black" pitchFamily="34" charset="0"/>
              </a:rPr>
              <a:t>spotters, chain gang, 				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rgbClr val="508C46"/>
                </a:solidFill>
                <a:latin typeface="Arial Black" pitchFamily="34" charset="0"/>
              </a:rPr>
              <a:t>concessions, and much 					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rgbClr val="508C46"/>
                </a:solidFill>
                <a:latin typeface="Arial Black" pitchFamily="34" charset="0"/>
              </a:rPr>
              <a:t>much more!</a:t>
            </a:r>
          </a:p>
          <a:p>
            <a:pPr marL="0">
              <a:spcBef>
                <a:spcPts val="0"/>
              </a:spcBef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508C46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LINKS TO BE POSTED ON WEBSITE JUNE 6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th.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*According to WLJFL rules, families that do not Volunteer may lose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their veteran status for the following year.  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1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Oriole Website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534400" cy="50292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n-US" altLang="en-US" sz="1400" smtClean="0"/>
              <a:t>Check us out</a:t>
            </a:r>
          </a:p>
          <a:p>
            <a:pPr lvl="1" algn="ctr" eaLnBrk="1" hangingPunct="1">
              <a:buFontTx/>
              <a:buNone/>
            </a:pPr>
            <a:r>
              <a:rPr lang="en-US" altLang="en-US" sz="1400" smtClean="0"/>
              <a:t>Everything you need is just a click away</a:t>
            </a:r>
          </a:p>
          <a:p>
            <a:pPr lvl="1" algn="ctr" eaLnBrk="1" hangingPunct="1">
              <a:buFontTx/>
              <a:buNone/>
            </a:pPr>
            <a:r>
              <a:rPr lang="en-US" altLang="en-US" sz="3200" smtClean="0"/>
              <a:t>www.livoniaorioles.com</a:t>
            </a:r>
            <a:endParaRPr lang="en-US" altLang="en-US" sz="5400" smtClean="0"/>
          </a:p>
          <a:p>
            <a:pPr lvl="1" algn="ctr" eaLnBrk="1" hangingPunct="1">
              <a:buFontTx/>
              <a:buNone/>
            </a:pPr>
            <a:r>
              <a:rPr lang="en-US" altLang="en-US" sz="1800" smtClean="0"/>
              <a:t>Contact Information</a:t>
            </a:r>
          </a:p>
          <a:p>
            <a:pPr lvl="1" algn="ctr" eaLnBrk="1" hangingPunct="1">
              <a:buFontTx/>
              <a:buNone/>
            </a:pPr>
            <a:r>
              <a:rPr lang="en-US" altLang="en-US" sz="1800" smtClean="0"/>
              <a:t> Updated Calendars, Forms, and Pictures</a:t>
            </a:r>
          </a:p>
          <a:p>
            <a:pPr lvl="1" algn="ctr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8" name="Rectangle 7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74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20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320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latin typeface="Arial Black" pitchFamily="34" charset="0"/>
              </a:rPr>
              <a:t>Uniforms &amp; Cheer*Pack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Skirt/Shell/Jersey/bag –provided &amp; returned (bag can be purchased)</a:t>
            </a:r>
          </a:p>
          <a:p>
            <a:pPr>
              <a:defRPr/>
            </a:pPr>
            <a:r>
              <a:rPr lang="en-US" sz="2400" dirty="0" smtClean="0"/>
              <a:t> Cheer Pack includes: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2400" dirty="0"/>
              <a:t> 	</a:t>
            </a:r>
            <a:r>
              <a:rPr lang="en-US" sz="1600" dirty="0" smtClean="0"/>
              <a:t>Cheer Shoes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Black Long Sleeve Bodysuit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Black Short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Black Dance Pants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Event t-shirts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Game day Bow/Competition Bow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Embroidered Jacket/Hoodie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Rain poncho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/>
              <a:t>Cheer Camp</a:t>
            </a:r>
          </a:p>
          <a:p>
            <a:pPr marL="914400" lvl="2" indent="0">
              <a:buFontTx/>
              <a:buNone/>
              <a:defRPr/>
            </a:pPr>
            <a:r>
              <a:rPr lang="en-US" sz="1200" dirty="0" smtClean="0"/>
              <a:t> 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*Cheer Pack Party-all pack items given out </a:t>
            </a:r>
            <a:r>
              <a:rPr lang="en-US" sz="1600" dirty="0" smtClean="0"/>
              <a:t>at camp</a:t>
            </a:r>
            <a:endParaRPr lang="en-US" sz="1600" dirty="0"/>
          </a:p>
          <a:p>
            <a:pPr lvl="1">
              <a:defRPr/>
            </a:pPr>
            <a:endParaRPr lang="en-US" sz="1600" dirty="0" smtClean="0"/>
          </a:p>
        </p:txBody>
      </p:sp>
      <p:pic>
        <p:nvPicPr>
          <p:cNvPr id="14340" name="Picture 8" descr="http://www.tshirtsdesignsandmore.com/Cheer_Magne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71700"/>
            <a:ext cx="2362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124200" cy="1143000"/>
          </a:xfrm>
        </p:spPr>
        <p:txBody>
          <a:bodyPr/>
          <a:lstStyle/>
          <a:p>
            <a:r>
              <a:rPr lang="en-US" altLang="en-US" sz="4000" smtClean="0">
                <a:latin typeface="Arial Black" pitchFamily="34" charset="0"/>
              </a:rPr>
              <a:t>Cheer Bag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563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Uniform/Dress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Practices:</a:t>
            </a:r>
          </a:p>
          <a:p>
            <a:pPr>
              <a:defRPr/>
            </a:pPr>
            <a:r>
              <a:rPr lang="en-US" sz="2000" dirty="0" smtClean="0"/>
              <a:t>Shorts / Tee-shirts are best for warmer evenings. </a:t>
            </a:r>
          </a:p>
          <a:p>
            <a:pPr>
              <a:defRPr/>
            </a:pPr>
            <a:r>
              <a:rPr lang="en-US" sz="2000" dirty="0" smtClean="0"/>
              <a:t>Sweat-pants / sweat-shirts for cooler evenings.</a:t>
            </a:r>
          </a:p>
          <a:p>
            <a:pPr>
              <a:defRPr/>
            </a:pPr>
            <a:r>
              <a:rPr lang="en-US" sz="2000" dirty="0" smtClean="0"/>
              <a:t>Proper Athletic Shoes are REQUIRED.</a:t>
            </a:r>
          </a:p>
          <a:p>
            <a:pPr>
              <a:defRPr/>
            </a:pPr>
            <a:r>
              <a:rPr lang="en-US" sz="2000" dirty="0" smtClean="0"/>
              <a:t>No Jeans, skirts, </a:t>
            </a:r>
            <a:r>
              <a:rPr lang="en-US" sz="2000" dirty="0" err="1" smtClean="0"/>
              <a:t>skorts</a:t>
            </a:r>
            <a:r>
              <a:rPr lang="en-US" sz="2000" dirty="0" smtClean="0"/>
              <a:t>, string tank tops, or Jewelry of any kind.</a:t>
            </a:r>
          </a:p>
          <a:p>
            <a:pPr>
              <a:defRPr/>
            </a:pPr>
            <a:r>
              <a:rPr lang="en-US" sz="2000" dirty="0" smtClean="0"/>
              <a:t>Hair MUST be pulled back off face.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Games:  </a:t>
            </a:r>
            <a:r>
              <a:rPr lang="en-US" sz="2000" dirty="0" smtClean="0"/>
              <a:t>ALWAYS bring complete uniform in bag. Coaches will advise on uniform, it may change through-out the game.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2000" dirty="0" smtClean="0"/>
              <a:t>*Please note: Do not get cheerleaders ears pierced anytime between May-November</a:t>
            </a:r>
            <a:endParaRPr lang="en-US" sz="2000" dirty="0"/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1800" smtClean="0"/>
          </a:p>
          <a:p>
            <a:r>
              <a:rPr lang="en-US" altLang="en-US" sz="1800" smtClean="0"/>
              <a:t>Complete Uniform (game days)</a:t>
            </a:r>
          </a:p>
          <a:p>
            <a:r>
              <a:rPr lang="en-US" altLang="en-US" sz="1800" smtClean="0"/>
              <a:t>Band-Aids</a:t>
            </a:r>
          </a:p>
          <a:p>
            <a:r>
              <a:rPr lang="en-US" altLang="en-US" sz="1800" smtClean="0"/>
              <a:t>Hair Ties</a:t>
            </a:r>
          </a:p>
          <a:p>
            <a:r>
              <a:rPr lang="en-US" altLang="en-US" sz="1800" smtClean="0"/>
              <a:t>Hoodie</a:t>
            </a:r>
          </a:p>
          <a:p>
            <a:r>
              <a:rPr lang="en-US" altLang="en-US" sz="1800" smtClean="0"/>
              <a:t>Dance Pants</a:t>
            </a:r>
          </a:p>
          <a:p>
            <a:r>
              <a:rPr lang="en-US" altLang="en-US" sz="1800" smtClean="0"/>
              <a:t>Rain jacket/poncho</a:t>
            </a:r>
          </a:p>
          <a:p>
            <a:r>
              <a:rPr lang="en-US" altLang="en-US" sz="1800" smtClean="0"/>
              <a:t>Sun Block</a:t>
            </a:r>
          </a:p>
          <a:p>
            <a:r>
              <a:rPr lang="en-US" altLang="en-US" sz="1800" smtClean="0"/>
              <a:t>Bug Spray</a:t>
            </a:r>
          </a:p>
          <a:p>
            <a:r>
              <a:rPr lang="en-US" altLang="en-US" sz="1800" smtClean="0"/>
              <a:t>Water</a:t>
            </a:r>
          </a:p>
          <a:p>
            <a:r>
              <a:rPr lang="en-US" altLang="en-US" sz="2000" smtClean="0"/>
              <a:t>*Please note WATER is the only drink allowed at practice and at games.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Arial Black" pitchFamily="34" charset="0"/>
              </a:rPr>
              <a:t>Frequently Asked               Questions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876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Common Questions…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???-Attendance Rules—we need you present!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???-What to bring/wear—fully packed cheer bag!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???-Practice Field Drop Off --- girls should not bring friends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???-Placement --- determined by coaches –rotating lines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???-Injuries—2 minute rule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???-Weather—we cheer in the rain!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Where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you can 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find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the 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Answers…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 smtClean="0">
                <a:latin typeface="Arial Black" pitchFamily="34" charset="0"/>
              </a:rPr>
              <a:t>*</a:t>
            </a:r>
            <a:r>
              <a:rPr lang="en-US" sz="2000" dirty="0">
                <a:latin typeface="Arial Black" pitchFamily="34" charset="0"/>
              </a:rPr>
              <a:t>Our Handbook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>
                <a:latin typeface="Arial Black" pitchFamily="34" charset="0"/>
              </a:rPr>
              <a:t>*Our Website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>
                <a:latin typeface="Arial Black" pitchFamily="34" charset="0"/>
              </a:rPr>
              <a:t>*Weekly Squad Emails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>
                <a:latin typeface="Arial Black" pitchFamily="34" charset="0"/>
              </a:rPr>
              <a:t>*Your </a:t>
            </a:r>
            <a:r>
              <a:rPr lang="en-US" sz="2000" dirty="0" smtClean="0">
                <a:latin typeface="Arial Black" pitchFamily="34" charset="0"/>
              </a:rPr>
              <a:t>Coach</a:t>
            </a:r>
            <a:endParaRPr lang="en-US" sz="2000" dirty="0">
              <a:latin typeface="Arial Black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000" dirty="0">
                <a:latin typeface="Arial Black" pitchFamily="34" charset="0"/>
              </a:rPr>
              <a:t>*Cheer Coordinator/FB Directors</a:t>
            </a:r>
          </a:p>
          <a:p>
            <a:pPr>
              <a:buFont typeface="Wingdings 3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latin typeface="Arial Black" pitchFamily="34" charset="0"/>
              </a:rPr>
              <a:t> 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200" dirty="0" smtClean="0">
                <a:latin typeface="Arial Black" pitchFamily="34" charset="0"/>
              </a:rPr>
              <a:t> 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sp>
        <p:nvSpPr>
          <p:cNvPr id="18437" name="AutoShape 7" descr="https://mail-attachment.googleusercontent.com/attachment/?ui=2&amp;ik=49bfca02ef&amp;view=att&amp;th=13df0f8b6239faa8&amp;attid=0.4&amp;disp=inline&amp;safe=1&amp;zw&amp;saduie=AG9B_P_njmUpZaqiQkeCzWHHPn1M&amp;sadet=1365604316408&amp;sads=zwFtkHmXed8DI70CfQZEcI8pPv4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DDDD"/>
              </a:buClr>
              <a:buFont typeface="Wingdings 3" pitchFamily="18" charset="2"/>
              <a:buChar char="}"/>
              <a:defRPr sz="4000" b="1">
                <a:solidFill>
                  <a:schemeClr val="accent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3200" b="1">
                <a:solidFill>
                  <a:schemeClr val="tx2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accent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itchFamily="18" charset="0"/>
              <a:buChar char="−"/>
              <a:defRPr sz="2400" b="1">
                <a:solidFill>
                  <a:schemeClr val="accent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Coaches Communication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8088"/>
            <a:ext cx="5638800" cy="511651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Arial Black" pitchFamily="34" charset="0"/>
              </a:rPr>
              <a:t>Our Primary form of communication---            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Arial Black" pitchFamily="34" charset="0"/>
              </a:rPr>
              <a:t>     </a:t>
            </a:r>
            <a:r>
              <a:rPr lang="en-US" sz="2400" b="0" dirty="0" smtClean="0">
                <a:latin typeface="Arial Black" pitchFamily="34" charset="0"/>
              </a:rPr>
              <a:t>Weekly Email from Coaches</a:t>
            </a:r>
          </a:p>
          <a:p>
            <a:pPr>
              <a:buFont typeface="Wingdings 3" pitchFamily="18" charset="2"/>
              <a:buNone/>
              <a:defRPr/>
            </a:pPr>
            <a:endParaRPr lang="en-US" sz="2000" b="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000" b="0" u="sng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2000" b="0" u="sng" dirty="0" smtClean="0">
                <a:latin typeface="Arial Black" pitchFamily="34" charset="0"/>
              </a:rPr>
              <a:t>Team Parents Briefing-AUGUST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Team Rules/Consequences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Team E</a:t>
            </a:r>
            <a:r>
              <a:rPr lang="en-US" sz="1600" b="0" dirty="0" smtClean="0">
                <a:solidFill>
                  <a:schemeClr val="tx2"/>
                </a:solidFill>
                <a:latin typeface="Arial Black" pitchFamily="34" charset="0"/>
              </a:rPr>
              <a:t>xpectations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600" b="0" dirty="0" smtClean="0">
                <a:solidFill>
                  <a:schemeClr val="tx2"/>
                </a:solidFill>
                <a:latin typeface="Arial Black" pitchFamily="34" charset="0"/>
              </a:rPr>
              <a:t>                        Q &amp; A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4400" b="0" dirty="0" smtClean="0">
                <a:latin typeface="Arial Black" pitchFamily="34" charset="0"/>
              </a:rPr>
              <a:t> </a:t>
            </a:r>
            <a:r>
              <a:rPr lang="en-US" sz="4400" b="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24 Hour Rule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Arial Black" pitchFamily="34" charset="0"/>
              </a:rPr>
              <a:t>  Coaches 1</a:t>
            </a:r>
            <a:r>
              <a:rPr lang="en-US" sz="2000" b="0" baseline="30000" dirty="0" smtClean="0">
                <a:solidFill>
                  <a:schemeClr val="tx2"/>
                </a:solidFill>
                <a:latin typeface="Arial Black" pitchFamily="34" charset="0"/>
              </a:rPr>
              <a:t>st</a:t>
            </a:r>
            <a:r>
              <a:rPr lang="en-US" sz="2000" b="0" dirty="0" smtClean="0">
                <a:solidFill>
                  <a:schemeClr val="tx2"/>
                </a:solidFill>
                <a:latin typeface="Arial Black" pitchFamily="34" charset="0"/>
              </a:rPr>
              <a:t>  -  Directors 2</a:t>
            </a:r>
            <a:r>
              <a:rPr lang="en-US" sz="2000" b="0" baseline="30000" dirty="0" smtClean="0">
                <a:solidFill>
                  <a:schemeClr val="tx2"/>
                </a:solidFill>
                <a:latin typeface="Arial Black" pitchFamily="34" charset="0"/>
              </a:rPr>
              <a:t>nd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000" b="0" baseline="30000" dirty="0" smtClean="0">
                <a:solidFill>
                  <a:schemeClr val="tx2"/>
                </a:solidFill>
                <a:latin typeface="Arial Black" pitchFamily="34" charset="0"/>
              </a:rPr>
              <a:t>  Never address concerns to the JR coaches</a:t>
            </a:r>
            <a:endParaRPr lang="en-US" sz="2000" b="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Arial Black" pitchFamily="34" charset="0"/>
              </a:rPr>
              <a:t>Please Be Available by cell during all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400" b="0" dirty="0" smtClean="0">
                <a:solidFill>
                  <a:schemeClr val="tx2"/>
                </a:solidFill>
                <a:latin typeface="Arial Black" pitchFamily="34" charset="0"/>
              </a:rPr>
              <a:t>Practices &amp; Games! 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6194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1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Parental Communication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33400"/>
            <a:ext cx="6934200" cy="33528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altLang="en-US" sz="2800" smtClean="0">
              <a:solidFill>
                <a:schemeClr val="tx2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Be respectful of other parents</a:t>
            </a: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Coaching from the Bleachers</a:t>
            </a: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Participation &amp; Crowd Response</a:t>
            </a: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Attitude &amp; Effort</a:t>
            </a: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Unconditional Love</a:t>
            </a:r>
          </a:p>
          <a:p>
            <a:pPr>
              <a:buFont typeface="Wingdings 3" pitchFamily="18" charset="2"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Show your support, not your displeasure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773668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3907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7368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Keep it in Perspective…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sz="1800" smtClean="0">
                <a:solidFill>
                  <a:schemeClr val="tx2"/>
                </a:solidFill>
                <a:latin typeface="Arial Black" pitchFamily="34" charset="0"/>
              </a:rPr>
              <a:t>82% of student athletes say their parents are too aggressive in 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smtClean="0">
                <a:solidFill>
                  <a:schemeClr val="tx2"/>
                </a:solidFill>
                <a:latin typeface="Arial Black" pitchFamily="34" charset="0"/>
              </a:rPr>
              <a:t>the stands.</a:t>
            </a:r>
          </a:p>
          <a:p>
            <a:pPr>
              <a:buFont typeface="Wingdings 3" pitchFamily="18" charset="2"/>
              <a:buNone/>
            </a:pPr>
            <a:endParaRPr lang="en-US" altLang="en-US" sz="240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1800" smtClean="0">
                <a:solidFill>
                  <a:schemeClr val="tx2"/>
                </a:solidFill>
                <a:latin typeface="Arial Black" pitchFamily="34" charset="0"/>
              </a:rPr>
              <a:t>Only 10 of every 12,000 high school athletes go on to play 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smtClean="0">
                <a:solidFill>
                  <a:schemeClr val="tx2"/>
                </a:solidFill>
                <a:latin typeface="Arial Black" pitchFamily="34" charset="0"/>
              </a:rPr>
              <a:t>collegiately</a:t>
            </a:r>
            <a:r>
              <a:rPr lang="en-US" altLang="en-US" sz="240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pPr>
              <a:buFont typeface="Wingdings 3" pitchFamily="18" charset="2"/>
              <a:buNone/>
            </a:pPr>
            <a:endParaRPr lang="en-US" altLang="en-US" sz="240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000" smtClean="0">
                <a:solidFill>
                  <a:schemeClr val="tx2"/>
                </a:solidFill>
                <a:latin typeface="Arial Black" pitchFamily="34" charset="0"/>
              </a:rPr>
              <a:t>75% of kids quit athletics by the age of 16, 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smtClean="0">
                <a:solidFill>
                  <a:schemeClr val="tx2"/>
                </a:solidFill>
                <a:latin typeface="Arial Black" pitchFamily="34" charset="0"/>
              </a:rPr>
              <a:t>citing parental pressure as the #1 reason.</a:t>
            </a:r>
          </a:p>
          <a:p>
            <a:pPr>
              <a:buFont typeface="Wingdings 3" pitchFamily="18" charset="2"/>
              <a:buNone/>
            </a:pPr>
            <a:endParaRPr lang="en-US" altLang="en-US" sz="240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000" smtClean="0">
                <a:solidFill>
                  <a:schemeClr val="tx2"/>
                </a:solidFill>
                <a:latin typeface="Arial Black" pitchFamily="34" charset="0"/>
              </a:rPr>
              <a:t>There is a lot more money available with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smtClean="0">
                <a:solidFill>
                  <a:schemeClr val="tx2"/>
                </a:solidFill>
                <a:latin typeface="Arial Black" pitchFamily="34" charset="0"/>
              </a:rPr>
              <a:t>academics than athletics!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462088"/>
          </a:xfrm>
        </p:spPr>
        <p:txBody>
          <a:bodyPr/>
          <a:lstStyle/>
          <a:p>
            <a:r>
              <a:rPr lang="en-US" altLang="en-US" sz="4000" smtClean="0">
                <a:latin typeface="Arial Black" pitchFamily="34" charset="0"/>
              </a:rPr>
              <a:t>The Worldwide Web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495800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3200" smtClean="0">
                <a:latin typeface="Arial Black" pitchFamily="34" charset="0"/>
              </a:rPr>
              <a:t>50% of athletic discipline issues 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3200" smtClean="0">
                <a:latin typeface="Arial Black" pitchFamily="34" charset="0"/>
              </a:rPr>
              <a:t>last year began with theses icons.</a:t>
            </a:r>
          </a:p>
          <a:p>
            <a:endParaRPr lang="en-US" altLang="en-US" smtClean="0"/>
          </a:p>
        </p:txBody>
      </p:sp>
      <p:pic>
        <p:nvPicPr>
          <p:cNvPr id="22532" name="Picture 4" descr="F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724400"/>
            <a:ext cx="8763000" cy="1465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Livonia Orioles Official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Website is used for informational purposes only!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Wall posts are allowed provided they are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positive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not of a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personal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individual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nature. </a:t>
            </a:r>
          </a:p>
        </p:txBody>
      </p:sp>
      <p:pic>
        <p:nvPicPr>
          <p:cNvPr id="22534" name="Picture 7" descr="http://www.mavericksouthernkitchens.com/blog/wp-content/uploads/2012/08/instagram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http://socialsolutionscollective.com/wp-content/uploads/2013/04/Snapchat_logo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003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http://www.harvesterchristian.org/wp-content/uploads/2012/08/Twitter-Logo-1024x1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90800"/>
            <a:ext cx="1401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http://fishandbicylces.files.wordpress.com/2013/02/vin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62088"/>
          </a:xfrm>
        </p:spPr>
        <p:txBody>
          <a:bodyPr/>
          <a:lstStyle/>
          <a:p>
            <a:r>
              <a:rPr lang="en-US" altLang="en-US" smtClean="0">
                <a:latin typeface="Arial Black" pitchFamily="34" charset="0"/>
              </a:rPr>
              <a:t>Sportsmanship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50292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If You want this to be taught by our Coaches,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YOU are going to have to promote it yourself.</a:t>
            </a:r>
          </a:p>
          <a:p>
            <a:pPr>
              <a:buFont typeface="Wingdings 3" pitchFamily="18" charset="2"/>
              <a:buNone/>
              <a:defRPr/>
            </a:pPr>
            <a:endParaRPr lang="en-US" sz="2800" b="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Please, Please, Please…SHOW YOUR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SUPPORT, NOT YOUR DISPLEASURE.</a:t>
            </a:r>
          </a:p>
          <a:p>
            <a:pPr>
              <a:buFont typeface="Wingdings 3" pitchFamily="18" charset="2"/>
              <a:buNone/>
              <a:defRPr/>
            </a:pPr>
            <a:endParaRPr lang="en-US" sz="2800" b="0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Thank you for your attendance this evening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800" b="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and your kind and continued support.</a:t>
            </a:r>
          </a:p>
          <a:p>
            <a:pPr>
              <a:defRPr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838200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772400" cy="146208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 Black" pitchFamily="34" charset="0"/>
              </a:rPr>
              <a:t>Introductions</a:t>
            </a:r>
            <a:r>
              <a:rPr lang="en-US" altLang="en-US" smtClean="0"/>
              <a:t>	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9713" y="838200"/>
            <a:ext cx="868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Cheerleading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Coordinators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tx2"/>
                </a:solidFill>
              </a:rPr>
              <a:t>Lynn </a:t>
            </a:r>
            <a:r>
              <a:rPr lang="en-US" sz="2000" dirty="0" smtClean="0">
                <a:solidFill>
                  <a:schemeClr val="tx2"/>
                </a:solidFill>
              </a:rPr>
              <a:t>Cohan / Lesley </a:t>
            </a:r>
            <a:r>
              <a:rPr lang="en-US" sz="2000" dirty="0" err="1" smtClean="0">
                <a:solidFill>
                  <a:schemeClr val="tx2"/>
                </a:solidFill>
              </a:rPr>
              <a:t>Boley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Football and Unit Directors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Jerry </a:t>
            </a:r>
            <a:r>
              <a:rPr lang="en-US" sz="2000" dirty="0" err="1" smtClean="0">
                <a:solidFill>
                  <a:schemeClr val="tx2"/>
                </a:solidFill>
              </a:rPr>
              <a:t>Tiernan</a:t>
            </a:r>
            <a:r>
              <a:rPr lang="en-US" sz="2000" dirty="0" smtClean="0">
                <a:solidFill>
                  <a:schemeClr val="tx2"/>
                </a:solidFill>
              </a:rPr>
              <a:t>, Rick </a:t>
            </a:r>
            <a:r>
              <a:rPr lang="en-US" sz="2000" dirty="0">
                <a:solidFill>
                  <a:schemeClr val="tx2"/>
                </a:solidFill>
              </a:rPr>
              <a:t>Woodall, Mike Brooks, Rachel Regan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               </a:t>
            </a: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DDDDDD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25413" y="2532063"/>
            <a:ext cx="891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DDDDD"/>
              </a:buCl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Cheer Coaches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Flag -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Amanda Rowley, Melissa St John, Amanda Swan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Freshman – </a:t>
            </a:r>
            <a:r>
              <a:rPr lang="en-US" dirty="0" smtClean="0">
                <a:solidFill>
                  <a:schemeClr val="tx2"/>
                </a:solidFill>
              </a:rPr>
              <a:t>Jenny Hixson, Angela </a:t>
            </a:r>
            <a:r>
              <a:rPr lang="en-US" dirty="0" err="1" smtClean="0">
                <a:solidFill>
                  <a:schemeClr val="tx2"/>
                </a:solidFill>
              </a:rPr>
              <a:t>Papazian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J.V. – </a:t>
            </a:r>
            <a:r>
              <a:rPr lang="en-US" dirty="0" smtClean="0">
                <a:solidFill>
                  <a:schemeClr val="tx2"/>
                </a:solidFill>
              </a:rPr>
              <a:t>Bridget </a:t>
            </a:r>
            <a:r>
              <a:rPr lang="en-US" dirty="0" err="1" smtClean="0">
                <a:solidFill>
                  <a:schemeClr val="tx2"/>
                </a:solidFill>
              </a:rPr>
              <a:t>Makila</a:t>
            </a:r>
            <a:r>
              <a:rPr lang="en-US" dirty="0" smtClean="0">
                <a:solidFill>
                  <a:schemeClr val="tx2"/>
                </a:solidFill>
              </a:rPr>
              <a:t>, Lesley </a:t>
            </a:r>
            <a:r>
              <a:rPr lang="en-US" dirty="0" err="1" smtClean="0">
                <a:solidFill>
                  <a:schemeClr val="tx2"/>
                </a:solidFill>
              </a:rPr>
              <a:t>Boley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Varsity – </a:t>
            </a:r>
            <a:r>
              <a:rPr lang="en-US" dirty="0" smtClean="0">
                <a:solidFill>
                  <a:schemeClr val="tx2"/>
                </a:solidFill>
              </a:rPr>
              <a:t>Jenn Dewar, Rachel Perry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Junior coaches will help teach </a:t>
            </a:r>
            <a:r>
              <a:rPr lang="en-US" dirty="0" err="1">
                <a:solidFill>
                  <a:schemeClr val="tx2"/>
                </a:solidFill>
              </a:rPr>
              <a:t>pom</a:t>
            </a:r>
            <a:r>
              <a:rPr lang="en-US" dirty="0">
                <a:solidFill>
                  <a:schemeClr val="tx2"/>
                </a:solidFill>
              </a:rPr>
              <a:t>/cheer routines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Team moms will help coordinate activities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Oriole Financial Accountability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2015 Profit Lost Statement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1200" smtClean="0">
                <a:solidFill>
                  <a:schemeClr val="tx2"/>
                </a:solidFill>
                <a:latin typeface="Arial Black" panose="020B0A04020102020204" pitchFamily="34" charset="0"/>
              </a:rPr>
              <a:t>                 </a:t>
            </a:r>
            <a:r>
              <a:rPr lang="en-US" altLang="en-US" sz="1600" smtClean="0">
                <a:solidFill>
                  <a:schemeClr val="tx2"/>
                </a:solidFill>
                <a:latin typeface="Arial Black" panose="020B0A04020102020204" pitchFamily="34" charset="0"/>
              </a:rPr>
              <a:t>Money In - 2015		       		Money Out - 2015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Registration Fees*	          0.00 	Unit General Expenses	    1,218.00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Concession + 50/50Profits	   4,781.00	Cheer General Expense      	    1,385.00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Fundraiser Profit		 12,725.00	Football General Expense	    3,477.00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Equipment Reimbursement   9,745.00	Football Player Equip.    	  10,578.00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Football Practice Packs	   3,987.00 	Football Practice Packs	    5,387.00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Cheer Practice Packs	 10,115.00	Cheer Practice Packs	  15,255.00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err="1" smtClean="0">
                <a:latin typeface="Verdana" panose="020B0604030504040204" pitchFamily="34" charset="0"/>
              </a:rPr>
              <a:t>Spiritwear</a:t>
            </a:r>
            <a:r>
              <a:rPr lang="en-US" altLang="en-US" sz="1400" dirty="0" smtClean="0">
                <a:latin typeface="Verdana" panose="020B0604030504040204" pitchFamily="34" charset="0"/>
              </a:rPr>
              <a:t> Profit		   4,129.00 	Cheer Uniforms		    2,043.00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Banquet and Yearbook	   2,136.00	Orioles Events 	                   5,795.00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latin typeface="Verdana" panose="020B0604030504040204" pitchFamily="34" charset="0"/>
              </a:rPr>
              <a:t>										</a:t>
            </a:r>
            <a:endParaRPr lang="en-US" altLang="en-US" sz="14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Total </a:t>
            </a:r>
            <a:r>
              <a:rPr lang="en-US" altLang="en-US" sz="1400" dirty="0" smtClean="0">
                <a:latin typeface="Verdana" panose="020B0604030504040204" pitchFamily="34" charset="0"/>
              </a:rPr>
              <a:t>		              $47,618.00	</a:t>
            </a:r>
            <a:r>
              <a:rPr lang="en-US" altLang="en-US" sz="1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Total</a:t>
            </a:r>
            <a:r>
              <a:rPr lang="en-US" altLang="en-US" sz="1400" dirty="0" smtClean="0">
                <a:latin typeface="Verdana" panose="020B0604030504040204" pitchFamily="34" charset="0"/>
              </a:rPr>
              <a:t>		              $ 45,138.00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			OVERALL   </a:t>
            </a:r>
            <a:r>
              <a:rPr lang="en-US" altLang="en-US" sz="1400" dirty="0" smtClean="0">
                <a:latin typeface="Verdana" panose="020B0604030504040204" pitchFamily="34" charset="0"/>
              </a:rPr>
              <a:t>$ 2,480.00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1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*</a:t>
            </a:r>
            <a:r>
              <a:rPr lang="en-US" altLang="en-US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Please note registration fees are paid to the LJAL General Football and Cheer Fund.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Anyone interested in seeing our books please don’t hesitate to ask! </a:t>
            </a: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107950"/>
            <a:ext cx="6781800" cy="9906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Practice Facilities</a:t>
            </a:r>
            <a:endParaRPr lang="en-US" sz="4000" dirty="0" smtClean="0"/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15784" y="1283732"/>
            <a:ext cx="7086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DDDD"/>
              </a:buClr>
              <a:buFont typeface="Wingdings 3" pitchFamily="18" charset="2"/>
              <a:buChar char="}"/>
              <a:defRPr sz="4000" b="1">
                <a:solidFill>
                  <a:schemeClr val="accent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3200" b="1">
                <a:solidFill>
                  <a:schemeClr val="tx2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accent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itchFamily="18" charset="0"/>
              <a:buChar char="−"/>
              <a:defRPr sz="2400" b="1">
                <a:solidFill>
                  <a:schemeClr val="accent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latin typeface="Arial Black" pitchFamily="34" charset="0"/>
              </a:rPr>
              <a:t>Our practice facility is at the now vacant 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old Webster </a:t>
            </a:r>
            <a:r>
              <a:rPr lang="en-US" altLang="en-US" sz="1800" b="0" dirty="0">
                <a:solidFill>
                  <a:schemeClr val="tx2"/>
                </a:solidFill>
                <a:latin typeface="Arial Black" pitchFamily="34" charset="0"/>
              </a:rPr>
              <a:t>Elementary site located on 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Lyndon off of Newburgh between Schoolcraft and 5 Mile.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en-US" altLang="en-US" sz="1800" b="0" dirty="0">
                <a:solidFill>
                  <a:schemeClr val="tx2"/>
                </a:solidFill>
                <a:latin typeface="Arial Black" pitchFamily="34" charset="0"/>
              </a:rPr>
              <a:t>Watch for text alerts for alternate cheer practice location on days with inclement weather 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9144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8184" y="3003468"/>
            <a:ext cx="678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oadway" pitchFamily="82" charset="0"/>
              </a:defRPr>
            </a:lvl9pPr>
          </a:lstStyle>
          <a:p>
            <a:pPr algn="ctr">
              <a:defRPr/>
            </a:pPr>
            <a:r>
              <a:rPr lang="en-US" sz="4000" kern="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Upcoming Dates</a:t>
            </a:r>
            <a:endParaRPr lang="en-US" sz="4000" kern="0" dirty="0" smtClean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15784" y="3994068"/>
            <a:ext cx="8551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DDDD"/>
              </a:buClr>
              <a:buFont typeface="Wingdings 3" pitchFamily="18" charset="2"/>
              <a:buChar char="}"/>
              <a:defRPr sz="4000" b="1">
                <a:solidFill>
                  <a:schemeClr val="accent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3200" b="1">
                <a:solidFill>
                  <a:schemeClr val="tx2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accent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itchFamily="18" charset="0"/>
              <a:buChar char="−"/>
              <a:defRPr sz="2400" b="1">
                <a:solidFill>
                  <a:schemeClr val="accent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 b="1">
                <a:solidFill>
                  <a:schemeClr val="accent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April 30</a:t>
            </a:r>
            <a:r>
              <a:rPr lang="en-US" altLang="en-US" sz="1800" b="0" baseline="30000" dirty="0" smtClean="0">
                <a:solidFill>
                  <a:schemeClr val="tx2"/>
                </a:solidFill>
                <a:latin typeface="Arial Black" pitchFamily="34" charset="0"/>
              </a:rPr>
              <a:t>th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 – Make up date for uniform fitting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June TBD – Cheer Pool Party / Meet &amp; Greet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July 27-28-29</a:t>
            </a:r>
            <a:r>
              <a:rPr lang="en-US" altLang="en-US" sz="1800" b="0" baseline="30000" dirty="0" smtClean="0">
                <a:solidFill>
                  <a:schemeClr val="tx2"/>
                </a:solidFill>
                <a:latin typeface="Arial Black" pitchFamily="34" charset="0"/>
              </a:rPr>
              <a:t>th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altLang="en-US" sz="1800" b="0" dirty="0">
                <a:solidFill>
                  <a:schemeClr val="tx2"/>
                </a:solidFill>
                <a:latin typeface="Arial Black" pitchFamily="34" charset="0"/>
              </a:rPr>
              <a:t>– Cheer 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Camp / Cheer Pack Handout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July 29th – Oriole Pool Party @ Castle Garden Pool Club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August 1st </a:t>
            </a:r>
            <a:r>
              <a:rPr lang="en-US" altLang="en-US" sz="1800" b="0" dirty="0">
                <a:solidFill>
                  <a:schemeClr val="tx2"/>
                </a:solidFill>
                <a:latin typeface="Arial Black" pitchFamily="34" charset="0"/>
              </a:rPr>
              <a:t>– 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First practice day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August 6</a:t>
            </a:r>
            <a:r>
              <a:rPr lang="en-US" altLang="en-US" sz="1800" b="0" baseline="30000" dirty="0" smtClean="0">
                <a:solidFill>
                  <a:schemeClr val="tx2"/>
                </a:solidFill>
                <a:latin typeface="Arial Black" pitchFamily="34" charset="0"/>
              </a:rPr>
              <a:t>th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 – Bentley Clean Up Date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August 18</a:t>
            </a:r>
            <a:r>
              <a:rPr lang="en-US" altLang="en-US" sz="1800" b="0" baseline="30000" dirty="0" smtClean="0">
                <a:solidFill>
                  <a:schemeClr val="tx2"/>
                </a:solidFill>
                <a:latin typeface="Arial Black" pitchFamily="34" charset="0"/>
              </a:rPr>
              <a:t>th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 – Pep Rally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Fundraiser info  </a:t>
            </a:r>
            <a:endParaRPr lang="en-US" dirty="0"/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102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2800" b="0" dirty="0" smtClean="0">
                <a:solidFill>
                  <a:srgbClr val="D16800"/>
                </a:solidFill>
                <a:latin typeface="Arial Black" pitchFamily="34" charset="0"/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Orioles Raffle</a:t>
            </a:r>
          </a:p>
          <a:p>
            <a:pPr>
              <a:buFont typeface="Wingdings 3" pitchFamily="18" charset="2"/>
              <a:buNone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What:  </a:t>
            </a: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Each player or cheerleader is asked to sell 20 $5 raffle     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tickets. Families with 2 or more children will be asked to sell 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30 tickets. Money for raffle tickets is due upfront when 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tickets are picked up.  Prizes are </a:t>
            </a:r>
            <a:r>
              <a:rPr lang="en-US" sz="1800" dirty="0" smtClean="0">
                <a:solidFill>
                  <a:schemeClr val="tx2"/>
                </a:solidFill>
                <a:latin typeface="Arial Black" pitchFamily="34" charset="0"/>
              </a:rPr>
              <a:t>$1,000 - $750 - $500 - $250</a:t>
            </a:r>
          </a:p>
          <a:p>
            <a:pPr>
              <a:buFont typeface="Wingdings 3" pitchFamily="18" charset="2"/>
              <a:buNone/>
              <a:defRPr/>
            </a:pPr>
            <a:endParaRPr lang="en-US" sz="1800" b="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When: </a:t>
            </a: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Ticket stubs due back at cheer camp July 27th.  Drawing is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August 3rd at 6pm at Bentley Field where practice will be 	held that day.</a:t>
            </a:r>
          </a:p>
          <a:p>
            <a:pPr>
              <a:buFont typeface="Wingdings 3" pitchFamily="18" charset="2"/>
              <a:buNone/>
              <a:defRPr/>
            </a:pPr>
            <a:endParaRPr lang="en-US" sz="1800" b="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b="0" dirty="0" smtClean="0">
                <a:solidFill>
                  <a:schemeClr val="tx2"/>
                </a:solidFill>
                <a:latin typeface="Arial Black" pitchFamily="34" charset="0"/>
              </a:rPr>
              <a:t>           NEED NOT BE PRESENT TO WIN $$$$$</a:t>
            </a:r>
          </a:p>
          <a:p>
            <a:pPr>
              <a:buFont typeface="Wingdings 3" pitchFamily="18" charset="2"/>
              <a:buNone/>
              <a:defRPr/>
            </a:pPr>
            <a:endParaRPr lang="en-US" sz="1800" b="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1800" b="0" dirty="0" smtClean="0">
              <a:solidFill>
                <a:srgbClr val="D16800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1800" b="0" dirty="0" smtClean="0">
              <a:solidFill>
                <a:srgbClr val="D16800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1800" b="0" dirty="0" smtClean="0">
              <a:solidFill>
                <a:srgbClr val="D16800"/>
              </a:solidFill>
              <a:latin typeface="Arial Black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dirty="0" smtClean="0">
              <a:latin typeface="Arial Black" pitchFamily="34" charset="0"/>
            </a:endParaRPr>
          </a:p>
        </p:txBody>
      </p:sp>
      <p:pic>
        <p:nvPicPr>
          <p:cNvPr id="7172" name="Picture 5" descr="http://www.hipowergraphics.com/store/pc/catalog/raffle-ticket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22388"/>
            <a:ext cx="238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400" y="9144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Fundraiser’s Cont.  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102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altLang="en-US" sz="1800" b="0" dirty="0" smtClean="0">
              <a:solidFill>
                <a:srgbClr val="D16800"/>
              </a:solidFill>
              <a:latin typeface="Arial Black" pitchFamily="34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2800" b="0" dirty="0" smtClean="0">
                <a:solidFill>
                  <a:srgbClr val="D16800"/>
                </a:solidFill>
                <a:latin typeface="Arial Black" pitchFamily="34" charset="0"/>
              </a:rPr>
              <a:t>Concession Stand Start-up - $10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1800" b="0" dirty="0" smtClean="0">
                <a:solidFill>
                  <a:srgbClr val="D16800"/>
                </a:solidFill>
                <a:latin typeface="Arial Black" pitchFamily="34" charset="0"/>
              </a:rPr>
              <a:t>What:  </a:t>
            </a: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During the first two weeks of August, you’ll be asked 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to donate $10 to help with the start up of the concession stand.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altLang="en-US" sz="1800" b="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1800" b="0" dirty="0" smtClean="0">
                <a:solidFill>
                  <a:schemeClr val="tx2"/>
                </a:solidFill>
                <a:latin typeface="Arial Black" pitchFamily="34" charset="0"/>
              </a:rPr>
              <a:t>*Donations can be collected by Team Mom’s and/or Concession Directors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 </a:t>
            </a:r>
            <a:endParaRPr lang="en-US" altLang="en-US" sz="1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Donations go to our concessions for the season</a:t>
            </a:r>
          </a:p>
        </p:txBody>
      </p:sp>
    </p:spTree>
    <p:extLst>
      <p:ext uri="{BB962C8B-B14F-4D97-AF65-F5344CB8AC3E}">
        <p14:creationId xmlns:p14="http://schemas.microsoft.com/office/powerpoint/2010/main" val="2675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304800" y="-22860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Oriole Spirit Wear Online Store</a:t>
            </a:r>
            <a:endParaRPr lang="en-US" sz="28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763000" cy="57912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 sz="2000" dirty="0" smtClean="0">
              <a:latin typeface="Arial Black" panose="020B0A040201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 dirty="0" smtClean="0">
                <a:latin typeface="Arial Black" panose="020B0A04020102020204" pitchFamily="34" charset="0"/>
              </a:rPr>
              <a:t>This year we are going to be using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smtClean="0">
                <a:latin typeface="Arial Black" panose="020B0A04020102020204" pitchFamily="34" charset="0"/>
              </a:rPr>
              <a:t>            an online store for orders (LINK ON WEBSITE):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050" dirty="0" smtClean="0">
              <a:latin typeface="Arial Black" panose="020B0A0402010202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 dirty="0" smtClean="0">
                <a:latin typeface="Arial Black" panose="020B0A04020102020204" pitchFamily="34" charset="0"/>
              </a:rPr>
              <a:t>#1 Store Open Date: May 23</a:t>
            </a:r>
            <a:r>
              <a:rPr lang="en-US" altLang="en-US" sz="2400" baseline="30000" dirty="0" smtClean="0">
                <a:latin typeface="Arial Black" panose="020B0A04020102020204" pitchFamily="34" charset="0"/>
              </a:rPr>
              <a:t>rd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 dirty="0" smtClean="0">
                <a:latin typeface="Arial Black" panose="020B0A04020102020204" pitchFamily="34" charset="0"/>
              </a:rPr>
              <a:t>#1 Store Close Date: June 13</a:t>
            </a:r>
            <a:r>
              <a:rPr lang="en-US" altLang="en-US" sz="2400" baseline="30000" dirty="0" smtClean="0">
                <a:latin typeface="Arial Black" panose="020B0A04020102020204" pitchFamily="34" charset="0"/>
              </a:rPr>
              <a:t>th</a:t>
            </a:r>
          </a:p>
          <a:p>
            <a:pPr algn="ctr">
              <a:buNone/>
            </a:pPr>
            <a:endParaRPr lang="en-US" altLang="en-US" sz="2400" baseline="300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n-US" altLang="en-US" sz="2400" dirty="0" smtClean="0">
                <a:latin typeface="Arial Black" panose="020B0A04020102020204" pitchFamily="34" charset="0"/>
              </a:rPr>
              <a:t>#2 Store Open date: August 1</a:t>
            </a:r>
            <a:r>
              <a:rPr lang="en-US" altLang="en-US" sz="2400" baseline="30000" dirty="0" smtClean="0">
                <a:latin typeface="Arial Black" panose="020B0A04020102020204" pitchFamily="34" charset="0"/>
              </a:rPr>
              <a:t>ST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n-US" altLang="en-US" sz="2400" dirty="0" smtClean="0">
                <a:latin typeface="Arial Black" panose="020B0A04020102020204" pitchFamily="34" charset="0"/>
              </a:rPr>
              <a:t>#2 Store Close Date: August 15</a:t>
            </a:r>
            <a:r>
              <a:rPr lang="en-US" altLang="en-US" sz="2400" baseline="30000" dirty="0" smtClean="0">
                <a:latin typeface="Arial Black" panose="020B0A04020102020204" pitchFamily="34" charset="0"/>
              </a:rPr>
              <a:t>th</a:t>
            </a:r>
            <a:r>
              <a:rPr lang="en-US" altLang="en-US" sz="2400" dirty="0" smtClean="0">
                <a:latin typeface="Arial Black" panose="020B0A04020102020204" pitchFamily="34" charset="0"/>
              </a:rPr>
              <a:t> </a:t>
            </a:r>
            <a:endParaRPr lang="en-US" altLang="en-US" sz="2400" baseline="30000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altLang="en-US" sz="2800" baseline="30000" dirty="0" smtClean="0">
              <a:latin typeface="Arial Black" panose="020B0A0402010202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800" u="sng" dirty="0" smtClean="0">
                <a:latin typeface="Arial Black" panose="020B0A04020102020204" pitchFamily="34" charset="0"/>
              </a:rPr>
              <a:t>ONLY #1 ORDER DATE 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800" u="sng" dirty="0" smtClean="0">
                <a:latin typeface="Arial Black" panose="020B0A04020102020204" pitchFamily="34" charset="0"/>
              </a:rPr>
              <a:t>GUARANTEED for 1</a:t>
            </a:r>
            <a:r>
              <a:rPr lang="en-US" altLang="en-US" sz="2800" u="sng" baseline="30000" dirty="0" smtClean="0">
                <a:latin typeface="Arial Black" panose="020B0A04020102020204" pitchFamily="34" charset="0"/>
              </a:rPr>
              <a:t>st</a:t>
            </a:r>
            <a:r>
              <a:rPr lang="en-US" altLang="en-US" sz="2800" u="sng" dirty="0" smtClean="0">
                <a:latin typeface="Arial Black" panose="020B0A04020102020204" pitchFamily="34" charset="0"/>
              </a:rPr>
              <a:t> GAME</a:t>
            </a:r>
            <a:endParaRPr lang="en-US" altLang="en-US" sz="2400" u="sng" dirty="0" smtClean="0">
              <a:latin typeface="Arial Black" panose="020B0A040201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 dirty="0" smtClean="0">
                <a:latin typeface="Arial Black" panose="020B0A04020102020204" pitchFamily="34" charset="0"/>
              </a:rPr>
              <a:t>	</a:t>
            </a:r>
            <a:r>
              <a:rPr lang="en-US" altLang="en-US" sz="1800" dirty="0" smtClean="0">
                <a:latin typeface="Arial Black" panose="020B0A04020102020204" pitchFamily="34" charset="0"/>
              </a:rPr>
              <a:t>Please email Shannon at </a:t>
            </a:r>
            <a:r>
              <a:rPr lang="en-US" altLang="en-US" sz="1800" dirty="0" smtClean="0">
                <a:latin typeface="Arial Black" panose="020B0A04020102020204" pitchFamily="34" charset="0"/>
                <a:hlinkClick r:id="rId2"/>
              </a:rPr>
              <a:t>shannonbrooks@wlcsd.org</a:t>
            </a:r>
            <a:r>
              <a:rPr lang="en-US" altLang="en-US" sz="1800" dirty="0" smtClean="0">
                <a:latin typeface="Arial Black" panose="020B0A04020102020204" pitchFamily="34" charset="0"/>
              </a:rPr>
              <a:t> if you have any questions.</a:t>
            </a: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1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Volunteers Needed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8077200" cy="4038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No Orioles without Volunteers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41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2670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600" y="1752600"/>
            <a:ext cx="3429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Do It!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773668"/>
            <a:ext cx="2287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7239000" cy="146208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The Oriole’s Program needs you!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Our athlete’s need you!  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28600" y="2514600"/>
            <a:ext cx="8686800" cy="304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Digital Picture Takers:  </a:t>
            </a: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Take pictures at practice, games, and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events.  Submit to Webmaster to be put on the Oriole website.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Yearbook Staff:  </a:t>
            </a: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One parent per squad (JV Cheer, Freshman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Football to coordinate pictures and write ups.)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Spirit </a:t>
            </a:r>
            <a:r>
              <a:rPr lang="en-US" altLang="en-US" sz="1800" dirty="0" smtClean="0">
                <a:solidFill>
                  <a:srgbClr val="F47A00"/>
                </a:solidFill>
                <a:latin typeface="Arial Black" pitchFamily="34" charset="0"/>
              </a:rPr>
              <a:t>we</a:t>
            </a: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ar:  </a:t>
            </a:r>
            <a:r>
              <a:rPr lang="en-US" altLang="en-US" sz="1800" dirty="0" smtClean="0">
                <a:solidFill>
                  <a:srgbClr val="F47A00"/>
                </a:solidFill>
                <a:latin typeface="Arial Black" pitchFamily="34" charset="0"/>
              </a:rPr>
              <a:t>Shannon Brooks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**Field Directors:  </a:t>
            </a: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Run home games by organizing volunteers.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Arial Black" pitchFamily="34" charset="0"/>
              </a:rPr>
              <a:t>Organize volunteers and attend weigh-ins at away games.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dirty="0" smtClean="0">
                <a:solidFill>
                  <a:srgbClr val="D16800"/>
                </a:solidFill>
                <a:latin typeface="Arial Black" pitchFamily="34" charset="0"/>
              </a:rPr>
              <a:t>Concession Manager:  </a:t>
            </a:r>
            <a:r>
              <a:rPr lang="en-US" altLang="en-US" sz="1800" dirty="0" smtClean="0">
                <a:solidFill>
                  <a:srgbClr val="F47A00"/>
                </a:solidFill>
                <a:latin typeface="Arial Black" pitchFamily="34" charset="0"/>
              </a:rPr>
              <a:t>Heather Flack and Heather Pac</a:t>
            </a:r>
          </a:p>
          <a:p>
            <a:pPr>
              <a:buFont typeface="Wingdings 3" pitchFamily="18" charset="2"/>
              <a:buNone/>
            </a:pPr>
            <a:r>
              <a:rPr lang="en-US" altLang="en-US" sz="1800" u="sng" dirty="0" smtClean="0">
                <a:solidFill>
                  <a:srgbClr val="D16800"/>
                </a:solidFill>
                <a:latin typeface="Arial Black" pitchFamily="34" charset="0"/>
              </a:rPr>
              <a:t>**Concession Workers</a:t>
            </a:r>
            <a:r>
              <a:rPr lang="en-US" altLang="en-US" sz="1800" u="sng" dirty="0" smtClean="0">
                <a:solidFill>
                  <a:schemeClr val="tx2"/>
                </a:solidFill>
                <a:latin typeface="Arial Black" pitchFamily="34" charset="0"/>
              </a:rPr>
              <a:t>, *Concession Workers, </a:t>
            </a:r>
            <a:r>
              <a:rPr lang="en-US" altLang="en-US" sz="1800" u="sng" dirty="0" smtClean="0">
                <a:solidFill>
                  <a:srgbClr val="D16800"/>
                </a:solidFill>
                <a:latin typeface="Arial Black" pitchFamily="34" charset="0"/>
              </a:rPr>
              <a:t>*Concession Workers</a:t>
            </a:r>
          </a:p>
        </p:txBody>
      </p:sp>
      <p:pic>
        <p:nvPicPr>
          <p:cNvPr id="11268" name="Picture 2" descr="http://readingeagle.com/classifiedsite/largeemployment/Immediate-Job-Open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220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handbagheaven.com/blog/wp-content/uploads/2011/02/HelpWantedSig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spotinotes.com/blog/files/2009/10/now_hiring_sig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rlv.zcache.com/volunteer_stickers-p217113464162052313qjcl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blogs.menupages.com/southflorida/help-wan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29400" y="838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ORIOLES CHEER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Broadway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Broadway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Broadway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Broadway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1928</TotalTime>
  <Words>1119</Words>
  <Application>Microsoft Office PowerPoint</Application>
  <PresentationFormat>On-screen Show (4:3)</PresentationFormat>
  <Paragraphs>252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Broadway</vt:lpstr>
      <vt:lpstr>Calibri</vt:lpstr>
      <vt:lpstr>Times New Roman</vt:lpstr>
      <vt:lpstr>Tw Cen MT</vt:lpstr>
      <vt:lpstr>Verdana</vt:lpstr>
      <vt:lpstr>Wingdings 3</vt:lpstr>
      <vt:lpstr>Fireworks</vt:lpstr>
      <vt:lpstr>1_Fireworks</vt:lpstr>
      <vt:lpstr>2_Fireworks</vt:lpstr>
      <vt:lpstr>3_Fireworks</vt:lpstr>
      <vt:lpstr>Livonia Orioles Cheer</vt:lpstr>
      <vt:lpstr>Introductions </vt:lpstr>
      <vt:lpstr>   Oriole Financial Accountability  2015 Profit Lost Statement  </vt:lpstr>
      <vt:lpstr>Practice Facilities</vt:lpstr>
      <vt:lpstr>     Fundraiser info  </vt:lpstr>
      <vt:lpstr>  Fundraiser’s Cont.  </vt:lpstr>
      <vt:lpstr>Oriole Spirit Wear Online Store</vt:lpstr>
      <vt:lpstr>Volunteers Needed</vt:lpstr>
      <vt:lpstr>The Oriole’s Program needs you! Our athlete’s need you!   </vt:lpstr>
      <vt:lpstr>Volunteers Needed</vt:lpstr>
      <vt:lpstr>Oriole Website</vt:lpstr>
      <vt:lpstr>Uniforms &amp; Cheer*Pack</vt:lpstr>
      <vt:lpstr>Cheer Bag </vt:lpstr>
      <vt:lpstr>Frequently Asked               Questions</vt:lpstr>
      <vt:lpstr>Coaches Communication</vt:lpstr>
      <vt:lpstr>Parental Communication</vt:lpstr>
      <vt:lpstr>Keep it in Perspective…</vt:lpstr>
      <vt:lpstr>The Worldwide Web</vt:lpstr>
      <vt:lpstr>Sportsmanship</vt:lpstr>
    </vt:vector>
  </TitlesOfParts>
  <Company>Sales Control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Livonia Orioles Football</dc:title>
  <dc:creator>Robert Padget</dc:creator>
  <cp:lastModifiedBy>Eric A. Woodall</cp:lastModifiedBy>
  <cp:revision>177</cp:revision>
  <cp:lastPrinted>1601-01-01T00:00:00Z</cp:lastPrinted>
  <dcterms:created xsi:type="dcterms:W3CDTF">2007-05-24T14:24:47Z</dcterms:created>
  <dcterms:modified xsi:type="dcterms:W3CDTF">2016-04-22T16:17:17Z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