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8" r:id="rId3"/>
    <p:sldId id="257" r:id="rId4"/>
    <p:sldId id="258" r:id="rId5"/>
    <p:sldId id="264" r:id="rId6"/>
    <p:sldId id="259" r:id="rId7"/>
    <p:sldId id="261" r:id="rId8"/>
    <p:sldId id="260" r:id="rId9"/>
    <p:sldId id="262" r:id="rId10"/>
    <p:sldId id="266" r:id="rId11"/>
    <p:sldId id="265" r:id="rId12"/>
    <p:sldId id="263" r:id="rId13"/>
    <p:sldId id="267" r:id="rId14"/>
    <p:sldId id="270" r:id="rId15"/>
  </p:sldIdLst>
  <p:sldSz cx="6858000" cy="9144000" type="screen4x3"/>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3072C2"/>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18" autoAdjust="0"/>
  </p:normalViewPr>
  <p:slideViewPr>
    <p:cSldViewPr>
      <p:cViewPr>
        <p:scale>
          <a:sx n="100" d="100"/>
          <a:sy n="100" d="100"/>
        </p:scale>
        <p:origin x="-930" y="216"/>
      </p:cViewPr>
      <p:guideLst>
        <p:guide orient="horz" pos="2880"/>
        <p:guide pos="216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71800" cy="465138"/>
          </a:xfrm>
          <a:prstGeom prst="rect">
            <a:avLst/>
          </a:prstGeom>
          <a:noFill/>
          <a:ln w="9525">
            <a:noFill/>
            <a:miter lim="800000"/>
            <a:headEnd/>
            <a:tailEnd/>
          </a:ln>
        </p:spPr>
        <p:txBody>
          <a:bodyPr vert="horz" wrap="square" lIns="89940" tIns="44970" rIns="89940" bIns="44970" numCol="1" anchor="t" anchorCtr="0" compatLnSpc="1">
            <a:prstTxWarp prst="textNoShape">
              <a:avLst/>
            </a:prstTxWarp>
          </a:bodyPr>
          <a:lstStyle>
            <a:lvl1pPr defTabSz="900113">
              <a:defRPr sz="1200">
                <a:latin typeface="Calibri" pitchFamily="34" charset="0"/>
              </a:defRPr>
            </a:lvl1pPr>
          </a:lstStyle>
          <a:p>
            <a:endParaRPr lang="en-US"/>
          </a:p>
        </p:txBody>
      </p:sp>
      <p:sp>
        <p:nvSpPr>
          <p:cNvPr id="3" name="Date Placeholder 2"/>
          <p:cNvSpPr>
            <a:spLocks noGrp="1"/>
          </p:cNvSpPr>
          <p:nvPr>
            <p:ph type="dt" idx="1"/>
          </p:nvPr>
        </p:nvSpPr>
        <p:spPr bwMode="auto">
          <a:xfrm>
            <a:off x="3884613" y="0"/>
            <a:ext cx="2971800" cy="465138"/>
          </a:xfrm>
          <a:prstGeom prst="rect">
            <a:avLst/>
          </a:prstGeom>
          <a:noFill/>
          <a:ln w="9525">
            <a:noFill/>
            <a:miter lim="800000"/>
            <a:headEnd/>
            <a:tailEnd/>
          </a:ln>
        </p:spPr>
        <p:txBody>
          <a:bodyPr vert="horz" wrap="square" lIns="89940" tIns="44970" rIns="89940" bIns="44970" numCol="1" anchor="t" anchorCtr="0" compatLnSpc="1">
            <a:prstTxWarp prst="textNoShape">
              <a:avLst/>
            </a:prstTxWarp>
          </a:bodyPr>
          <a:lstStyle>
            <a:lvl1pPr algn="r" defTabSz="900113">
              <a:defRPr sz="1200">
                <a:latin typeface="Calibri" pitchFamily="34" charset="0"/>
              </a:defRPr>
            </a:lvl1pPr>
          </a:lstStyle>
          <a:p>
            <a:fld id="{71DB6448-A0EF-4457-B226-5F428FADA014}" type="datetimeFigureOut">
              <a:rPr lang="en-US"/>
              <a:pPr/>
              <a:t>5/5/2014</a:t>
            </a:fld>
            <a:endParaRPr lang="en-US"/>
          </a:p>
        </p:txBody>
      </p:sp>
      <p:sp>
        <p:nvSpPr>
          <p:cNvPr id="4" name="Slide Image Placeholder 3"/>
          <p:cNvSpPr>
            <a:spLocks noGrp="1" noRot="1" noChangeAspect="1"/>
          </p:cNvSpPr>
          <p:nvPr>
            <p:ph type="sldImg" idx="2"/>
          </p:nvPr>
        </p:nvSpPr>
        <p:spPr>
          <a:xfrm>
            <a:off x="2119313" y="698500"/>
            <a:ext cx="2619375" cy="3492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685800" y="4424363"/>
            <a:ext cx="5486400" cy="4191000"/>
          </a:xfrm>
          <a:prstGeom prst="rect">
            <a:avLst/>
          </a:prstGeom>
          <a:noFill/>
          <a:ln w="9525">
            <a:noFill/>
            <a:miter lim="800000"/>
            <a:headEnd/>
            <a:tailEnd/>
          </a:ln>
        </p:spPr>
        <p:txBody>
          <a:bodyPr vert="horz" wrap="square" lIns="89940" tIns="44970" rIns="89940" bIns="4497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847138"/>
            <a:ext cx="2971800" cy="465137"/>
          </a:xfrm>
          <a:prstGeom prst="rect">
            <a:avLst/>
          </a:prstGeom>
          <a:noFill/>
          <a:ln w="9525">
            <a:noFill/>
            <a:miter lim="800000"/>
            <a:headEnd/>
            <a:tailEnd/>
          </a:ln>
        </p:spPr>
        <p:txBody>
          <a:bodyPr vert="horz" wrap="square" lIns="89940" tIns="44970" rIns="89940" bIns="44970" numCol="1" anchor="b" anchorCtr="0" compatLnSpc="1">
            <a:prstTxWarp prst="textNoShape">
              <a:avLst/>
            </a:prstTxWarp>
          </a:bodyPr>
          <a:lstStyle>
            <a:lvl1pPr defTabSz="900113">
              <a:defRPr sz="1200">
                <a:latin typeface="Calibri" pitchFamily="34" charset="0"/>
              </a:defRPr>
            </a:lvl1pPr>
          </a:lstStyle>
          <a:p>
            <a:endParaRPr lang="en-US"/>
          </a:p>
        </p:txBody>
      </p:sp>
      <p:sp>
        <p:nvSpPr>
          <p:cNvPr id="7" name="Slide Number Placeholder 6"/>
          <p:cNvSpPr>
            <a:spLocks noGrp="1"/>
          </p:cNvSpPr>
          <p:nvPr>
            <p:ph type="sldNum" sz="quarter" idx="5"/>
          </p:nvPr>
        </p:nvSpPr>
        <p:spPr bwMode="auto">
          <a:xfrm>
            <a:off x="3884613" y="8847138"/>
            <a:ext cx="2971800" cy="465137"/>
          </a:xfrm>
          <a:prstGeom prst="rect">
            <a:avLst/>
          </a:prstGeom>
          <a:noFill/>
          <a:ln w="9525">
            <a:noFill/>
            <a:miter lim="800000"/>
            <a:headEnd/>
            <a:tailEnd/>
          </a:ln>
        </p:spPr>
        <p:txBody>
          <a:bodyPr vert="horz" wrap="square" lIns="89940" tIns="44970" rIns="89940" bIns="44970" numCol="1" anchor="b" anchorCtr="0" compatLnSpc="1">
            <a:prstTxWarp prst="textNoShape">
              <a:avLst/>
            </a:prstTxWarp>
          </a:bodyPr>
          <a:lstStyle>
            <a:lvl1pPr algn="r" defTabSz="900113">
              <a:defRPr sz="1200">
                <a:latin typeface="Calibri" pitchFamily="34" charset="0"/>
              </a:defRPr>
            </a:lvl1pPr>
          </a:lstStyle>
          <a:p>
            <a:fld id="{B345082C-E4DF-48DC-9517-A519136B5FCB}"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p:txBody>
          <a:bodyPr/>
          <a:lstStyle/>
          <a:p>
            <a:pPr eaLnBrk="1" hangingPunct="1">
              <a:spcBef>
                <a:spcPct val="0"/>
              </a:spcBef>
            </a:pPr>
            <a:endParaRPr lang="en-US" smtClean="0"/>
          </a:p>
        </p:txBody>
      </p:sp>
      <p:sp>
        <p:nvSpPr>
          <p:cNvPr id="15363" name="Slide Number Placeholder 3"/>
          <p:cNvSpPr>
            <a:spLocks noGrp="1"/>
          </p:cNvSpPr>
          <p:nvPr>
            <p:ph type="sldNum" sz="quarter" idx="5"/>
          </p:nvPr>
        </p:nvSpPr>
        <p:spPr>
          <a:noFill/>
        </p:spPr>
        <p:txBody>
          <a:bodyPr/>
          <a:lstStyle/>
          <a:p>
            <a:fld id="{3A13C757-9729-4A57-9456-AB185A7C5822}"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p:txBody>
          <a:bodyPr/>
          <a:lstStyle/>
          <a:p>
            <a:pPr eaLnBrk="1" hangingPunct="1">
              <a:spcBef>
                <a:spcPct val="0"/>
              </a:spcBef>
            </a:pPr>
            <a:endParaRPr lang="en-US" smtClean="0"/>
          </a:p>
        </p:txBody>
      </p:sp>
      <p:sp>
        <p:nvSpPr>
          <p:cNvPr id="33795" name="Slide Number Placeholder 3"/>
          <p:cNvSpPr>
            <a:spLocks noGrp="1"/>
          </p:cNvSpPr>
          <p:nvPr>
            <p:ph type="sldNum" sz="quarter" idx="5"/>
          </p:nvPr>
        </p:nvSpPr>
        <p:spPr>
          <a:noFill/>
        </p:spPr>
        <p:txBody>
          <a:bodyPr/>
          <a:lstStyle/>
          <a:p>
            <a:fld id="{324FBD6B-D0DC-4586-97DB-46D6ECA23EAF}" type="slidenum">
              <a:rPr lang="en-US"/>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p:txBody>
          <a:bodyPr/>
          <a:lstStyle/>
          <a:p>
            <a:pPr eaLnBrk="1" hangingPunct="1">
              <a:spcBef>
                <a:spcPct val="0"/>
              </a:spcBef>
            </a:pPr>
            <a:endParaRPr lang="en-US" smtClean="0"/>
          </a:p>
        </p:txBody>
      </p:sp>
      <p:sp>
        <p:nvSpPr>
          <p:cNvPr id="35843" name="Slide Number Placeholder 3"/>
          <p:cNvSpPr>
            <a:spLocks noGrp="1"/>
          </p:cNvSpPr>
          <p:nvPr>
            <p:ph type="sldNum" sz="quarter" idx="5"/>
          </p:nvPr>
        </p:nvSpPr>
        <p:spPr>
          <a:noFill/>
        </p:spPr>
        <p:txBody>
          <a:bodyPr/>
          <a:lstStyle/>
          <a:p>
            <a:fld id="{E6C3207C-342E-4F6A-B294-70DC5DA0DF9D}" type="slidenum">
              <a:rPr lang="en-US"/>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p:txBody>
          <a:bodyPr/>
          <a:lstStyle/>
          <a:p>
            <a:pPr eaLnBrk="1" hangingPunct="1">
              <a:spcBef>
                <a:spcPct val="0"/>
              </a:spcBef>
            </a:pPr>
            <a:endParaRPr lang="en-US" smtClean="0"/>
          </a:p>
        </p:txBody>
      </p:sp>
      <p:sp>
        <p:nvSpPr>
          <p:cNvPr id="37891" name="Slide Number Placeholder 3"/>
          <p:cNvSpPr>
            <a:spLocks noGrp="1"/>
          </p:cNvSpPr>
          <p:nvPr>
            <p:ph type="sldNum" sz="quarter" idx="5"/>
          </p:nvPr>
        </p:nvSpPr>
        <p:spPr>
          <a:noFill/>
        </p:spPr>
        <p:txBody>
          <a:bodyPr/>
          <a:lstStyle/>
          <a:p>
            <a:fld id="{D0285A3D-B0C0-4122-A934-611CDBD77491}" type="slidenum">
              <a:rPr lang="en-US"/>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p:txBody>
          <a:bodyPr/>
          <a:lstStyle/>
          <a:p>
            <a:pPr eaLnBrk="1" hangingPunct="1">
              <a:spcBef>
                <a:spcPct val="0"/>
              </a:spcBef>
            </a:pPr>
            <a:endParaRPr lang="en-US" smtClean="0"/>
          </a:p>
        </p:txBody>
      </p:sp>
      <p:sp>
        <p:nvSpPr>
          <p:cNvPr id="39939" name="Slide Number Placeholder 3"/>
          <p:cNvSpPr>
            <a:spLocks noGrp="1"/>
          </p:cNvSpPr>
          <p:nvPr>
            <p:ph type="sldNum" sz="quarter" idx="5"/>
          </p:nvPr>
        </p:nvSpPr>
        <p:spPr>
          <a:noFill/>
        </p:spPr>
        <p:txBody>
          <a:bodyPr/>
          <a:lstStyle/>
          <a:p>
            <a:fld id="{DA5B7228-31DD-4DC1-9BC8-191991C45D2E}" type="slidenum">
              <a:rPr lang="en-US"/>
              <a:pPr/>
              <a:t>13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p:txBody>
          <a:bodyPr/>
          <a:lstStyle/>
          <a:p>
            <a:pPr eaLnBrk="1" hangingPunct="1">
              <a:spcBef>
                <a:spcPct val="0"/>
              </a:spcBef>
            </a:pPr>
            <a:endParaRPr lang="en-US" smtClean="0"/>
          </a:p>
        </p:txBody>
      </p:sp>
      <p:sp>
        <p:nvSpPr>
          <p:cNvPr id="17411" name="Slide Number Placeholder 3"/>
          <p:cNvSpPr>
            <a:spLocks noGrp="1"/>
          </p:cNvSpPr>
          <p:nvPr>
            <p:ph type="sldNum" sz="quarter" idx="5"/>
          </p:nvPr>
        </p:nvSpPr>
        <p:spPr>
          <a:noFill/>
        </p:spPr>
        <p:txBody>
          <a:bodyPr/>
          <a:lstStyle/>
          <a:p>
            <a:fld id="{B46501A1-B5B7-4A62-9E97-8ACFBF07DD35}" type="slidenum">
              <a:rPr lang="en-US"/>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p:txBody>
          <a:bodyPr/>
          <a:lstStyle/>
          <a:p>
            <a:pPr eaLnBrk="1" hangingPunct="1">
              <a:spcBef>
                <a:spcPct val="0"/>
              </a:spcBef>
            </a:pPr>
            <a:endParaRPr lang="en-US" smtClean="0"/>
          </a:p>
        </p:txBody>
      </p:sp>
      <p:sp>
        <p:nvSpPr>
          <p:cNvPr id="19459" name="Slide Number Placeholder 3"/>
          <p:cNvSpPr>
            <a:spLocks noGrp="1"/>
          </p:cNvSpPr>
          <p:nvPr>
            <p:ph type="sldNum" sz="quarter" idx="5"/>
          </p:nvPr>
        </p:nvSpPr>
        <p:spPr>
          <a:noFill/>
        </p:spPr>
        <p:txBody>
          <a:bodyPr/>
          <a:lstStyle/>
          <a:p>
            <a:fld id="{C116D912-673A-4F54-93A4-0661D45F300C}"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p:txBody>
          <a:bodyPr/>
          <a:lstStyle/>
          <a:p>
            <a:pPr eaLnBrk="1" hangingPunct="1">
              <a:spcBef>
                <a:spcPct val="0"/>
              </a:spcBef>
            </a:pPr>
            <a:endParaRPr lang="en-US" smtClean="0"/>
          </a:p>
        </p:txBody>
      </p:sp>
      <p:sp>
        <p:nvSpPr>
          <p:cNvPr id="21507" name="Slide Number Placeholder 3"/>
          <p:cNvSpPr>
            <a:spLocks noGrp="1"/>
          </p:cNvSpPr>
          <p:nvPr>
            <p:ph type="sldNum" sz="quarter" idx="5"/>
          </p:nvPr>
        </p:nvSpPr>
        <p:spPr>
          <a:noFill/>
        </p:spPr>
        <p:txBody>
          <a:bodyPr/>
          <a:lstStyle/>
          <a:p>
            <a:fld id="{FCF6ADCC-4C21-47C8-B4CE-E622DE497811}"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p:txBody>
          <a:bodyPr/>
          <a:lstStyle/>
          <a:p>
            <a:pPr eaLnBrk="1" hangingPunct="1">
              <a:spcBef>
                <a:spcPct val="0"/>
              </a:spcBef>
            </a:pPr>
            <a:endParaRPr lang="en-US" smtClean="0"/>
          </a:p>
        </p:txBody>
      </p:sp>
      <p:sp>
        <p:nvSpPr>
          <p:cNvPr id="23555" name="Slide Number Placeholder 3"/>
          <p:cNvSpPr>
            <a:spLocks noGrp="1"/>
          </p:cNvSpPr>
          <p:nvPr>
            <p:ph type="sldNum" sz="quarter" idx="5"/>
          </p:nvPr>
        </p:nvSpPr>
        <p:spPr>
          <a:noFill/>
        </p:spPr>
        <p:txBody>
          <a:bodyPr/>
          <a:lstStyle/>
          <a:p>
            <a:fld id="{62CAE247-6481-477B-95DD-FADC4794D612}"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p:txBody>
          <a:bodyPr/>
          <a:lstStyle/>
          <a:p>
            <a:pPr eaLnBrk="1" hangingPunct="1">
              <a:spcBef>
                <a:spcPct val="0"/>
              </a:spcBef>
            </a:pPr>
            <a:endParaRPr lang="en-US" smtClean="0"/>
          </a:p>
        </p:txBody>
      </p:sp>
      <p:sp>
        <p:nvSpPr>
          <p:cNvPr id="25603" name="Slide Number Placeholder 3"/>
          <p:cNvSpPr>
            <a:spLocks noGrp="1"/>
          </p:cNvSpPr>
          <p:nvPr>
            <p:ph type="sldNum" sz="quarter" idx="5"/>
          </p:nvPr>
        </p:nvSpPr>
        <p:spPr>
          <a:noFill/>
        </p:spPr>
        <p:txBody>
          <a:bodyPr/>
          <a:lstStyle/>
          <a:p>
            <a:fld id="{668CF004-E746-4381-9A9B-FB3632D32F61}"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p:txBody>
          <a:bodyPr/>
          <a:lstStyle/>
          <a:p>
            <a:pPr eaLnBrk="1" hangingPunct="1">
              <a:spcBef>
                <a:spcPct val="0"/>
              </a:spcBef>
            </a:pPr>
            <a:endParaRPr lang="en-US" smtClean="0"/>
          </a:p>
        </p:txBody>
      </p:sp>
      <p:sp>
        <p:nvSpPr>
          <p:cNvPr id="27651" name="Slide Number Placeholder 3"/>
          <p:cNvSpPr>
            <a:spLocks noGrp="1"/>
          </p:cNvSpPr>
          <p:nvPr>
            <p:ph type="sldNum" sz="quarter" idx="5"/>
          </p:nvPr>
        </p:nvSpPr>
        <p:spPr>
          <a:noFill/>
        </p:spPr>
        <p:txBody>
          <a:bodyPr/>
          <a:lstStyle/>
          <a:p>
            <a:fld id="{789EFF84-7E7C-4241-BDEB-49FB41C089C1}"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p:txBody>
          <a:bodyPr/>
          <a:lstStyle/>
          <a:p>
            <a:pPr eaLnBrk="1" hangingPunct="1">
              <a:spcBef>
                <a:spcPct val="0"/>
              </a:spcBef>
            </a:pPr>
            <a:endParaRPr lang="en-US" smtClean="0"/>
          </a:p>
        </p:txBody>
      </p:sp>
      <p:sp>
        <p:nvSpPr>
          <p:cNvPr id="29699" name="Slide Number Placeholder 3"/>
          <p:cNvSpPr>
            <a:spLocks noGrp="1"/>
          </p:cNvSpPr>
          <p:nvPr>
            <p:ph type="sldNum" sz="quarter" idx="5"/>
          </p:nvPr>
        </p:nvSpPr>
        <p:spPr>
          <a:noFill/>
        </p:spPr>
        <p:txBody>
          <a:bodyPr/>
          <a:lstStyle/>
          <a:p>
            <a:fld id="{DEB91F76-9F00-4B21-9607-5F2EEE468E27}" type="slidenum">
              <a:rPr lang="en-US"/>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p:txBody>
          <a:bodyPr/>
          <a:lstStyle/>
          <a:p>
            <a:pPr eaLnBrk="1" hangingPunct="1">
              <a:spcBef>
                <a:spcPct val="0"/>
              </a:spcBef>
            </a:pPr>
            <a:endParaRPr lang="en-US" smtClean="0"/>
          </a:p>
        </p:txBody>
      </p:sp>
      <p:sp>
        <p:nvSpPr>
          <p:cNvPr id="31747" name="Slide Number Placeholder 3"/>
          <p:cNvSpPr>
            <a:spLocks noGrp="1"/>
          </p:cNvSpPr>
          <p:nvPr>
            <p:ph type="sldNum" sz="quarter" idx="5"/>
          </p:nvPr>
        </p:nvSpPr>
        <p:spPr>
          <a:noFill/>
        </p:spPr>
        <p:txBody>
          <a:bodyPr/>
          <a:lstStyle/>
          <a:p>
            <a:fld id="{30AEF3DD-56EE-4F24-A56D-969211DE4FA0}" type="slidenum">
              <a:rPr lang="en-US"/>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D43C2E5-8289-424F-9C22-B4B3E979B670}"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5C9FD2-B0B4-433D-B37E-0185A693BA4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034C4C-D788-4E47-932A-D3404D3692A4}"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52CC4C-0E61-46A6-B926-BB126F8CC13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821A7C-C3B2-4595-9D42-F4C3AA162338}"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7FFEE6-B7F2-4678-B337-9309082389A8}"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5A4DE33-2371-461B-9DBB-E9930F44114A}"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ED7083-43CE-4737-822B-0E824F1FF8B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92FBA4A-2C73-4A27-B4E2-1FFC81DDBD50}" type="datetimeFigureOut">
              <a:rPr lang="en-US"/>
              <a:pPr>
                <a:defRPr/>
              </a:pPr>
              <a:t>5/5/2014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6F64E8-60B6-4625-B573-6DA4E08E6FAB}"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9E2FC84-5AA8-4689-9C25-6DF6471F1473}"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0B0C261-C646-4CF2-848B-516C2F25B2F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C540C11-6E44-468D-94A5-90A4C01B5BC4}" type="datetimeFigureOut">
              <a:rPr lang="en-US"/>
              <a:pPr>
                <a:defRPr/>
              </a:pPr>
              <a:t>5/5/2014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53F34C7-E387-4AC5-A346-138D0FF8F76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70387E6-B035-4ED6-8C87-20AA834AC90E}" type="datetimeFigureOut">
              <a:rPr lang="en-US"/>
              <a:pPr>
                <a:defRPr/>
              </a:pPr>
              <a:t>5/5/2014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E6C8314-BA90-4AB3-8C5E-44C2D77B8F8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D0C96E3-4C31-4BB7-8E09-BF0066439E00}" type="datetimeFigureOut">
              <a:rPr lang="en-US"/>
              <a:pPr>
                <a:defRPr/>
              </a:pPr>
              <a:t>5/5/2014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E9AC045-3B2A-4739-BD61-3CAE7F5C96D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4E9CA2-9F49-4847-AA47-08126A5B4C24}"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9432B31-D811-4D26-9BC7-B033E350AC7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533CAB7-FBF3-4444-9179-4DB8E54B2AE3}" type="datetimeFigureOut">
              <a:rPr lang="en-US"/>
              <a:pPr>
                <a:defRPr/>
              </a:pPr>
              <a:t>5/5/2014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23A7BE4-1D59-4829-A5E4-C61EC0CA6B4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4000" r="-2000" b="1000"/>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342900" y="8475663"/>
            <a:ext cx="1600200" cy="48577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907B1894-2884-449C-9A51-8C219E6C57F6}" type="datetimeFigureOut">
              <a:rPr lang="en-US"/>
              <a:pPr>
                <a:defRPr/>
              </a:pPr>
              <a:t>5/5/2014</a:t>
            </a:fld>
            <a:endParaRPr lang="en-US"/>
          </a:p>
        </p:txBody>
      </p:sp>
      <p:sp>
        <p:nvSpPr>
          <p:cNvPr id="5" name="Footer Placeholder 4"/>
          <p:cNvSpPr>
            <a:spLocks noGrp="1"/>
          </p:cNvSpPr>
          <p:nvPr>
            <p:ph type="ftr" sz="quarter" idx="3"/>
          </p:nvPr>
        </p:nvSpPr>
        <p:spPr>
          <a:xfrm>
            <a:off x="2343150" y="8475663"/>
            <a:ext cx="2171700" cy="48577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4914900" y="8475663"/>
            <a:ext cx="1600200" cy="48577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622217D-D52F-4151-A992-2B0C1FC70B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13" Type="http://schemas.openxmlformats.org/officeDocument/2006/relationships/image" Target="../media/image23.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 Id="rId1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equoyahfootball.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ubtitle 2"/>
          <p:cNvSpPr>
            <a:spLocks noGrp="1"/>
          </p:cNvSpPr>
          <p:nvPr>
            <p:ph type="subTitle" idx="1"/>
          </p:nvPr>
        </p:nvSpPr>
        <p:spPr>
          <a:xfrm>
            <a:off x="419100" y="1219200"/>
            <a:ext cx="5867400" cy="1524000"/>
          </a:xfrm>
        </p:spPr>
        <p:txBody>
          <a:bodyPr/>
          <a:lstStyle/>
          <a:p>
            <a:pPr eaLnBrk="1" hangingPunct="1"/>
            <a:r>
              <a:rPr lang="en-US" sz="2800" b="1" smtClean="0">
                <a:solidFill>
                  <a:schemeClr val="tx1"/>
                </a:solidFill>
                <a:latin typeface="Cambria Math" pitchFamily="18" charset="0"/>
              </a:rPr>
              <a:t>2014 Sequoyah Touchdown Club</a:t>
            </a:r>
          </a:p>
          <a:p>
            <a:pPr eaLnBrk="1" hangingPunct="1"/>
            <a:r>
              <a:rPr lang="en-US" sz="2800" b="1" smtClean="0">
                <a:solidFill>
                  <a:schemeClr val="tx1"/>
                </a:solidFill>
                <a:latin typeface="Cambria Math" pitchFamily="18" charset="0"/>
              </a:rPr>
              <a:t>Partnership Guide</a:t>
            </a:r>
          </a:p>
        </p:txBody>
      </p:sp>
      <p:sp>
        <p:nvSpPr>
          <p:cNvPr id="14338" name="TextBox 6"/>
          <p:cNvSpPr txBox="1">
            <a:spLocks noChangeArrowheads="1"/>
          </p:cNvSpPr>
          <p:nvPr/>
        </p:nvSpPr>
        <p:spPr bwMode="auto">
          <a:xfrm>
            <a:off x="1123950" y="6477000"/>
            <a:ext cx="4572000" cy="1677988"/>
          </a:xfrm>
          <a:prstGeom prst="rect">
            <a:avLst/>
          </a:prstGeom>
          <a:noFill/>
          <a:ln w="9525">
            <a:noFill/>
            <a:miter lim="800000"/>
            <a:headEnd/>
            <a:tailEnd/>
          </a:ln>
        </p:spPr>
        <p:txBody>
          <a:bodyPr>
            <a:spAutoFit/>
          </a:bodyPr>
          <a:lstStyle/>
          <a:p>
            <a:pPr algn="ctr"/>
            <a:r>
              <a:rPr lang="en-US" sz="2400" b="1" i="1">
                <a:latin typeface="Calibri" pitchFamily="34" charset="0"/>
              </a:rPr>
              <a:t>Join the Chiefs Nation</a:t>
            </a:r>
          </a:p>
          <a:p>
            <a:pPr algn="ctr"/>
            <a:endParaRPr lang="en-US">
              <a:latin typeface="Calibri" pitchFamily="34" charset="0"/>
            </a:endParaRPr>
          </a:p>
          <a:p>
            <a:pPr algn="ctr"/>
            <a:r>
              <a:rPr lang="en-US" sz="1600" b="1">
                <a:latin typeface="Calibri" pitchFamily="34" charset="0"/>
              </a:rPr>
              <a:t>Put the excitement of Sequoyah Football to work for you through a partnership with the Chiefs</a:t>
            </a:r>
          </a:p>
          <a:p>
            <a:pPr algn="ctr"/>
            <a:endParaRPr lang="en-US">
              <a:latin typeface="Calibri" pitchFamily="34" charset="0"/>
            </a:endParaRPr>
          </a:p>
          <a:p>
            <a:pPr algn="ctr"/>
            <a:r>
              <a:rPr lang="en-US" sz="1100">
                <a:latin typeface="Calibri" pitchFamily="34" charset="0"/>
              </a:rPr>
              <a:t>The Sequoyah Touchdown Club is a 501(c)3 Organization</a:t>
            </a:r>
          </a:p>
        </p:txBody>
      </p:sp>
      <p:pic>
        <p:nvPicPr>
          <p:cNvPr id="1026" name="Picture 2" descr="C:\Users\Pete Schamberger\Documents\Tiverity - Schamberger\2014 Sequoyah Booster Club\Sponsorship Brochure\2014 Sponsor Brochure\Photos\(v)chero(1)-1978 copy.jpg"/>
          <p:cNvPicPr>
            <a:picLocks noChangeAspect="1" noChangeArrowheads="1"/>
          </p:cNvPicPr>
          <p:nvPr/>
        </p:nvPicPr>
        <p:blipFill>
          <a:blip r:embed="rId3" cstate="print">
            <a:extLst>
              <a:ext uri="{28A0092B-C50C-407E-A947-70E740481C1C}"/>
            </a:extLst>
          </a:blip>
          <a:srcRect/>
          <a:stretch>
            <a:fillRect/>
          </a:stretch>
        </p:blipFill>
        <p:spPr bwMode="auto">
          <a:xfrm>
            <a:off x="457200" y="2438400"/>
            <a:ext cx="5867400" cy="381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US" sz="4000" smtClean="0"/>
              <a:t>Social Media </a:t>
            </a:r>
            <a:br>
              <a:rPr lang="en-US" sz="4000" smtClean="0"/>
            </a:br>
            <a:r>
              <a:rPr lang="en-US" sz="4000" smtClean="0"/>
              <a:t>Advertisement</a:t>
            </a:r>
          </a:p>
        </p:txBody>
      </p:sp>
      <p:sp>
        <p:nvSpPr>
          <p:cNvPr id="32770" name="TextBox 5"/>
          <p:cNvSpPr txBox="1">
            <a:spLocks noChangeArrowheads="1"/>
          </p:cNvSpPr>
          <p:nvPr/>
        </p:nvSpPr>
        <p:spPr bwMode="auto">
          <a:xfrm>
            <a:off x="685800" y="7924800"/>
            <a:ext cx="5334000" cy="492125"/>
          </a:xfrm>
          <a:prstGeom prst="rect">
            <a:avLst/>
          </a:prstGeom>
          <a:noFill/>
          <a:ln w="9525">
            <a:noFill/>
            <a:miter lim="800000"/>
            <a:headEnd/>
            <a:tailEnd/>
          </a:ln>
        </p:spPr>
        <p:txBody>
          <a:bodyPr>
            <a:spAutoFit/>
          </a:bodyPr>
          <a:lstStyle/>
          <a:p>
            <a:pPr algn="ctr"/>
            <a:r>
              <a:rPr lang="en-US" b="1">
                <a:latin typeface="Calibri" pitchFamily="34" charset="0"/>
              </a:rPr>
              <a:t>2014 Sequoyah Touchdown Club Partnership Guide</a:t>
            </a:r>
          </a:p>
          <a:p>
            <a:pPr algn="ctr"/>
            <a:r>
              <a:rPr lang="en-US" sz="800">
                <a:latin typeface="Calibri" pitchFamily="34" charset="0"/>
              </a:rPr>
              <a:t>The Sequoyah Touchdown Club is a 501 (c) 3 Organization</a:t>
            </a:r>
          </a:p>
        </p:txBody>
      </p:sp>
      <p:sp>
        <p:nvSpPr>
          <p:cNvPr id="32771" name="TextBox 4"/>
          <p:cNvSpPr txBox="1">
            <a:spLocks noChangeArrowheads="1"/>
          </p:cNvSpPr>
          <p:nvPr/>
        </p:nvSpPr>
        <p:spPr bwMode="auto">
          <a:xfrm>
            <a:off x="609600" y="1752600"/>
            <a:ext cx="5562600" cy="2563813"/>
          </a:xfrm>
          <a:prstGeom prst="rect">
            <a:avLst/>
          </a:prstGeom>
          <a:noFill/>
          <a:ln w="9525">
            <a:noFill/>
            <a:miter lim="800000"/>
            <a:headEnd/>
            <a:tailEnd/>
          </a:ln>
        </p:spPr>
        <p:txBody>
          <a:bodyPr>
            <a:spAutoFit/>
          </a:bodyPr>
          <a:lstStyle/>
          <a:p>
            <a:r>
              <a:rPr lang="en-US">
                <a:latin typeface="Calibri" pitchFamily="34" charset="0"/>
              </a:rPr>
              <a:t>New this year, Sequoyah has developed a social media initiative to promote the program and our partners. We have developed pages for Facebook, Twitter and Instagram. This offers us opportunities to promote our partners during home and away games as we send out game score updates and recaps to our followers . We are also offering the following opportunities to exclusively sponsor various plays of the game highlights that will be sent out postgame during the week to our followers.</a:t>
            </a:r>
          </a:p>
        </p:txBody>
      </p:sp>
      <p:graphicFrame>
        <p:nvGraphicFramePr>
          <p:cNvPr id="32814" name="Group 46"/>
          <p:cNvGraphicFramePr>
            <a:graphicFrameLocks noGrp="1"/>
          </p:cNvGraphicFramePr>
          <p:nvPr/>
        </p:nvGraphicFramePr>
        <p:xfrm>
          <a:off x="609600" y="4495800"/>
          <a:ext cx="5638800" cy="1770063"/>
        </p:xfrm>
        <a:graphic>
          <a:graphicData uri="http://schemas.openxmlformats.org/drawingml/2006/table">
            <a:tbl>
              <a:tblPr/>
              <a:tblGrid>
                <a:gridCol w="1828800"/>
                <a:gridCol w="1828800"/>
                <a:gridCol w="1981200"/>
              </a:tblGrid>
              <a:tr h="3651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rgbClr val="FFFFFF"/>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Calibri" pitchFamily="34" charset="0"/>
                        </a:rPr>
                        <a:t>Single Game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700" b="1" i="0" u="none" strike="noStrike" cap="none" normalizeH="0" baseline="0" smtClean="0">
                          <a:ln>
                            <a:noFill/>
                          </a:ln>
                          <a:solidFill>
                            <a:srgbClr val="FFFFFF"/>
                          </a:solidFill>
                          <a:effectLst/>
                          <a:latin typeface="Calibri" pitchFamily="34" charset="0"/>
                        </a:rPr>
                        <a:t>Season (10 Games)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Play of the Game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$600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263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Hit of the Game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$600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Catch of the Game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$500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2635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Run of the Game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34" charset="0"/>
                        </a:rPr>
                        <a:t>$500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bl>
          </a:graphicData>
        </a:graphic>
      </p:graphicFrame>
      <p:sp>
        <p:nvSpPr>
          <p:cNvPr id="32798" name="Text Box 47"/>
          <p:cNvSpPr txBox="1">
            <a:spLocks noChangeArrowheads="1"/>
          </p:cNvSpPr>
          <p:nvPr/>
        </p:nvSpPr>
        <p:spPr bwMode="auto">
          <a:xfrm>
            <a:off x="1752600" y="6629400"/>
            <a:ext cx="3276600" cy="517525"/>
          </a:xfrm>
          <a:prstGeom prst="rect">
            <a:avLst/>
          </a:prstGeom>
          <a:noFill/>
          <a:ln w="9525">
            <a:noFill/>
            <a:miter lim="800000"/>
            <a:headEnd/>
            <a:tailEnd/>
          </a:ln>
        </p:spPr>
        <p:txBody>
          <a:bodyPr>
            <a:spAutoFit/>
          </a:bodyPr>
          <a:lstStyle/>
          <a:p>
            <a:r>
              <a:rPr lang="en-US" sz="1400"/>
              <a:t>Note* Single games available only if there isn’t a complete season sponsor.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342900" y="533400"/>
            <a:ext cx="6172200" cy="990600"/>
          </a:xfrm>
        </p:spPr>
        <p:txBody>
          <a:bodyPr/>
          <a:lstStyle/>
          <a:p>
            <a:pPr eaLnBrk="1" hangingPunct="1"/>
            <a:r>
              <a:rPr lang="en-US" sz="3600" smtClean="0"/>
              <a:t>Spotlight on 2014</a:t>
            </a:r>
          </a:p>
        </p:txBody>
      </p:sp>
      <p:pic>
        <p:nvPicPr>
          <p:cNvPr id="34818" name="Picture 4"/>
          <p:cNvPicPr>
            <a:picLocks noChangeAspect="1" noChangeArrowheads="1"/>
          </p:cNvPicPr>
          <p:nvPr/>
        </p:nvPicPr>
        <p:blipFill>
          <a:blip r:embed="rId3"/>
          <a:srcRect/>
          <a:stretch>
            <a:fillRect/>
          </a:stretch>
        </p:blipFill>
        <p:spPr bwMode="auto">
          <a:xfrm>
            <a:off x="533400" y="5105400"/>
            <a:ext cx="1600200" cy="1711325"/>
          </a:xfrm>
          <a:prstGeom prst="rect">
            <a:avLst/>
          </a:prstGeom>
          <a:noFill/>
          <a:ln w="9525">
            <a:noFill/>
            <a:miter lim="800000"/>
            <a:headEnd/>
            <a:tailEnd/>
          </a:ln>
        </p:spPr>
      </p:pic>
      <p:sp>
        <p:nvSpPr>
          <p:cNvPr id="34819" name="TextBox 8"/>
          <p:cNvSpPr txBox="1">
            <a:spLocks noChangeArrowheads="1"/>
          </p:cNvSpPr>
          <p:nvPr/>
        </p:nvSpPr>
        <p:spPr bwMode="auto">
          <a:xfrm>
            <a:off x="685800" y="7924800"/>
            <a:ext cx="5334000" cy="492125"/>
          </a:xfrm>
          <a:prstGeom prst="rect">
            <a:avLst/>
          </a:prstGeom>
          <a:noFill/>
          <a:ln w="9525">
            <a:noFill/>
            <a:miter lim="800000"/>
            <a:headEnd/>
            <a:tailEnd/>
          </a:ln>
        </p:spPr>
        <p:txBody>
          <a:bodyPr>
            <a:spAutoFit/>
          </a:bodyPr>
          <a:lstStyle/>
          <a:p>
            <a:pPr algn="ctr"/>
            <a:r>
              <a:rPr lang="en-US" b="1">
                <a:latin typeface="Calibri" pitchFamily="34" charset="0"/>
              </a:rPr>
              <a:t>2014 Sequoyah Touchdown Club Partnership Guide</a:t>
            </a:r>
          </a:p>
          <a:p>
            <a:pPr algn="ctr"/>
            <a:r>
              <a:rPr lang="en-US" sz="800">
                <a:latin typeface="Calibri" pitchFamily="34" charset="0"/>
              </a:rPr>
              <a:t>The Sequoyah Touchdown Club is a 501 (c) 3 Organization</a:t>
            </a:r>
          </a:p>
        </p:txBody>
      </p:sp>
      <p:sp>
        <p:nvSpPr>
          <p:cNvPr id="34820" name="TextBox 3"/>
          <p:cNvSpPr txBox="1">
            <a:spLocks noChangeArrowheads="1"/>
          </p:cNvSpPr>
          <p:nvPr/>
        </p:nvSpPr>
        <p:spPr bwMode="auto">
          <a:xfrm>
            <a:off x="533400" y="1447800"/>
            <a:ext cx="5486400" cy="923925"/>
          </a:xfrm>
          <a:prstGeom prst="rect">
            <a:avLst/>
          </a:prstGeom>
          <a:noFill/>
          <a:ln w="9525">
            <a:noFill/>
            <a:miter lim="800000"/>
            <a:headEnd/>
            <a:tailEnd/>
          </a:ln>
        </p:spPr>
        <p:txBody>
          <a:bodyPr>
            <a:spAutoFit/>
          </a:bodyPr>
          <a:lstStyle/>
          <a:p>
            <a:r>
              <a:rPr lang="en-US">
                <a:latin typeface="Calibri" pitchFamily="34" charset="0"/>
              </a:rPr>
              <a:t>There has never been more or better opportunities for you to align your business with the Chiefs and share in the excitement that is Sequoyah Football.</a:t>
            </a:r>
          </a:p>
        </p:txBody>
      </p:sp>
      <p:sp>
        <p:nvSpPr>
          <p:cNvPr id="7" name="TextBox 6"/>
          <p:cNvSpPr txBox="1"/>
          <p:nvPr/>
        </p:nvSpPr>
        <p:spPr>
          <a:xfrm>
            <a:off x="533400" y="2438400"/>
            <a:ext cx="5486400" cy="585788"/>
          </a:xfrm>
          <a:prstGeom prst="rect">
            <a:avLst/>
          </a:prstGeom>
          <a:noFill/>
        </p:spPr>
        <p:txBody>
          <a:bodyPr>
            <a:spAutoFit/>
          </a:bodyPr>
          <a:lstStyle/>
          <a:p>
            <a:pPr fontAlgn="auto">
              <a:spcBef>
                <a:spcPts val="0"/>
              </a:spcBef>
              <a:spcAft>
                <a:spcPts val="0"/>
              </a:spcAft>
              <a:defRPr/>
            </a:pPr>
            <a:r>
              <a:rPr lang="en-US" sz="1600" b="1" dirty="0">
                <a:latin typeface="+mn-lt"/>
              </a:rPr>
              <a:t>Maximum Exposure:  </a:t>
            </a:r>
            <a:r>
              <a:rPr lang="en-US" sz="1600" dirty="0">
                <a:latin typeface="+mn-lt"/>
              </a:rPr>
              <a:t>New Regional Line-up</a:t>
            </a:r>
          </a:p>
          <a:p>
            <a:pPr marL="285750" indent="-285750" fontAlgn="auto">
              <a:spcBef>
                <a:spcPts val="0"/>
              </a:spcBef>
              <a:spcAft>
                <a:spcPts val="0"/>
              </a:spcAft>
              <a:buFont typeface="Arial" pitchFamily="34" charset="0"/>
              <a:buChar char="•"/>
              <a:defRPr/>
            </a:pPr>
            <a:r>
              <a:rPr lang="en-US" sz="1600" dirty="0">
                <a:latin typeface="+mn-lt"/>
              </a:rPr>
              <a:t>Including county rivals </a:t>
            </a:r>
            <a:r>
              <a:rPr lang="en-US" sz="1600" dirty="0" err="1">
                <a:latin typeface="+mn-lt"/>
              </a:rPr>
              <a:t>Creekview</a:t>
            </a:r>
            <a:r>
              <a:rPr lang="en-US" sz="1600" dirty="0">
                <a:latin typeface="+mn-lt"/>
              </a:rPr>
              <a:t> and River Ridge</a:t>
            </a:r>
          </a:p>
        </p:txBody>
      </p:sp>
      <p:sp>
        <p:nvSpPr>
          <p:cNvPr id="34822" name="TextBox 7"/>
          <p:cNvSpPr txBox="1">
            <a:spLocks noChangeArrowheads="1"/>
          </p:cNvSpPr>
          <p:nvPr/>
        </p:nvSpPr>
        <p:spPr bwMode="auto">
          <a:xfrm>
            <a:off x="533400" y="3086100"/>
            <a:ext cx="5486400" cy="830263"/>
          </a:xfrm>
          <a:prstGeom prst="rect">
            <a:avLst/>
          </a:prstGeom>
          <a:noFill/>
          <a:ln w="9525">
            <a:noFill/>
            <a:miter lim="800000"/>
            <a:headEnd/>
            <a:tailEnd/>
          </a:ln>
        </p:spPr>
        <p:txBody>
          <a:bodyPr>
            <a:spAutoFit/>
          </a:bodyPr>
          <a:lstStyle/>
          <a:p>
            <a:r>
              <a:rPr lang="en-US" sz="1600" b="1">
                <a:latin typeface="Calibri" pitchFamily="34" charset="0"/>
              </a:rPr>
              <a:t>Return to Prominence:  </a:t>
            </a:r>
            <a:r>
              <a:rPr lang="en-US" sz="1600">
                <a:latin typeface="Calibri" pitchFamily="34" charset="0"/>
              </a:rPr>
              <a:t>Sequoyah Football  has re-established itself as a perennial state playoff contender with two straight playoff appearances</a:t>
            </a:r>
          </a:p>
        </p:txBody>
      </p:sp>
      <p:sp>
        <p:nvSpPr>
          <p:cNvPr id="34823" name="TextBox 9"/>
          <p:cNvSpPr txBox="1">
            <a:spLocks noChangeArrowheads="1"/>
          </p:cNvSpPr>
          <p:nvPr/>
        </p:nvSpPr>
        <p:spPr bwMode="auto">
          <a:xfrm>
            <a:off x="514350" y="3887788"/>
            <a:ext cx="5486400" cy="830262"/>
          </a:xfrm>
          <a:prstGeom prst="rect">
            <a:avLst/>
          </a:prstGeom>
          <a:noFill/>
          <a:ln w="9525">
            <a:noFill/>
            <a:miter lim="800000"/>
            <a:headEnd/>
            <a:tailEnd/>
          </a:ln>
        </p:spPr>
        <p:txBody>
          <a:bodyPr>
            <a:spAutoFit/>
          </a:bodyPr>
          <a:lstStyle/>
          <a:p>
            <a:r>
              <a:rPr lang="en-US" sz="1600" b="1">
                <a:latin typeface="Calibri" pitchFamily="34" charset="0"/>
              </a:rPr>
              <a:t>Complete commitment to your business:  </a:t>
            </a:r>
            <a:r>
              <a:rPr lang="en-US" sz="1600">
                <a:latin typeface="Calibri" pitchFamily="34" charset="0"/>
              </a:rPr>
              <a:t>The Sequoyah Touchdown Club, coaches, players and Sequoyah community are committed to our corporate sponsors and their businesses.</a:t>
            </a:r>
          </a:p>
        </p:txBody>
      </p:sp>
      <p:sp>
        <p:nvSpPr>
          <p:cNvPr id="34824" name="TextBox 4"/>
          <p:cNvSpPr txBox="1">
            <a:spLocks noChangeArrowheads="1"/>
          </p:cNvSpPr>
          <p:nvPr/>
        </p:nvSpPr>
        <p:spPr bwMode="auto">
          <a:xfrm>
            <a:off x="2667000" y="4924425"/>
            <a:ext cx="3505200" cy="2216150"/>
          </a:xfrm>
          <a:prstGeom prst="rect">
            <a:avLst/>
          </a:prstGeom>
          <a:noFill/>
          <a:ln w="9525">
            <a:noFill/>
            <a:miter lim="800000"/>
            <a:headEnd/>
            <a:tailEnd/>
          </a:ln>
        </p:spPr>
        <p:txBody>
          <a:bodyPr>
            <a:spAutoFit/>
          </a:bodyPr>
          <a:lstStyle/>
          <a:p>
            <a:r>
              <a:rPr lang="en-US" sz="1600">
                <a:latin typeface="Calibri" pitchFamily="34" charset="0"/>
              </a:rPr>
              <a:t>Thank you so much for your contributions and support!!  </a:t>
            </a:r>
          </a:p>
          <a:p>
            <a:pPr lvl="1"/>
            <a:endParaRPr lang="en-US" sz="1600">
              <a:latin typeface="Segoe Script"/>
            </a:endParaRPr>
          </a:p>
          <a:p>
            <a:pPr lvl="1"/>
            <a:endParaRPr lang="en-US" sz="1600">
              <a:latin typeface="Segoe Script"/>
            </a:endParaRPr>
          </a:p>
          <a:p>
            <a:pPr lvl="1"/>
            <a:r>
              <a:rPr lang="en-US" sz="1400">
                <a:latin typeface="Segoe Script"/>
              </a:rPr>
              <a:t>Sincerely,</a:t>
            </a:r>
          </a:p>
          <a:p>
            <a:pPr lvl="1"/>
            <a:endParaRPr lang="en-US" sz="1400">
              <a:latin typeface="Segoe Script"/>
            </a:endParaRPr>
          </a:p>
          <a:p>
            <a:pPr lvl="1"/>
            <a:r>
              <a:rPr lang="en-US" sz="1400">
                <a:latin typeface="Segoe Script"/>
              </a:rPr>
              <a:t>Jeff Wells</a:t>
            </a:r>
          </a:p>
          <a:p>
            <a:pPr lvl="1"/>
            <a:r>
              <a:rPr lang="en-US" sz="1400">
                <a:latin typeface="Calibri" pitchFamily="34" charset="0"/>
              </a:rPr>
              <a:t>President – Sequoyah Touchdown Club</a:t>
            </a:r>
          </a:p>
          <a:p>
            <a:endParaRPr lang="en-US">
              <a:latin typeface="Calibri"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eaLnBrk="1" hangingPunct="1"/>
            <a:r>
              <a:rPr lang="en-US" smtClean="0"/>
              <a:t>Partner Commitment</a:t>
            </a:r>
            <a:br>
              <a:rPr lang="en-US" smtClean="0"/>
            </a:br>
            <a:r>
              <a:rPr lang="en-US" sz="1800" smtClean="0"/>
              <a:t>Traditional Sponsorship Packages</a:t>
            </a:r>
          </a:p>
        </p:txBody>
      </p:sp>
      <p:graphicFrame>
        <p:nvGraphicFramePr>
          <p:cNvPr id="36938" name="Group 74"/>
          <p:cNvGraphicFramePr>
            <a:graphicFrameLocks noGrp="1"/>
          </p:cNvGraphicFramePr>
          <p:nvPr>
            <p:ph idx="1"/>
          </p:nvPr>
        </p:nvGraphicFramePr>
        <p:xfrm>
          <a:off x="762000" y="1600200"/>
          <a:ext cx="5715000" cy="1279525"/>
        </p:xfrm>
        <a:graphic>
          <a:graphicData uri="http://schemas.openxmlformats.org/drawingml/2006/table">
            <a:tbl>
              <a:tblPr/>
              <a:tblGrid>
                <a:gridCol w="2857500"/>
                <a:gridCol w="28575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____ Ultimate Partner $7500                 </a:t>
                      </a:r>
                      <a:r>
                        <a:rPr kumimoji="0" lang="en-US" sz="800" b="1" i="0" u="none" strike="noStrike" cap="none" normalizeH="0" baseline="0" smtClean="0">
                          <a:ln>
                            <a:noFill/>
                          </a:ln>
                          <a:solidFill>
                            <a:schemeClr val="tx1"/>
                          </a:solidFill>
                          <a:effectLst/>
                          <a:latin typeface="Calibri" pitchFamily="34" charset="0"/>
                        </a:rPr>
                        <a:t>(2 Year Partnership)</a:t>
                      </a:r>
                      <a:endParaRPr kumimoji="0" lang="en-US"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____ Black Partner $800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Calibri" pitchFamily="34" charset="0"/>
                        </a:rPr>
                        <a:t>(1 Year Partnership)</a:t>
                      </a:r>
                      <a:endParaRPr kumimoji="0" lang="en-US"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____ Platinum Partner $2500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Calibri" pitchFamily="34" charset="0"/>
                        </a:rPr>
                        <a:t>(1 Year Partnership)</a:t>
                      </a:r>
                      <a:endParaRPr kumimoji="0" lang="en-US"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____ Premier Partner $500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Calibri" pitchFamily="34" charset="0"/>
                        </a:rPr>
                        <a:t>(1 Year Partnership)</a:t>
                      </a:r>
                      <a:endParaRPr kumimoji="0" lang="en-US"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____ Gold Partner $2500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Calibri" pitchFamily="34" charset="0"/>
                        </a:rPr>
                        <a:t>(2 Year Partnership)</a:t>
                      </a:r>
                      <a:endParaRPr kumimoji="0" lang="en-US" sz="1400" b="1"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Calibri" pitchFamily="34" charset="0"/>
                        </a:rPr>
                        <a:t>____ Intro Partner $300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solidFill>
                            <a:schemeClr val="tx1"/>
                          </a:solidFill>
                          <a:effectLst/>
                          <a:latin typeface="Calibri" pitchFamily="34" charset="0"/>
                        </a:rPr>
                        <a:t>(1 Year Partnership)</a:t>
                      </a:r>
                      <a:endParaRPr kumimoji="0" lang="en-US" sz="1800" b="0" i="0" u="none" strike="noStrike" cap="none" normalizeH="0" baseline="0" smtClean="0">
                        <a:ln>
                          <a:noFill/>
                        </a:ln>
                        <a:solidFill>
                          <a:schemeClr val="tx1"/>
                        </a:solidFill>
                        <a:effectLst/>
                        <a:latin typeface="Calibr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graphicFrame>
        <p:nvGraphicFramePr>
          <p:cNvPr id="6" name="Table 5"/>
          <p:cNvGraphicFramePr>
            <a:graphicFrameLocks noGrp="1"/>
          </p:cNvGraphicFramePr>
          <p:nvPr/>
        </p:nvGraphicFramePr>
        <p:xfrm>
          <a:off x="838200" y="2895600"/>
          <a:ext cx="5486400" cy="371475"/>
        </p:xfrm>
        <a:graphic>
          <a:graphicData uri="http://schemas.openxmlformats.org/drawingml/2006/table">
            <a:tbl>
              <a:tblPr firstRow="1" bandRow="1">
                <a:tableStyleId>{5C22544A-7EE6-4342-B048-85BDC9FD1C3A}</a:tableStyleId>
              </a:tblPr>
              <a:tblGrid>
                <a:gridCol w="1828800"/>
                <a:gridCol w="1828800"/>
                <a:gridCol w="1828800"/>
              </a:tblGrid>
              <a:tr h="370840">
                <a:tc>
                  <a:txBody>
                    <a:bodyPr/>
                    <a:lstStyle/>
                    <a:p>
                      <a:r>
                        <a:rPr lang="en-US" sz="1100" b="0" dirty="0" smtClean="0">
                          <a:solidFill>
                            <a:schemeClr val="tx1"/>
                          </a:solidFill>
                        </a:rPr>
                        <a:t>__</a:t>
                      </a:r>
                      <a:r>
                        <a:rPr lang="en-US" sz="1100" b="0" baseline="0" dirty="0" smtClean="0">
                          <a:solidFill>
                            <a:schemeClr val="tx1"/>
                          </a:solidFill>
                        </a:rPr>
                        <a:t> Credit Card</a:t>
                      </a:r>
                      <a:endParaRPr lang="en-US" sz="1100" b="0" dirty="0">
                        <a:solidFill>
                          <a:schemeClr val="tx1"/>
                        </a:solidFill>
                      </a:endParaRPr>
                    </a:p>
                  </a:txBody>
                  <a:tcPr>
                    <a:noFill/>
                  </a:tcPr>
                </a:tc>
                <a:tc>
                  <a:txBody>
                    <a:bodyPr/>
                    <a:lstStyle/>
                    <a:p>
                      <a:r>
                        <a:rPr lang="en-US" sz="1100" b="0" dirty="0" smtClean="0">
                          <a:solidFill>
                            <a:schemeClr val="tx1"/>
                          </a:solidFill>
                        </a:rPr>
                        <a:t>__Check</a:t>
                      </a:r>
                      <a:r>
                        <a:rPr lang="en-US" sz="1100" b="0" baseline="0" dirty="0" smtClean="0">
                          <a:solidFill>
                            <a:schemeClr val="tx1"/>
                          </a:solidFill>
                        </a:rPr>
                        <a:t> Enclosed</a:t>
                      </a:r>
                      <a:endParaRPr lang="en-US" sz="1100" b="0" dirty="0">
                        <a:solidFill>
                          <a:schemeClr val="tx1"/>
                        </a:solidFill>
                      </a:endParaRPr>
                    </a:p>
                  </a:txBody>
                  <a:tcPr>
                    <a:noFill/>
                  </a:tcPr>
                </a:tc>
                <a:tc>
                  <a:txBody>
                    <a:bodyPr/>
                    <a:lstStyle/>
                    <a:p>
                      <a:r>
                        <a:rPr lang="en-US" sz="1100" b="0" dirty="0" smtClean="0">
                          <a:solidFill>
                            <a:schemeClr val="tx1"/>
                          </a:solidFill>
                        </a:rPr>
                        <a:t>__</a:t>
                      </a:r>
                      <a:r>
                        <a:rPr lang="en-US" sz="1100" b="0" baseline="0" dirty="0" smtClean="0">
                          <a:solidFill>
                            <a:schemeClr val="tx1"/>
                          </a:solidFill>
                        </a:rPr>
                        <a:t> Please Invoice</a:t>
                      </a:r>
                      <a:endParaRPr lang="en-US" sz="1100" b="0" dirty="0">
                        <a:solidFill>
                          <a:schemeClr val="tx1"/>
                        </a:solidFill>
                      </a:endParaRPr>
                    </a:p>
                  </a:txBody>
                  <a:tcPr>
                    <a:noFill/>
                  </a:tcPr>
                </a:tc>
              </a:tr>
            </a:tbl>
          </a:graphicData>
        </a:graphic>
      </p:graphicFrame>
      <p:graphicFrame>
        <p:nvGraphicFramePr>
          <p:cNvPr id="7" name="Table 6"/>
          <p:cNvGraphicFramePr>
            <a:graphicFrameLocks noGrp="1"/>
          </p:cNvGraphicFramePr>
          <p:nvPr/>
        </p:nvGraphicFramePr>
        <p:xfrm>
          <a:off x="457200" y="3124200"/>
          <a:ext cx="6096000" cy="304800"/>
        </p:xfrm>
        <a:graphic>
          <a:graphicData uri="http://schemas.openxmlformats.org/drawingml/2006/table">
            <a:tbl>
              <a:tblPr firstRow="1" bandRow="1">
                <a:tableStyleId>{5C22544A-7EE6-4342-B048-85BDC9FD1C3A}</a:tableStyleId>
              </a:tblPr>
              <a:tblGrid>
                <a:gridCol w="781538"/>
                <a:gridCol w="703385"/>
                <a:gridCol w="1094154"/>
                <a:gridCol w="937846"/>
                <a:gridCol w="1641231"/>
                <a:gridCol w="937846"/>
              </a:tblGrid>
              <a:tr h="304800">
                <a:tc>
                  <a:txBody>
                    <a:bodyPr/>
                    <a:lstStyle/>
                    <a:p>
                      <a:r>
                        <a:rPr lang="en-US" sz="1100" b="0" dirty="0" smtClean="0">
                          <a:solidFill>
                            <a:schemeClr val="tx1"/>
                          </a:solidFill>
                        </a:rPr>
                        <a:t>__</a:t>
                      </a:r>
                      <a:r>
                        <a:rPr lang="en-US" sz="1100" b="0" baseline="0" dirty="0" smtClean="0">
                          <a:solidFill>
                            <a:schemeClr val="tx1"/>
                          </a:solidFill>
                        </a:rPr>
                        <a:t> AMEX</a:t>
                      </a:r>
                      <a:endParaRPr lang="en-US" sz="1100" b="0" dirty="0">
                        <a:solidFill>
                          <a:schemeClr val="tx1"/>
                        </a:solidFill>
                      </a:endParaRPr>
                    </a:p>
                  </a:txBody>
                  <a:tcPr>
                    <a:noFill/>
                  </a:tcPr>
                </a:tc>
                <a:tc>
                  <a:txBody>
                    <a:bodyPr/>
                    <a:lstStyle/>
                    <a:p>
                      <a:r>
                        <a:rPr lang="en-US" sz="1100" b="0" dirty="0" smtClean="0">
                          <a:solidFill>
                            <a:schemeClr val="tx1"/>
                          </a:solidFill>
                        </a:rPr>
                        <a:t>__</a:t>
                      </a:r>
                      <a:r>
                        <a:rPr lang="en-US" sz="1100" b="0" baseline="0" dirty="0" smtClean="0">
                          <a:solidFill>
                            <a:schemeClr val="tx1"/>
                          </a:solidFill>
                        </a:rPr>
                        <a:t> VISA</a:t>
                      </a:r>
                      <a:endParaRPr lang="en-US" sz="1100" b="0" dirty="0">
                        <a:solidFill>
                          <a:schemeClr val="tx1"/>
                        </a:solidFill>
                      </a:endParaRPr>
                    </a:p>
                  </a:txBody>
                  <a:tcPr>
                    <a:noFill/>
                  </a:tcPr>
                </a:tc>
                <a:tc>
                  <a:txBody>
                    <a:bodyPr/>
                    <a:lstStyle/>
                    <a:p>
                      <a:r>
                        <a:rPr lang="en-US" sz="1100" b="0" dirty="0" smtClean="0">
                          <a:solidFill>
                            <a:schemeClr val="tx1"/>
                          </a:solidFill>
                        </a:rPr>
                        <a:t>__</a:t>
                      </a:r>
                      <a:r>
                        <a:rPr lang="en-US" sz="1100" b="0" baseline="0" dirty="0" smtClean="0">
                          <a:solidFill>
                            <a:schemeClr val="tx1"/>
                          </a:solidFill>
                        </a:rPr>
                        <a:t> Master Card</a:t>
                      </a:r>
                      <a:endParaRPr lang="en-US" sz="1100" b="0" dirty="0">
                        <a:solidFill>
                          <a:schemeClr val="tx1"/>
                        </a:solidFill>
                      </a:endParaRPr>
                    </a:p>
                  </a:txBody>
                  <a:tcPr>
                    <a:noFill/>
                  </a:tcPr>
                </a:tc>
                <a:tc>
                  <a:txBody>
                    <a:bodyPr/>
                    <a:lstStyle/>
                    <a:p>
                      <a:r>
                        <a:rPr lang="en-US" sz="1100" b="0" dirty="0" smtClean="0">
                          <a:solidFill>
                            <a:schemeClr val="tx1"/>
                          </a:solidFill>
                        </a:rPr>
                        <a:t>__ Discover</a:t>
                      </a:r>
                      <a:endParaRPr lang="en-US" sz="1100" b="0" dirty="0">
                        <a:solidFill>
                          <a:schemeClr val="tx1"/>
                        </a:solidFill>
                      </a:endParaRPr>
                    </a:p>
                  </a:txBody>
                  <a:tcPr>
                    <a:noFill/>
                  </a:tcPr>
                </a:tc>
                <a:tc>
                  <a:txBody>
                    <a:bodyPr/>
                    <a:lstStyle/>
                    <a:p>
                      <a:r>
                        <a:rPr lang="en-US" sz="1100" b="0" dirty="0" smtClean="0">
                          <a:solidFill>
                            <a:schemeClr val="tx1"/>
                          </a:solidFill>
                        </a:rPr>
                        <a:t>CC#_________________</a:t>
                      </a:r>
                      <a:endParaRPr lang="en-US" sz="1100" b="0" dirty="0">
                        <a:solidFill>
                          <a:schemeClr val="tx1"/>
                        </a:solidFill>
                      </a:endParaRPr>
                    </a:p>
                  </a:txBody>
                  <a:tcPr>
                    <a:noFill/>
                  </a:tcPr>
                </a:tc>
                <a:tc>
                  <a:txBody>
                    <a:bodyPr/>
                    <a:lstStyle/>
                    <a:p>
                      <a:r>
                        <a:rPr lang="en-US" sz="1100" b="0" dirty="0" smtClean="0">
                          <a:solidFill>
                            <a:schemeClr val="tx1"/>
                          </a:solidFill>
                        </a:rPr>
                        <a:t>EXP.</a:t>
                      </a:r>
                      <a:r>
                        <a:rPr lang="en-US" sz="1100" b="0" baseline="0" dirty="0" smtClean="0">
                          <a:solidFill>
                            <a:schemeClr val="tx1"/>
                          </a:solidFill>
                        </a:rPr>
                        <a:t> ______</a:t>
                      </a:r>
                    </a:p>
                  </a:txBody>
                  <a:tcPr>
                    <a:noFill/>
                  </a:tcPr>
                </a:tc>
              </a:tr>
            </a:tbl>
          </a:graphicData>
        </a:graphic>
      </p:graphicFrame>
      <p:graphicFrame>
        <p:nvGraphicFramePr>
          <p:cNvPr id="8" name="Table 7"/>
          <p:cNvGraphicFramePr>
            <a:graphicFrameLocks noGrp="1"/>
          </p:cNvGraphicFramePr>
          <p:nvPr/>
        </p:nvGraphicFramePr>
        <p:xfrm>
          <a:off x="533400" y="3733800"/>
          <a:ext cx="5791200" cy="2316163"/>
        </p:xfrm>
        <a:graphic>
          <a:graphicData uri="http://schemas.openxmlformats.org/drawingml/2006/table">
            <a:tbl>
              <a:tblPr firstRow="1" bandRow="1">
                <a:tableStyleId>{5C22544A-7EE6-4342-B048-85BDC9FD1C3A}</a:tableStyleId>
              </a:tblPr>
              <a:tblGrid>
                <a:gridCol w="5791200"/>
              </a:tblGrid>
              <a:tr h="304800">
                <a:tc>
                  <a:txBody>
                    <a:bodyPr/>
                    <a:lstStyle/>
                    <a:p>
                      <a:r>
                        <a:rPr lang="en-US" sz="1100" b="0" baseline="0" dirty="0" smtClean="0">
                          <a:solidFill>
                            <a:schemeClr val="tx1"/>
                          </a:solidFill>
                        </a:rPr>
                        <a:t>Name as it appears on the card: ______________________________________________________</a:t>
                      </a:r>
                    </a:p>
                  </a:txBody>
                  <a:tcPr>
                    <a:noFill/>
                  </a:tcPr>
                </a:tc>
              </a:tr>
              <a:tr h="304800">
                <a:tc>
                  <a:txBody>
                    <a:bodyPr/>
                    <a:lstStyle/>
                    <a:p>
                      <a:r>
                        <a:rPr lang="en-US" sz="1100" b="0" dirty="0" smtClean="0">
                          <a:solidFill>
                            <a:schemeClr val="tx1"/>
                          </a:solidFill>
                        </a:rPr>
                        <a:t>Billing Address: ___________________________________________________________________</a:t>
                      </a:r>
                      <a:endParaRPr lang="en-US" sz="1100" b="0" dirty="0">
                        <a:solidFill>
                          <a:schemeClr val="tx1"/>
                        </a:solidFill>
                      </a:endParaRPr>
                    </a:p>
                  </a:txBody>
                  <a:tcPr>
                    <a:noFill/>
                  </a:tcPr>
                </a:tc>
              </a:tr>
              <a:tr h="228600">
                <a:tc>
                  <a:txBody>
                    <a:bodyPr/>
                    <a:lstStyle/>
                    <a:p>
                      <a:r>
                        <a:rPr lang="en-US" sz="1100" b="0" dirty="0" smtClean="0">
                          <a:solidFill>
                            <a:schemeClr val="tx1"/>
                          </a:solidFill>
                        </a:rPr>
                        <a:t>I authorize the Sequoyah Touchdown Club to charge</a:t>
                      </a:r>
                      <a:r>
                        <a:rPr lang="en-US" sz="1100" b="0" baseline="0" dirty="0" smtClean="0">
                          <a:solidFill>
                            <a:schemeClr val="tx1"/>
                          </a:solidFill>
                        </a:rPr>
                        <a:t> my credit card as indicated above:</a:t>
                      </a:r>
                      <a:endParaRPr lang="en-US" sz="1100" b="0" dirty="0">
                        <a:solidFill>
                          <a:schemeClr val="tx1"/>
                        </a:solidFill>
                      </a:endParaRPr>
                    </a:p>
                  </a:txBody>
                  <a:tcPr>
                    <a:noFill/>
                  </a:tcPr>
                </a:tc>
              </a:tr>
              <a:tr h="274320">
                <a:tc>
                  <a:txBody>
                    <a:bodyPr/>
                    <a:lstStyle/>
                    <a:p>
                      <a:r>
                        <a:rPr lang="en-US" sz="1100" b="0" dirty="0" smtClean="0">
                          <a:solidFill>
                            <a:schemeClr val="tx1"/>
                          </a:solidFill>
                        </a:rPr>
                        <a:t>Cardholder</a:t>
                      </a:r>
                      <a:r>
                        <a:rPr lang="en-US" sz="1100" b="0" baseline="0" dirty="0" smtClean="0">
                          <a:solidFill>
                            <a:schemeClr val="tx1"/>
                          </a:solidFill>
                        </a:rPr>
                        <a:t> Signature: ______________________________________________________________</a:t>
                      </a:r>
                      <a:endParaRPr lang="en-US" sz="1100" b="0" dirty="0">
                        <a:solidFill>
                          <a:schemeClr val="tx1"/>
                        </a:solidFill>
                      </a:endParaRPr>
                    </a:p>
                  </a:txBody>
                  <a:tcPr>
                    <a:noFill/>
                  </a:tcPr>
                </a:tc>
              </a:tr>
              <a:tr h="304800">
                <a:tc>
                  <a:txBody>
                    <a:bodyPr/>
                    <a:lstStyle/>
                    <a:p>
                      <a:r>
                        <a:rPr lang="en-US" sz="1100" b="0" dirty="0" smtClean="0">
                          <a:solidFill>
                            <a:schemeClr val="tx1"/>
                          </a:solidFill>
                        </a:rPr>
                        <a:t>Company Name: __________________________________________________________________</a:t>
                      </a:r>
                      <a:endParaRPr lang="en-US" sz="1100" b="0" dirty="0">
                        <a:solidFill>
                          <a:schemeClr val="tx1"/>
                        </a:solidFill>
                      </a:endParaRPr>
                    </a:p>
                  </a:txBody>
                  <a:tcPr>
                    <a:noFill/>
                  </a:tcPr>
                </a:tc>
              </a:tr>
              <a:tr h="304800">
                <a:tc>
                  <a:txBody>
                    <a:bodyPr/>
                    <a:lstStyle/>
                    <a:p>
                      <a:r>
                        <a:rPr lang="en-US" sz="1100" b="0" dirty="0" smtClean="0">
                          <a:solidFill>
                            <a:schemeClr val="tx1"/>
                          </a:solidFill>
                        </a:rPr>
                        <a:t>Address: ________________________________________________________________________</a:t>
                      </a:r>
                      <a:endParaRPr lang="en-US" sz="1100" b="0" dirty="0">
                        <a:solidFill>
                          <a:schemeClr val="tx1"/>
                        </a:solidFill>
                      </a:endParaRPr>
                    </a:p>
                  </a:txBody>
                  <a:tcPr>
                    <a:noFill/>
                  </a:tcPr>
                </a:tc>
              </a:tr>
              <a:tr h="304800">
                <a:tc>
                  <a:txBody>
                    <a:bodyPr/>
                    <a:lstStyle/>
                    <a:p>
                      <a:r>
                        <a:rPr lang="en-US" sz="1100" b="0" dirty="0" smtClean="0">
                          <a:solidFill>
                            <a:schemeClr val="tx1"/>
                          </a:solidFill>
                        </a:rPr>
                        <a:t>City, State, Zip: ___________________________________________________________________</a:t>
                      </a:r>
                      <a:endParaRPr lang="en-US" sz="1100" b="0" dirty="0">
                        <a:solidFill>
                          <a:schemeClr val="tx1"/>
                        </a:solidFill>
                      </a:endParaRPr>
                    </a:p>
                  </a:txBody>
                  <a:tcPr>
                    <a:noFill/>
                  </a:tcPr>
                </a:tc>
              </a:tr>
              <a:tr h="228600">
                <a:tc>
                  <a:txBody>
                    <a:bodyPr/>
                    <a:lstStyle/>
                    <a:p>
                      <a:r>
                        <a:rPr lang="en-US" sz="1100" b="0" dirty="0" smtClean="0">
                          <a:solidFill>
                            <a:schemeClr val="tx1"/>
                          </a:solidFill>
                        </a:rPr>
                        <a:t>Contact Name: ___________________________________________________________________</a:t>
                      </a:r>
                      <a:endParaRPr lang="en-US" sz="1100" b="0" dirty="0">
                        <a:solidFill>
                          <a:schemeClr val="tx1"/>
                        </a:solidFill>
                      </a:endParaRPr>
                    </a:p>
                  </a:txBody>
                  <a:tcPr>
                    <a:noFill/>
                  </a:tcPr>
                </a:tc>
              </a:tr>
            </a:tbl>
          </a:graphicData>
        </a:graphic>
      </p:graphicFrame>
      <p:graphicFrame>
        <p:nvGraphicFramePr>
          <p:cNvPr id="9" name="Table 8"/>
          <p:cNvGraphicFramePr>
            <a:graphicFrameLocks noGrp="1"/>
          </p:cNvGraphicFramePr>
          <p:nvPr/>
        </p:nvGraphicFramePr>
        <p:xfrm>
          <a:off x="533400" y="6019800"/>
          <a:ext cx="5791200" cy="371475"/>
        </p:xfrm>
        <a:graphic>
          <a:graphicData uri="http://schemas.openxmlformats.org/drawingml/2006/table">
            <a:tbl>
              <a:tblPr firstRow="1" bandRow="1">
                <a:tableStyleId>{5C22544A-7EE6-4342-B048-85BDC9FD1C3A}</a:tableStyleId>
              </a:tblPr>
              <a:tblGrid>
                <a:gridCol w="2347784"/>
                <a:gridCol w="3443416"/>
              </a:tblGrid>
              <a:tr h="370840">
                <a:tc>
                  <a:txBody>
                    <a:bodyPr/>
                    <a:lstStyle/>
                    <a:p>
                      <a:r>
                        <a:rPr lang="en-US" sz="1100" b="0" dirty="0" smtClean="0">
                          <a:solidFill>
                            <a:schemeClr val="tx1"/>
                          </a:solidFill>
                        </a:rPr>
                        <a:t>Telephone: ____________________</a:t>
                      </a:r>
                      <a:endParaRPr lang="en-US" sz="1100" b="0" dirty="0">
                        <a:solidFill>
                          <a:schemeClr val="tx1"/>
                        </a:solidFill>
                      </a:endParaRPr>
                    </a:p>
                  </a:txBody>
                  <a:tcPr>
                    <a:noFill/>
                  </a:tcPr>
                </a:tc>
                <a:tc>
                  <a:txBody>
                    <a:bodyPr/>
                    <a:lstStyle/>
                    <a:p>
                      <a:r>
                        <a:rPr lang="en-US" sz="1100" b="0" dirty="0" smtClean="0">
                          <a:solidFill>
                            <a:schemeClr val="tx1"/>
                          </a:solidFill>
                        </a:rPr>
                        <a:t>Email:</a:t>
                      </a:r>
                      <a:r>
                        <a:rPr lang="en-US" sz="1100" b="0" baseline="0" dirty="0" smtClean="0">
                          <a:solidFill>
                            <a:schemeClr val="tx1"/>
                          </a:solidFill>
                        </a:rPr>
                        <a:t> _________________________________________</a:t>
                      </a:r>
                      <a:endParaRPr lang="en-US" sz="1100" b="0" dirty="0">
                        <a:solidFill>
                          <a:schemeClr val="tx1"/>
                        </a:solidFill>
                      </a:endParaRPr>
                    </a:p>
                  </a:txBody>
                  <a:tcPr>
                    <a:noFill/>
                  </a:tcPr>
                </a:tc>
              </a:tr>
            </a:tbl>
          </a:graphicData>
        </a:graphic>
      </p:graphicFrame>
      <p:sp>
        <p:nvSpPr>
          <p:cNvPr id="36934" name="TextBox 9"/>
          <p:cNvSpPr txBox="1">
            <a:spLocks noChangeArrowheads="1"/>
          </p:cNvSpPr>
          <p:nvPr/>
        </p:nvSpPr>
        <p:spPr bwMode="auto">
          <a:xfrm>
            <a:off x="1104900" y="6248400"/>
            <a:ext cx="4495800" cy="1816100"/>
          </a:xfrm>
          <a:prstGeom prst="rect">
            <a:avLst/>
          </a:prstGeom>
          <a:noFill/>
          <a:ln w="9525">
            <a:noFill/>
            <a:miter lim="800000"/>
            <a:headEnd/>
            <a:tailEnd/>
          </a:ln>
        </p:spPr>
        <p:txBody>
          <a:bodyPr>
            <a:spAutoFit/>
          </a:bodyPr>
          <a:lstStyle/>
          <a:p>
            <a:pPr algn="ctr"/>
            <a:r>
              <a:rPr lang="en-US" sz="800">
                <a:latin typeface="Calibri" pitchFamily="34" charset="0"/>
              </a:rPr>
              <a:t>For questions about becoming a partner, please contact Rod Bennett at rbennett124@gmail.com  or by calling (770)  309-5255</a:t>
            </a:r>
          </a:p>
          <a:p>
            <a:pPr algn="ctr"/>
            <a:endParaRPr lang="en-US" sz="800">
              <a:latin typeface="Calibri" pitchFamily="34" charset="0"/>
            </a:endParaRPr>
          </a:p>
          <a:p>
            <a:pPr algn="ctr"/>
            <a:r>
              <a:rPr lang="en-US" sz="800">
                <a:latin typeface="Calibri" pitchFamily="34" charset="0"/>
              </a:rPr>
              <a:t>Please send check, this form, and ad material(s)* to:</a:t>
            </a:r>
          </a:p>
          <a:p>
            <a:pPr algn="ctr"/>
            <a:r>
              <a:rPr lang="en-US" sz="800">
                <a:latin typeface="Calibri" pitchFamily="34" charset="0"/>
              </a:rPr>
              <a:t>Sequoyah Touchdown Club</a:t>
            </a:r>
          </a:p>
          <a:p>
            <a:pPr algn="ctr"/>
            <a:r>
              <a:rPr lang="en-US" sz="800">
                <a:latin typeface="Calibri" pitchFamily="34" charset="0"/>
              </a:rPr>
              <a:t>Attention: 2014 Partnership Package</a:t>
            </a:r>
          </a:p>
          <a:p>
            <a:pPr algn="ctr"/>
            <a:r>
              <a:rPr lang="en-US" sz="800">
                <a:latin typeface="Calibri" pitchFamily="34" charset="0"/>
              </a:rPr>
              <a:t>6175 Hickory Flat Highway</a:t>
            </a:r>
          </a:p>
          <a:p>
            <a:pPr algn="ctr"/>
            <a:r>
              <a:rPr lang="en-US" sz="800">
                <a:latin typeface="Calibri" pitchFamily="34" charset="0"/>
              </a:rPr>
              <a:t>Suite 110-235</a:t>
            </a:r>
          </a:p>
          <a:p>
            <a:pPr algn="ctr"/>
            <a:r>
              <a:rPr lang="en-US" sz="800">
                <a:latin typeface="Calibri" pitchFamily="34" charset="0"/>
              </a:rPr>
              <a:t>Canton, Georgia 30115</a:t>
            </a:r>
          </a:p>
          <a:p>
            <a:pPr algn="ctr"/>
            <a:r>
              <a:rPr lang="en-US" sz="800">
                <a:latin typeface="Calibri" pitchFamily="34" charset="0"/>
              </a:rPr>
              <a:t>AI or EPS Formatted Graphics are Preferable for Partner Recognition Board and  Scoreboard Signs</a:t>
            </a:r>
          </a:p>
          <a:p>
            <a:pPr algn="ctr"/>
            <a:r>
              <a:rPr lang="en-US" sz="800">
                <a:latin typeface="Calibri" pitchFamily="34" charset="0"/>
              </a:rPr>
              <a:t>Digital files can be sent to: </a:t>
            </a:r>
          </a:p>
          <a:p>
            <a:pPr algn="ctr"/>
            <a:r>
              <a:rPr lang="en-US" sz="800">
                <a:latin typeface="Calibri" pitchFamily="34" charset="0"/>
              </a:rPr>
              <a:t>rbennett124@gmail.com</a:t>
            </a:r>
          </a:p>
          <a:p>
            <a:pPr algn="ctr"/>
            <a:r>
              <a:rPr lang="en-US" sz="800">
                <a:latin typeface="Calibri" pitchFamily="34" charset="0"/>
              </a:rPr>
              <a:t>*original artwork and photos will be returned</a:t>
            </a:r>
          </a:p>
          <a:p>
            <a:pPr algn="ctr"/>
            <a:endParaRPr lang="en-US" sz="800">
              <a:latin typeface="Calibri" pitchFamily="34" charset="0"/>
            </a:endParaRPr>
          </a:p>
        </p:txBody>
      </p:sp>
      <p:sp>
        <p:nvSpPr>
          <p:cNvPr id="36935" name="TextBox 10"/>
          <p:cNvSpPr txBox="1">
            <a:spLocks noChangeArrowheads="1"/>
          </p:cNvSpPr>
          <p:nvPr/>
        </p:nvSpPr>
        <p:spPr bwMode="auto">
          <a:xfrm>
            <a:off x="685800" y="7924800"/>
            <a:ext cx="5334000" cy="492125"/>
          </a:xfrm>
          <a:prstGeom prst="rect">
            <a:avLst/>
          </a:prstGeom>
          <a:noFill/>
          <a:ln w="9525">
            <a:noFill/>
            <a:miter lim="800000"/>
            <a:headEnd/>
            <a:tailEnd/>
          </a:ln>
        </p:spPr>
        <p:txBody>
          <a:bodyPr>
            <a:spAutoFit/>
          </a:bodyPr>
          <a:lstStyle/>
          <a:p>
            <a:pPr algn="ctr"/>
            <a:r>
              <a:rPr lang="en-US" b="1">
                <a:latin typeface="Calibri" pitchFamily="34" charset="0"/>
              </a:rPr>
              <a:t>2014 Sequoyah Touchdown Club Partnership Guide</a:t>
            </a:r>
          </a:p>
          <a:p>
            <a:pPr algn="ctr"/>
            <a:r>
              <a:rPr lang="en-US" sz="800">
                <a:latin typeface="Calibri" pitchFamily="34" charset="0"/>
              </a:rPr>
              <a:t>The Sequoyah Touchdown Club is a 501 (c) 3 Organization</a:t>
            </a:r>
          </a:p>
        </p:txBody>
      </p:sp>
      <p:sp>
        <p:nvSpPr>
          <p:cNvPr id="36936" name="TextBox 12"/>
          <p:cNvSpPr txBox="1">
            <a:spLocks noChangeArrowheads="1"/>
          </p:cNvSpPr>
          <p:nvPr/>
        </p:nvSpPr>
        <p:spPr bwMode="auto">
          <a:xfrm>
            <a:off x="533400" y="3352800"/>
            <a:ext cx="5943600" cy="430213"/>
          </a:xfrm>
          <a:prstGeom prst="rect">
            <a:avLst/>
          </a:prstGeom>
          <a:noFill/>
          <a:ln w="9525">
            <a:noFill/>
            <a:miter lim="800000"/>
            <a:headEnd/>
            <a:tailEnd/>
          </a:ln>
        </p:spPr>
        <p:txBody>
          <a:bodyPr>
            <a:spAutoFit/>
          </a:bodyPr>
          <a:lstStyle/>
          <a:p>
            <a:pPr algn="ctr"/>
            <a:r>
              <a:rPr lang="en-US" sz="1100">
                <a:latin typeface="Calibri" pitchFamily="34" charset="0"/>
              </a:rPr>
              <a:t>Zip Code for Credit Card Mailing Address ______________        CSV Number_________</a:t>
            </a:r>
          </a:p>
          <a:p>
            <a:pPr algn="ctr"/>
            <a:r>
              <a:rPr lang="en-US" sz="1100" b="1">
                <a:solidFill>
                  <a:srgbClr val="3072C2"/>
                </a:solidFill>
                <a:latin typeface="Calibri" pitchFamily="34" charset="0"/>
              </a:rPr>
              <a:t>OR YOU CAN PAY BY CREDIT CARD ONLINE AT WWW.SEQUOYAHFOOTBALL.COM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mtClean="0"/>
              <a:t>Partner Commitment</a:t>
            </a:r>
            <a:br>
              <a:rPr lang="en-US" smtClean="0"/>
            </a:br>
            <a:r>
              <a:rPr lang="en-US" sz="1800" smtClean="0"/>
              <a:t>Game Highlights Sponsorship</a:t>
            </a:r>
          </a:p>
        </p:txBody>
      </p:sp>
      <p:graphicFrame>
        <p:nvGraphicFramePr>
          <p:cNvPr id="39000" name="Group 88"/>
          <p:cNvGraphicFramePr>
            <a:graphicFrameLocks noGrp="1"/>
          </p:cNvGraphicFramePr>
          <p:nvPr>
            <p:ph idx="1"/>
          </p:nvPr>
        </p:nvGraphicFramePr>
        <p:xfrm>
          <a:off x="2438400" y="1600200"/>
          <a:ext cx="2095500" cy="1397000"/>
        </p:xfrm>
        <a:graphic>
          <a:graphicData uri="http://schemas.openxmlformats.org/drawingml/2006/table">
            <a:tbl>
              <a:tblPr/>
              <a:tblGrid>
                <a:gridCol w="2095500"/>
              </a:tblGrid>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Calibri" pitchFamily="34" charset="0"/>
                        </a:rPr>
                        <a:t>               Business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Calibri" pitchFamily="34" charset="0"/>
                        </a:rPr>
                        <a:t>Full Season __________ $600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Calibri" pitchFamily="34" charset="0"/>
                        </a:rPr>
                        <a:t>Full Season __________ $500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Calibri" pitchFamily="34" charset="0"/>
                        </a:rPr>
                        <a:t>Single Game__________ $75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279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chemeClr val="tx1"/>
                          </a:solidFill>
                          <a:effectLst/>
                          <a:latin typeface="Calibri" pitchFamily="34" charset="0"/>
                        </a:rPr>
                        <a:t>Single Game __________$60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graphicFrame>
        <p:nvGraphicFramePr>
          <p:cNvPr id="6" name="Table 5"/>
          <p:cNvGraphicFramePr>
            <a:graphicFrameLocks noGrp="1"/>
          </p:cNvGraphicFramePr>
          <p:nvPr/>
        </p:nvGraphicFramePr>
        <p:xfrm>
          <a:off x="838200" y="2895600"/>
          <a:ext cx="5486400" cy="371475"/>
        </p:xfrm>
        <a:graphic>
          <a:graphicData uri="http://schemas.openxmlformats.org/drawingml/2006/table">
            <a:tbl>
              <a:tblPr firstRow="1" bandRow="1">
                <a:tableStyleId>{5C22544A-7EE6-4342-B048-85BDC9FD1C3A}</a:tableStyleId>
              </a:tblPr>
              <a:tblGrid>
                <a:gridCol w="1828800"/>
                <a:gridCol w="1828800"/>
                <a:gridCol w="1828800"/>
              </a:tblGrid>
              <a:tr h="370840">
                <a:tc>
                  <a:txBody>
                    <a:bodyPr/>
                    <a:lstStyle/>
                    <a:p>
                      <a:r>
                        <a:rPr lang="en-US" sz="1100" b="0" dirty="0" smtClean="0">
                          <a:solidFill>
                            <a:schemeClr val="tx1"/>
                          </a:solidFill>
                        </a:rPr>
                        <a:t>__</a:t>
                      </a:r>
                      <a:r>
                        <a:rPr lang="en-US" sz="1100" b="0" baseline="0" dirty="0" smtClean="0">
                          <a:solidFill>
                            <a:schemeClr val="tx1"/>
                          </a:solidFill>
                        </a:rPr>
                        <a:t> Credit Card</a:t>
                      </a:r>
                      <a:endParaRPr lang="en-US" sz="1100" b="0" dirty="0">
                        <a:solidFill>
                          <a:schemeClr val="tx1"/>
                        </a:solidFill>
                      </a:endParaRPr>
                    </a:p>
                  </a:txBody>
                  <a:tcPr>
                    <a:noFill/>
                  </a:tcPr>
                </a:tc>
                <a:tc>
                  <a:txBody>
                    <a:bodyPr/>
                    <a:lstStyle/>
                    <a:p>
                      <a:r>
                        <a:rPr lang="en-US" sz="1100" b="0" dirty="0" smtClean="0">
                          <a:solidFill>
                            <a:schemeClr val="tx1"/>
                          </a:solidFill>
                        </a:rPr>
                        <a:t>__Check</a:t>
                      </a:r>
                      <a:r>
                        <a:rPr lang="en-US" sz="1100" b="0" baseline="0" dirty="0" smtClean="0">
                          <a:solidFill>
                            <a:schemeClr val="tx1"/>
                          </a:solidFill>
                        </a:rPr>
                        <a:t> Enclosed</a:t>
                      </a:r>
                      <a:endParaRPr lang="en-US" sz="1100" b="0" dirty="0">
                        <a:solidFill>
                          <a:schemeClr val="tx1"/>
                        </a:solidFill>
                      </a:endParaRPr>
                    </a:p>
                  </a:txBody>
                  <a:tcPr>
                    <a:noFill/>
                  </a:tcPr>
                </a:tc>
                <a:tc>
                  <a:txBody>
                    <a:bodyPr/>
                    <a:lstStyle/>
                    <a:p>
                      <a:r>
                        <a:rPr lang="en-US" sz="1100" b="0" dirty="0" smtClean="0">
                          <a:solidFill>
                            <a:schemeClr val="tx1"/>
                          </a:solidFill>
                        </a:rPr>
                        <a:t>__</a:t>
                      </a:r>
                      <a:r>
                        <a:rPr lang="en-US" sz="1100" b="0" baseline="0" dirty="0" smtClean="0">
                          <a:solidFill>
                            <a:schemeClr val="tx1"/>
                          </a:solidFill>
                        </a:rPr>
                        <a:t> Please Invoice</a:t>
                      </a:r>
                      <a:endParaRPr lang="en-US" sz="1100" b="0" dirty="0">
                        <a:solidFill>
                          <a:schemeClr val="tx1"/>
                        </a:solidFill>
                      </a:endParaRPr>
                    </a:p>
                  </a:txBody>
                  <a:tcPr>
                    <a:noFill/>
                  </a:tcPr>
                </a:tc>
              </a:tr>
            </a:tbl>
          </a:graphicData>
        </a:graphic>
      </p:graphicFrame>
      <p:graphicFrame>
        <p:nvGraphicFramePr>
          <p:cNvPr id="7" name="Table 6"/>
          <p:cNvGraphicFramePr>
            <a:graphicFrameLocks noGrp="1"/>
          </p:cNvGraphicFramePr>
          <p:nvPr/>
        </p:nvGraphicFramePr>
        <p:xfrm>
          <a:off x="457200" y="3124200"/>
          <a:ext cx="6096000" cy="304800"/>
        </p:xfrm>
        <a:graphic>
          <a:graphicData uri="http://schemas.openxmlformats.org/drawingml/2006/table">
            <a:tbl>
              <a:tblPr firstRow="1" bandRow="1">
                <a:tableStyleId>{5C22544A-7EE6-4342-B048-85BDC9FD1C3A}</a:tableStyleId>
              </a:tblPr>
              <a:tblGrid>
                <a:gridCol w="781538"/>
                <a:gridCol w="703385"/>
                <a:gridCol w="1094154"/>
                <a:gridCol w="937846"/>
                <a:gridCol w="1641231"/>
                <a:gridCol w="937846"/>
              </a:tblGrid>
              <a:tr h="304800">
                <a:tc>
                  <a:txBody>
                    <a:bodyPr/>
                    <a:lstStyle/>
                    <a:p>
                      <a:r>
                        <a:rPr lang="en-US" sz="1100" b="0" dirty="0" smtClean="0">
                          <a:solidFill>
                            <a:schemeClr val="tx1"/>
                          </a:solidFill>
                        </a:rPr>
                        <a:t>__</a:t>
                      </a:r>
                      <a:r>
                        <a:rPr lang="en-US" sz="1100" b="0" baseline="0" dirty="0" smtClean="0">
                          <a:solidFill>
                            <a:schemeClr val="tx1"/>
                          </a:solidFill>
                        </a:rPr>
                        <a:t> AMEX</a:t>
                      </a:r>
                      <a:endParaRPr lang="en-US" sz="1100" b="0" dirty="0">
                        <a:solidFill>
                          <a:schemeClr val="tx1"/>
                        </a:solidFill>
                      </a:endParaRPr>
                    </a:p>
                  </a:txBody>
                  <a:tcPr>
                    <a:noFill/>
                  </a:tcPr>
                </a:tc>
                <a:tc>
                  <a:txBody>
                    <a:bodyPr/>
                    <a:lstStyle/>
                    <a:p>
                      <a:r>
                        <a:rPr lang="en-US" sz="1100" b="0" dirty="0" smtClean="0">
                          <a:solidFill>
                            <a:schemeClr val="tx1"/>
                          </a:solidFill>
                        </a:rPr>
                        <a:t>__</a:t>
                      </a:r>
                      <a:r>
                        <a:rPr lang="en-US" sz="1100" b="0" baseline="0" dirty="0" smtClean="0">
                          <a:solidFill>
                            <a:schemeClr val="tx1"/>
                          </a:solidFill>
                        </a:rPr>
                        <a:t> VISA</a:t>
                      </a:r>
                      <a:endParaRPr lang="en-US" sz="1100" b="0" dirty="0">
                        <a:solidFill>
                          <a:schemeClr val="tx1"/>
                        </a:solidFill>
                      </a:endParaRPr>
                    </a:p>
                  </a:txBody>
                  <a:tcPr>
                    <a:noFill/>
                  </a:tcPr>
                </a:tc>
                <a:tc>
                  <a:txBody>
                    <a:bodyPr/>
                    <a:lstStyle/>
                    <a:p>
                      <a:r>
                        <a:rPr lang="en-US" sz="1100" b="0" dirty="0" smtClean="0">
                          <a:solidFill>
                            <a:schemeClr val="tx1"/>
                          </a:solidFill>
                        </a:rPr>
                        <a:t>__</a:t>
                      </a:r>
                      <a:r>
                        <a:rPr lang="en-US" sz="1100" b="0" baseline="0" dirty="0" smtClean="0">
                          <a:solidFill>
                            <a:schemeClr val="tx1"/>
                          </a:solidFill>
                        </a:rPr>
                        <a:t> Master Card</a:t>
                      </a:r>
                      <a:endParaRPr lang="en-US" sz="1100" b="0" dirty="0">
                        <a:solidFill>
                          <a:schemeClr val="tx1"/>
                        </a:solidFill>
                      </a:endParaRPr>
                    </a:p>
                  </a:txBody>
                  <a:tcPr>
                    <a:noFill/>
                  </a:tcPr>
                </a:tc>
                <a:tc>
                  <a:txBody>
                    <a:bodyPr/>
                    <a:lstStyle/>
                    <a:p>
                      <a:r>
                        <a:rPr lang="en-US" sz="1100" b="0" dirty="0" smtClean="0">
                          <a:solidFill>
                            <a:schemeClr val="tx1"/>
                          </a:solidFill>
                        </a:rPr>
                        <a:t>__ Discover</a:t>
                      </a:r>
                      <a:endParaRPr lang="en-US" sz="1100" b="0" dirty="0">
                        <a:solidFill>
                          <a:schemeClr val="tx1"/>
                        </a:solidFill>
                      </a:endParaRPr>
                    </a:p>
                  </a:txBody>
                  <a:tcPr>
                    <a:noFill/>
                  </a:tcPr>
                </a:tc>
                <a:tc>
                  <a:txBody>
                    <a:bodyPr/>
                    <a:lstStyle/>
                    <a:p>
                      <a:r>
                        <a:rPr lang="en-US" sz="1100" b="0" dirty="0" smtClean="0">
                          <a:solidFill>
                            <a:schemeClr val="tx1"/>
                          </a:solidFill>
                        </a:rPr>
                        <a:t>CC#_________________</a:t>
                      </a:r>
                      <a:endParaRPr lang="en-US" sz="1100" b="0" dirty="0">
                        <a:solidFill>
                          <a:schemeClr val="tx1"/>
                        </a:solidFill>
                      </a:endParaRPr>
                    </a:p>
                  </a:txBody>
                  <a:tcPr>
                    <a:noFill/>
                  </a:tcPr>
                </a:tc>
                <a:tc>
                  <a:txBody>
                    <a:bodyPr/>
                    <a:lstStyle/>
                    <a:p>
                      <a:r>
                        <a:rPr lang="en-US" sz="1100" b="0" dirty="0" smtClean="0">
                          <a:solidFill>
                            <a:schemeClr val="tx1"/>
                          </a:solidFill>
                        </a:rPr>
                        <a:t>EXP.</a:t>
                      </a:r>
                      <a:r>
                        <a:rPr lang="en-US" sz="1100" b="0" baseline="0" dirty="0" smtClean="0">
                          <a:solidFill>
                            <a:schemeClr val="tx1"/>
                          </a:solidFill>
                        </a:rPr>
                        <a:t> ______</a:t>
                      </a:r>
                    </a:p>
                  </a:txBody>
                  <a:tcPr>
                    <a:noFill/>
                  </a:tcPr>
                </a:tc>
              </a:tr>
            </a:tbl>
          </a:graphicData>
        </a:graphic>
      </p:graphicFrame>
      <p:graphicFrame>
        <p:nvGraphicFramePr>
          <p:cNvPr id="8" name="Table 7"/>
          <p:cNvGraphicFramePr>
            <a:graphicFrameLocks noGrp="1"/>
          </p:cNvGraphicFramePr>
          <p:nvPr/>
        </p:nvGraphicFramePr>
        <p:xfrm>
          <a:off x="533400" y="3733800"/>
          <a:ext cx="5791200" cy="2316163"/>
        </p:xfrm>
        <a:graphic>
          <a:graphicData uri="http://schemas.openxmlformats.org/drawingml/2006/table">
            <a:tbl>
              <a:tblPr firstRow="1" bandRow="1">
                <a:tableStyleId>{5C22544A-7EE6-4342-B048-85BDC9FD1C3A}</a:tableStyleId>
              </a:tblPr>
              <a:tblGrid>
                <a:gridCol w="5791200"/>
              </a:tblGrid>
              <a:tr h="304800">
                <a:tc>
                  <a:txBody>
                    <a:bodyPr/>
                    <a:lstStyle/>
                    <a:p>
                      <a:r>
                        <a:rPr lang="en-US" sz="1100" b="0" baseline="0" dirty="0" smtClean="0">
                          <a:solidFill>
                            <a:schemeClr val="tx1"/>
                          </a:solidFill>
                        </a:rPr>
                        <a:t>Name as it appears on the card: ______________________________________________________</a:t>
                      </a:r>
                    </a:p>
                  </a:txBody>
                  <a:tcPr>
                    <a:noFill/>
                  </a:tcPr>
                </a:tc>
              </a:tr>
              <a:tr h="304800">
                <a:tc>
                  <a:txBody>
                    <a:bodyPr/>
                    <a:lstStyle/>
                    <a:p>
                      <a:r>
                        <a:rPr lang="en-US" sz="1100" b="0" dirty="0" smtClean="0">
                          <a:solidFill>
                            <a:schemeClr val="tx1"/>
                          </a:solidFill>
                        </a:rPr>
                        <a:t>Billing Address: ___________________________________________________________________</a:t>
                      </a:r>
                      <a:endParaRPr lang="en-US" sz="1100" b="0" dirty="0">
                        <a:solidFill>
                          <a:schemeClr val="tx1"/>
                        </a:solidFill>
                      </a:endParaRPr>
                    </a:p>
                  </a:txBody>
                  <a:tcPr>
                    <a:noFill/>
                  </a:tcPr>
                </a:tc>
              </a:tr>
              <a:tr h="228600">
                <a:tc>
                  <a:txBody>
                    <a:bodyPr/>
                    <a:lstStyle/>
                    <a:p>
                      <a:r>
                        <a:rPr lang="en-US" sz="1100" b="0" dirty="0" smtClean="0">
                          <a:solidFill>
                            <a:schemeClr val="tx1"/>
                          </a:solidFill>
                        </a:rPr>
                        <a:t>I authorize the Sequoyah Touchdown Club to charge</a:t>
                      </a:r>
                      <a:r>
                        <a:rPr lang="en-US" sz="1100" b="0" baseline="0" dirty="0" smtClean="0">
                          <a:solidFill>
                            <a:schemeClr val="tx1"/>
                          </a:solidFill>
                        </a:rPr>
                        <a:t> my credit card as indicated above:</a:t>
                      </a:r>
                      <a:endParaRPr lang="en-US" sz="1100" b="0" dirty="0">
                        <a:solidFill>
                          <a:schemeClr val="tx1"/>
                        </a:solidFill>
                      </a:endParaRPr>
                    </a:p>
                  </a:txBody>
                  <a:tcPr>
                    <a:noFill/>
                  </a:tcPr>
                </a:tc>
              </a:tr>
              <a:tr h="274320">
                <a:tc>
                  <a:txBody>
                    <a:bodyPr/>
                    <a:lstStyle/>
                    <a:p>
                      <a:r>
                        <a:rPr lang="en-US" sz="1100" b="0" dirty="0" smtClean="0">
                          <a:solidFill>
                            <a:schemeClr val="tx1"/>
                          </a:solidFill>
                        </a:rPr>
                        <a:t>Cardholder</a:t>
                      </a:r>
                      <a:r>
                        <a:rPr lang="en-US" sz="1100" b="0" baseline="0" dirty="0" smtClean="0">
                          <a:solidFill>
                            <a:schemeClr val="tx1"/>
                          </a:solidFill>
                        </a:rPr>
                        <a:t> Signature: ______________________________________________________________</a:t>
                      </a:r>
                      <a:endParaRPr lang="en-US" sz="1100" b="0" dirty="0">
                        <a:solidFill>
                          <a:schemeClr val="tx1"/>
                        </a:solidFill>
                      </a:endParaRPr>
                    </a:p>
                  </a:txBody>
                  <a:tcPr>
                    <a:noFill/>
                  </a:tcPr>
                </a:tc>
              </a:tr>
              <a:tr h="304800">
                <a:tc>
                  <a:txBody>
                    <a:bodyPr/>
                    <a:lstStyle/>
                    <a:p>
                      <a:r>
                        <a:rPr lang="en-US" sz="1100" b="0" dirty="0" smtClean="0">
                          <a:solidFill>
                            <a:schemeClr val="tx1"/>
                          </a:solidFill>
                        </a:rPr>
                        <a:t>Company Name: __________________________________________________________________</a:t>
                      </a:r>
                      <a:endParaRPr lang="en-US" sz="1100" b="0" dirty="0">
                        <a:solidFill>
                          <a:schemeClr val="tx1"/>
                        </a:solidFill>
                      </a:endParaRPr>
                    </a:p>
                  </a:txBody>
                  <a:tcPr>
                    <a:noFill/>
                  </a:tcPr>
                </a:tc>
              </a:tr>
              <a:tr h="304800">
                <a:tc>
                  <a:txBody>
                    <a:bodyPr/>
                    <a:lstStyle/>
                    <a:p>
                      <a:r>
                        <a:rPr lang="en-US" sz="1100" b="0" dirty="0" smtClean="0">
                          <a:solidFill>
                            <a:schemeClr val="tx1"/>
                          </a:solidFill>
                        </a:rPr>
                        <a:t>Address: ________________________________________________________________________</a:t>
                      </a:r>
                      <a:endParaRPr lang="en-US" sz="1100" b="0" dirty="0">
                        <a:solidFill>
                          <a:schemeClr val="tx1"/>
                        </a:solidFill>
                      </a:endParaRPr>
                    </a:p>
                  </a:txBody>
                  <a:tcPr>
                    <a:noFill/>
                  </a:tcPr>
                </a:tc>
              </a:tr>
              <a:tr h="304800">
                <a:tc>
                  <a:txBody>
                    <a:bodyPr/>
                    <a:lstStyle/>
                    <a:p>
                      <a:r>
                        <a:rPr lang="en-US" sz="1100" b="0" dirty="0" smtClean="0">
                          <a:solidFill>
                            <a:schemeClr val="tx1"/>
                          </a:solidFill>
                        </a:rPr>
                        <a:t>City, State, Zip: ___________________________________________________________________</a:t>
                      </a:r>
                      <a:endParaRPr lang="en-US" sz="1100" b="0" dirty="0">
                        <a:solidFill>
                          <a:schemeClr val="tx1"/>
                        </a:solidFill>
                      </a:endParaRPr>
                    </a:p>
                  </a:txBody>
                  <a:tcPr>
                    <a:noFill/>
                  </a:tcPr>
                </a:tc>
              </a:tr>
              <a:tr h="228600">
                <a:tc>
                  <a:txBody>
                    <a:bodyPr/>
                    <a:lstStyle/>
                    <a:p>
                      <a:r>
                        <a:rPr lang="en-US" sz="1100" b="0" dirty="0" smtClean="0">
                          <a:solidFill>
                            <a:schemeClr val="tx1"/>
                          </a:solidFill>
                        </a:rPr>
                        <a:t>Contact Name: ___________________________________________________________________</a:t>
                      </a:r>
                      <a:endParaRPr lang="en-US" sz="1100" b="0" dirty="0">
                        <a:solidFill>
                          <a:schemeClr val="tx1"/>
                        </a:solidFill>
                      </a:endParaRPr>
                    </a:p>
                  </a:txBody>
                  <a:tcPr>
                    <a:noFill/>
                  </a:tcPr>
                </a:tc>
              </a:tr>
            </a:tbl>
          </a:graphicData>
        </a:graphic>
      </p:graphicFrame>
      <p:graphicFrame>
        <p:nvGraphicFramePr>
          <p:cNvPr id="9" name="Table 8"/>
          <p:cNvGraphicFramePr>
            <a:graphicFrameLocks noGrp="1"/>
          </p:cNvGraphicFramePr>
          <p:nvPr/>
        </p:nvGraphicFramePr>
        <p:xfrm>
          <a:off x="533400" y="6019800"/>
          <a:ext cx="5791200" cy="371475"/>
        </p:xfrm>
        <a:graphic>
          <a:graphicData uri="http://schemas.openxmlformats.org/drawingml/2006/table">
            <a:tbl>
              <a:tblPr firstRow="1" bandRow="1">
                <a:tableStyleId>{5C22544A-7EE6-4342-B048-85BDC9FD1C3A}</a:tableStyleId>
              </a:tblPr>
              <a:tblGrid>
                <a:gridCol w="2347784"/>
                <a:gridCol w="3443416"/>
              </a:tblGrid>
              <a:tr h="370840">
                <a:tc>
                  <a:txBody>
                    <a:bodyPr/>
                    <a:lstStyle/>
                    <a:p>
                      <a:r>
                        <a:rPr lang="en-US" sz="1100" b="0" dirty="0" smtClean="0">
                          <a:solidFill>
                            <a:schemeClr val="tx1"/>
                          </a:solidFill>
                        </a:rPr>
                        <a:t>Telephone: ____________________</a:t>
                      </a:r>
                      <a:endParaRPr lang="en-US" sz="1100" b="0" dirty="0">
                        <a:solidFill>
                          <a:schemeClr val="tx1"/>
                        </a:solidFill>
                      </a:endParaRPr>
                    </a:p>
                  </a:txBody>
                  <a:tcPr>
                    <a:noFill/>
                  </a:tcPr>
                </a:tc>
                <a:tc>
                  <a:txBody>
                    <a:bodyPr/>
                    <a:lstStyle/>
                    <a:p>
                      <a:r>
                        <a:rPr lang="en-US" sz="1100" b="0" dirty="0" smtClean="0">
                          <a:solidFill>
                            <a:schemeClr val="tx1"/>
                          </a:solidFill>
                        </a:rPr>
                        <a:t>Email:</a:t>
                      </a:r>
                      <a:r>
                        <a:rPr lang="en-US" sz="1100" b="0" baseline="0" dirty="0" smtClean="0">
                          <a:solidFill>
                            <a:schemeClr val="tx1"/>
                          </a:solidFill>
                        </a:rPr>
                        <a:t> _________________________________________</a:t>
                      </a:r>
                      <a:endParaRPr lang="en-US" sz="1100" b="0" dirty="0">
                        <a:solidFill>
                          <a:schemeClr val="tx1"/>
                        </a:solidFill>
                      </a:endParaRPr>
                    </a:p>
                  </a:txBody>
                  <a:tcPr>
                    <a:noFill/>
                  </a:tcPr>
                </a:tc>
              </a:tr>
            </a:tbl>
          </a:graphicData>
        </a:graphic>
      </p:graphicFrame>
      <p:sp>
        <p:nvSpPr>
          <p:cNvPr id="38982" name="TextBox 10"/>
          <p:cNvSpPr txBox="1">
            <a:spLocks noChangeArrowheads="1"/>
          </p:cNvSpPr>
          <p:nvPr/>
        </p:nvSpPr>
        <p:spPr bwMode="auto">
          <a:xfrm>
            <a:off x="685800" y="7924800"/>
            <a:ext cx="5334000" cy="492125"/>
          </a:xfrm>
          <a:prstGeom prst="rect">
            <a:avLst/>
          </a:prstGeom>
          <a:noFill/>
          <a:ln w="9525">
            <a:noFill/>
            <a:miter lim="800000"/>
            <a:headEnd/>
            <a:tailEnd/>
          </a:ln>
        </p:spPr>
        <p:txBody>
          <a:bodyPr>
            <a:spAutoFit/>
          </a:bodyPr>
          <a:lstStyle/>
          <a:p>
            <a:pPr algn="ctr"/>
            <a:r>
              <a:rPr lang="en-US" b="1">
                <a:latin typeface="Calibri" pitchFamily="34" charset="0"/>
              </a:rPr>
              <a:t>2014 Sequoyah Touchdown Club Partnership Guide</a:t>
            </a:r>
          </a:p>
          <a:p>
            <a:pPr algn="ctr"/>
            <a:r>
              <a:rPr lang="en-US" sz="800">
                <a:latin typeface="Calibri" pitchFamily="34" charset="0"/>
              </a:rPr>
              <a:t>The Sequoyah Touchdown Club is a 501 (c) 3 Organization</a:t>
            </a:r>
          </a:p>
        </p:txBody>
      </p:sp>
      <p:sp>
        <p:nvSpPr>
          <p:cNvPr id="38983" name="TextBox 12"/>
          <p:cNvSpPr txBox="1">
            <a:spLocks noChangeArrowheads="1"/>
          </p:cNvSpPr>
          <p:nvPr/>
        </p:nvSpPr>
        <p:spPr bwMode="auto">
          <a:xfrm>
            <a:off x="533400" y="3352800"/>
            <a:ext cx="5943600" cy="430213"/>
          </a:xfrm>
          <a:prstGeom prst="rect">
            <a:avLst/>
          </a:prstGeom>
          <a:noFill/>
          <a:ln w="9525">
            <a:noFill/>
            <a:miter lim="800000"/>
            <a:headEnd/>
            <a:tailEnd/>
          </a:ln>
        </p:spPr>
        <p:txBody>
          <a:bodyPr>
            <a:spAutoFit/>
          </a:bodyPr>
          <a:lstStyle/>
          <a:p>
            <a:pPr algn="ctr"/>
            <a:r>
              <a:rPr lang="en-US" sz="1100">
                <a:latin typeface="Calibri" pitchFamily="34" charset="0"/>
              </a:rPr>
              <a:t>Zip Code for Credit Card Mailing Address ______________        CSV Number_________</a:t>
            </a:r>
          </a:p>
          <a:p>
            <a:pPr algn="ctr"/>
            <a:r>
              <a:rPr lang="en-US" sz="1100" b="1">
                <a:solidFill>
                  <a:srgbClr val="3072C2"/>
                </a:solidFill>
                <a:latin typeface="Calibri" pitchFamily="34" charset="0"/>
              </a:rPr>
              <a:t>OR YOU CAN PAY BY CREDIT CARD ONLINE AT WWW.SEQUOYAHFOOTBALL.COM </a:t>
            </a:r>
          </a:p>
        </p:txBody>
      </p:sp>
      <p:sp>
        <p:nvSpPr>
          <p:cNvPr id="38984" name="TextBox 11"/>
          <p:cNvSpPr txBox="1">
            <a:spLocks noChangeArrowheads="1"/>
          </p:cNvSpPr>
          <p:nvPr/>
        </p:nvSpPr>
        <p:spPr bwMode="auto">
          <a:xfrm>
            <a:off x="228600" y="6478588"/>
            <a:ext cx="6248400" cy="1692275"/>
          </a:xfrm>
          <a:prstGeom prst="rect">
            <a:avLst/>
          </a:prstGeom>
          <a:noFill/>
          <a:ln w="9525">
            <a:noFill/>
            <a:miter lim="800000"/>
            <a:headEnd/>
            <a:tailEnd/>
          </a:ln>
        </p:spPr>
        <p:txBody>
          <a:bodyPr>
            <a:spAutoFit/>
          </a:bodyPr>
          <a:lstStyle/>
          <a:p>
            <a:pPr algn="ctr"/>
            <a:r>
              <a:rPr lang="en-US" sz="800">
                <a:latin typeface="Calibri" pitchFamily="34" charset="0"/>
              </a:rPr>
              <a:t>For questions about becoming a partner, please contact Rod Bennett at  rbennett124@gmail.com</a:t>
            </a:r>
          </a:p>
          <a:p>
            <a:pPr algn="ctr"/>
            <a:r>
              <a:rPr lang="en-US" sz="800">
                <a:latin typeface="Calibri" pitchFamily="34" charset="0"/>
              </a:rPr>
              <a:t>or by calling (770)  309-5255</a:t>
            </a:r>
          </a:p>
          <a:p>
            <a:pPr algn="ctr"/>
            <a:r>
              <a:rPr lang="en-US" sz="800">
                <a:latin typeface="Calibri" pitchFamily="34" charset="0"/>
              </a:rPr>
              <a:t>Please send check, this form, and ad material(s)* to:</a:t>
            </a:r>
          </a:p>
          <a:p>
            <a:pPr algn="ctr"/>
            <a:r>
              <a:rPr lang="en-US" sz="800">
                <a:latin typeface="Calibri" pitchFamily="34" charset="0"/>
              </a:rPr>
              <a:t>Sequoyah Touchdown Club</a:t>
            </a:r>
          </a:p>
          <a:p>
            <a:pPr algn="ctr"/>
            <a:r>
              <a:rPr lang="en-US" sz="800">
                <a:latin typeface="Calibri" pitchFamily="34" charset="0"/>
              </a:rPr>
              <a:t>Attention: 2014 Partnership Package</a:t>
            </a:r>
          </a:p>
          <a:p>
            <a:pPr algn="ctr"/>
            <a:r>
              <a:rPr lang="en-US" sz="800">
                <a:latin typeface="Calibri" pitchFamily="34" charset="0"/>
              </a:rPr>
              <a:t>6175 Hickory Flat Highway</a:t>
            </a:r>
          </a:p>
          <a:p>
            <a:pPr algn="ctr"/>
            <a:r>
              <a:rPr lang="en-US" sz="800">
                <a:latin typeface="Calibri" pitchFamily="34" charset="0"/>
              </a:rPr>
              <a:t>Suite 110-235</a:t>
            </a:r>
          </a:p>
          <a:p>
            <a:pPr algn="ctr"/>
            <a:r>
              <a:rPr lang="en-US" sz="800">
                <a:latin typeface="Calibri" pitchFamily="34" charset="0"/>
              </a:rPr>
              <a:t>Canton, Georgia 30115</a:t>
            </a:r>
          </a:p>
          <a:p>
            <a:pPr algn="ctr"/>
            <a:endParaRPr lang="en-US" sz="800">
              <a:latin typeface="Calibri" pitchFamily="34" charset="0"/>
            </a:endParaRPr>
          </a:p>
          <a:p>
            <a:pPr algn="ctr"/>
            <a:r>
              <a:rPr lang="en-US" sz="800">
                <a:latin typeface="Calibri" pitchFamily="34" charset="0"/>
              </a:rPr>
              <a:t>Digital files can be sent to: </a:t>
            </a:r>
          </a:p>
          <a:p>
            <a:pPr algn="ctr"/>
            <a:r>
              <a:rPr lang="en-US" sz="800">
                <a:latin typeface="Calibri" pitchFamily="34" charset="0"/>
              </a:rPr>
              <a:t>rbennett124@gmail.com</a:t>
            </a:r>
          </a:p>
          <a:p>
            <a:pPr algn="ctr"/>
            <a:r>
              <a:rPr lang="en-US" sz="800">
                <a:latin typeface="Calibri" pitchFamily="34" charset="0"/>
              </a:rPr>
              <a:t>*original artwork and photos will be returned</a:t>
            </a:r>
          </a:p>
          <a:p>
            <a:pPr algn="ctr"/>
            <a:endParaRPr lang="en-US" sz="800">
              <a:latin typeface="Calibri" pitchFamily="34" charset="0"/>
            </a:endParaRPr>
          </a:p>
        </p:txBody>
      </p:sp>
      <p:graphicFrame>
        <p:nvGraphicFramePr>
          <p:cNvPr id="14" name="Table 13"/>
          <p:cNvGraphicFramePr>
            <a:graphicFrameLocks noGrp="1"/>
          </p:cNvGraphicFramePr>
          <p:nvPr/>
        </p:nvGraphicFramePr>
        <p:xfrm>
          <a:off x="533400" y="6248400"/>
          <a:ext cx="5972175" cy="258763"/>
        </p:xfrm>
        <a:graphic>
          <a:graphicData uri="http://schemas.openxmlformats.org/drawingml/2006/table">
            <a:tbl>
              <a:tblPr firstRow="1" bandRow="1">
                <a:tableStyleId>{5C22544A-7EE6-4342-B048-85BDC9FD1C3A}</a:tableStyleId>
              </a:tblPr>
              <a:tblGrid>
                <a:gridCol w="5972175"/>
              </a:tblGrid>
              <a:tr h="239375">
                <a:tc>
                  <a:txBody>
                    <a:bodyPr/>
                    <a:lstStyle/>
                    <a:p>
                      <a:r>
                        <a:rPr lang="en-US" sz="1100" b="0" dirty="0" smtClean="0">
                          <a:solidFill>
                            <a:schemeClr val="tx1"/>
                          </a:solidFill>
                        </a:rPr>
                        <a:t>Advertisement</a:t>
                      </a:r>
                      <a:r>
                        <a:rPr lang="en-US" sz="1100" b="0" baseline="0" dirty="0" smtClean="0">
                          <a:solidFill>
                            <a:schemeClr val="tx1"/>
                          </a:solidFill>
                        </a:rPr>
                        <a:t> Graphic Provided  Digitally</a:t>
                      </a:r>
                      <a:r>
                        <a:rPr lang="en-US" sz="1100" b="0" dirty="0" smtClean="0">
                          <a:solidFill>
                            <a:schemeClr val="tx1"/>
                          </a:solidFill>
                        </a:rPr>
                        <a:t>: </a:t>
                      </a:r>
                      <a:r>
                        <a:rPr lang="en-US" sz="1100" b="0" baseline="0" dirty="0" smtClean="0">
                          <a:solidFill>
                            <a:schemeClr val="tx1"/>
                          </a:solidFill>
                        </a:rPr>
                        <a:t> </a:t>
                      </a:r>
                      <a:r>
                        <a:rPr lang="en-US" sz="1100" b="1" baseline="0" dirty="0" smtClean="0">
                          <a:solidFill>
                            <a:schemeClr val="tx1"/>
                          </a:solidFill>
                        </a:rPr>
                        <a:t>Yes  or  No                </a:t>
                      </a:r>
                      <a:r>
                        <a:rPr lang="en-US" sz="1100" b="0" baseline="0" dirty="0" smtClean="0">
                          <a:solidFill>
                            <a:schemeClr val="tx1"/>
                          </a:solidFill>
                        </a:rPr>
                        <a:t>Player Photo Required:  </a:t>
                      </a:r>
                      <a:r>
                        <a:rPr lang="en-US" sz="1100" b="1" baseline="0" dirty="0" smtClean="0">
                          <a:solidFill>
                            <a:schemeClr val="tx1"/>
                          </a:solidFill>
                        </a:rPr>
                        <a:t>Yes  or  No</a:t>
                      </a:r>
                      <a:endParaRPr lang="en-US" sz="1100" b="1" dirty="0">
                        <a:solidFill>
                          <a:schemeClr val="tx1"/>
                        </a:solidFill>
                      </a:endParaRPr>
                    </a:p>
                  </a:txBody>
                  <a:tcPr>
                    <a:no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US" smtClean="0"/>
              <a:t>THANK YOU</a:t>
            </a:r>
            <a:br>
              <a:rPr lang="en-US" smtClean="0"/>
            </a:br>
            <a:r>
              <a:rPr lang="en-US" sz="3100" smtClean="0"/>
              <a:t>Progress through Partnership</a:t>
            </a:r>
          </a:p>
        </p:txBody>
      </p:sp>
      <p:graphicFrame>
        <p:nvGraphicFramePr>
          <p:cNvPr id="5" name="Content Placeholder 4"/>
          <p:cNvGraphicFramePr>
            <a:graphicFrameLocks noGrp="1"/>
          </p:cNvGraphicFramePr>
          <p:nvPr>
            <p:ph idx="1"/>
          </p:nvPr>
        </p:nvGraphicFramePr>
        <p:xfrm>
          <a:off x="457200" y="2133600"/>
          <a:ext cx="5867400" cy="371475"/>
        </p:xfrm>
        <a:graphic>
          <a:graphicData uri="http://schemas.openxmlformats.org/drawingml/2006/table">
            <a:tbl>
              <a:tblPr firstRow="1" bandRow="1">
                <a:tableStyleId>{073A0DAA-6AF3-43AB-8588-CEC1D06C72B9}</a:tableStyleId>
              </a:tblPr>
              <a:tblGrid>
                <a:gridCol w="1981200"/>
                <a:gridCol w="1905000"/>
                <a:gridCol w="1981201"/>
              </a:tblGrid>
              <a:tr h="370840">
                <a:tc>
                  <a:txBody>
                    <a:bodyPr/>
                    <a:lstStyle/>
                    <a:p>
                      <a:pPr algn="ctr"/>
                      <a:r>
                        <a:rPr lang="en-US" dirty="0" smtClean="0"/>
                        <a:t>2011</a:t>
                      </a:r>
                      <a:endParaRPr lang="en-US" dirty="0"/>
                    </a:p>
                  </a:txBody>
                  <a:tcPr/>
                </a:tc>
                <a:tc>
                  <a:txBody>
                    <a:bodyPr/>
                    <a:lstStyle/>
                    <a:p>
                      <a:pPr algn="ctr"/>
                      <a:r>
                        <a:rPr lang="en-US" dirty="0" smtClean="0"/>
                        <a:t>2012/2013</a:t>
                      </a:r>
                      <a:endParaRPr lang="en-US" dirty="0"/>
                    </a:p>
                  </a:txBody>
                  <a:tcPr/>
                </a:tc>
                <a:tc>
                  <a:txBody>
                    <a:bodyPr/>
                    <a:lstStyle/>
                    <a:p>
                      <a:pPr algn="ctr"/>
                      <a:r>
                        <a:rPr lang="en-US" dirty="0" smtClean="0"/>
                        <a:t>2013/2014</a:t>
                      </a:r>
                      <a:endParaRPr lang="en-US" dirty="0"/>
                    </a:p>
                  </a:txBody>
                  <a:tcPr/>
                </a:tc>
              </a:tr>
            </a:tbl>
          </a:graphicData>
        </a:graphic>
      </p:graphicFrame>
      <p:pic>
        <p:nvPicPr>
          <p:cNvPr id="6" name="Picture 5"/>
          <p:cNvPicPr>
            <a:picLocks noChangeAspect="1"/>
          </p:cNvPicPr>
          <p:nvPr/>
        </p:nvPicPr>
        <p:blipFill>
          <a:blip r:embed="rId2" cstate="print">
            <a:extLst>
              <a:ext uri="{28A0092B-C50C-407E-A947-70E740481C1C}"/>
            </a:extLst>
          </a:blip>
          <a:stretch>
            <a:fillRect/>
          </a:stretch>
        </p:blipFill>
        <p:spPr>
          <a:xfrm>
            <a:off x="685800" y="2594800"/>
            <a:ext cx="1600200" cy="956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p:cNvPicPr>
          <p:nvPr/>
        </p:nvPicPr>
        <p:blipFill>
          <a:blip r:embed="rId3" cstate="print">
            <a:extLst>
              <a:ext uri="{28A0092B-C50C-407E-A947-70E740481C1C}"/>
            </a:extLst>
          </a:blip>
          <a:stretch>
            <a:fillRect/>
          </a:stretch>
        </p:blipFill>
        <p:spPr>
          <a:xfrm>
            <a:off x="685800" y="3648075"/>
            <a:ext cx="1600200" cy="960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p:cNvPicPr>
            <a:picLocks/>
          </p:cNvPicPr>
          <p:nvPr/>
        </p:nvPicPr>
        <p:blipFill>
          <a:blip r:embed="rId4" cstate="print">
            <a:extLst>
              <a:ext uri="{28A0092B-C50C-407E-A947-70E740481C1C}"/>
            </a:extLst>
          </a:blip>
          <a:stretch>
            <a:fillRect/>
          </a:stretch>
        </p:blipFill>
        <p:spPr>
          <a:xfrm>
            <a:off x="676275" y="4720590"/>
            <a:ext cx="1600200" cy="960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p:cNvPicPr>
            <a:picLocks/>
          </p:cNvPicPr>
          <p:nvPr/>
        </p:nvPicPr>
        <p:blipFill>
          <a:blip r:embed="rId5" cstate="print">
            <a:extLst>
              <a:ext uri="{28A0092B-C50C-407E-A947-70E740481C1C}"/>
            </a:extLst>
          </a:blip>
          <a:stretch>
            <a:fillRect/>
          </a:stretch>
        </p:blipFill>
        <p:spPr>
          <a:xfrm>
            <a:off x="2590800" y="4747260"/>
            <a:ext cx="1600200" cy="960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10"/>
          <p:cNvPicPr>
            <a:picLocks/>
          </p:cNvPicPr>
          <p:nvPr/>
        </p:nvPicPr>
        <p:blipFill>
          <a:blip r:embed="rId6" cstate="print">
            <a:extLst>
              <a:ext uri="{28A0092B-C50C-407E-A947-70E740481C1C}"/>
            </a:extLst>
          </a:blip>
          <a:stretch>
            <a:fillRect/>
          </a:stretch>
        </p:blipFill>
        <p:spPr>
          <a:xfrm>
            <a:off x="676275" y="5766435"/>
            <a:ext cx="1600200" cy="960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p:cNvPicPr>
          <p:nvPr/>
        </p:nvPicPr>
        <p:blipFill>
          <a:blip r:embed="rId7" cstate="print">
            <a:extLst>
              <a:ext uri="{28A0092B-C50C-407E-A947-70E740481C1C}"/>
            </a:extLst>
          </a:blip>
          <a:stretch>
            <a:fillRect/>
          </a:stretch>
        </p:blipFill>
        <p:spPr>
          <a:xfrm>
            <a:off x="2590800" y="5827395"/>
            <a:ext cx="1600200" cy="960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p:cNvPicPr>
          <p:nvPr/>
        </p:nvPicPr>
        <p:blipFill>
          <a:blip r:embed="rId8" cstate="print">
            <a:extLst>
              <a:ext uri="{28A0092B-C50C-407E-A947-70E740481C1C}"/>
            </a:extLst>
          </a:blip>
          <a:stretch>
            <a:fillRect/>
          </a:stretch>
        </p:blipFill>
        <p:spPr>
          <a:xfrm>
            <a:off x="2590800" y="3657600"/>
            <a:ext cx="1600200" cy="960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Entrance.jpg"/>
          <p:cNvPicPr>
            <a:picLocks/>
          </p:cNvPicPr>
          <p:nvPr/>
        </p:nvPicPr>
        <p:blipFill>
          <a:blip r:embed="rId9" cstate="print"/>
          <a:stretch>
            <a:fillRect/>
          </a:stretch>
        </p:blipFill>
        <p:spPr>
          <a:xfrm>
            <a:off x="2590800" y="2590798"/>
            <a:ext cx="1600200" cy="960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Tunnel.jpg"/>
          <p:cNvPicPr>
            <a:picLocks/>
          </p:cNvPicPr>
          <p:nvPr/>
        </p:nvPicPr>
        <p:blipFill>
          <a:blip r:embed="rId10" cstate="print"/>
          <a:stretch>
            <a:fillRect/>
          </a:stretch>
        </p:blipFill>
        <p:spPr>
          <a:xfrm>
            <a:off x="2590800" y="6858000"/>
            <a:ext cx="1600200" cy="960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0981" name="TextBox 16"/>
          <p:cNvSpPr txBox="1">
            <a:spLocks noChangeArrowheads="1"/>
          </p:cNvSpPr>
          <p:nvPr/>
        </p:nvSpPr>
        <p:spPr bwMode="auto">
          <a:xfrm>
            <a:off x="685800" y="7924800"/>
            <a:ext cx="5334000" cy="492125"/>
          </a:xfrm>
          <a:prstGeom prst="rect">
            <a:avLst/>
          </a:prstGeom>
          <a:noFill/>
          <a:ln w="9525">
            <a:noFill/>
            <a:miter lim="800000"/>
            <a:headEnd/>
            <a:tailEnd/>
          </a:ln>
        </p:spPr>
        <p:txBody>
          <a:bodyPr>
            <a:spAutoFit/>
          </a:bodyPr>
          <a:lstStyle/>
          <a:p>
            <a:pPr algn="ctr"/>
            <a:r>
              <a:rPr lang="en-US" b="1">
                <a:latin typeface="Calibri" pitchFamily="34" charset="0"/>
              </a:rPr>
              <a:t>2014 Sequoyah Touchdown Club Partnership Guide</a:t>
            </a:r>
          </a:p>
          <a:p>
            <a:pPr algn="ctr"/>
            <a:r>
              <a:rPr lang="en-US" sz="800">
                <a:latin typeface="Calibri" pitchFamily="34" charset="0"/>
              </a:rPr>
              <a:t>The Sequoyah Touchdown Club is a 501 (c) 3 Organization</a:t>
            </a:r>
          </a:p>
        </p:txBody>
      </p:sp>
      <p:pic>
        <p:nvPicPr>
          <p:cNvPr id="14" name="Picture 13"/>
          <p:cNvPicPr>
            <a:picLocks noChangeAspect="1"/>
          </p:cNvPicPr>
          <p:nvPr/>
        </p:nvPicPr>
        <p:blipFill>
          <a:blip r:embed="rId11" cstate="print">
            <a:extLst>
              <a:ext uri="{28A0092B-C50C-407E-A947-70E740481C1C}"/>
            </a:extLst>
          </a:blip>
          <a:stretch>
            <a:fillRect/>
          </a:stretch>
        </p:blipFill>
        <p:spPr>
          <a:xfrm>
            <a:off x="4552950" y="2594800"/>
            <a:ext cx="1600200" cy="956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8" name="Picture 17" descr="2013 After 2.jpg"/>
          <p:cNvPicPr>
            <a:picLocks/>
          </p:cNvPicPr>
          <p:nvPr/>
        </p:nvPicPr>
        <p:blipFill>
          <a:blip r:embed="rId12" cstate="print"/>
          <a:stretch>
            <a:fillRect/>
          </a:stretch>
        </p:blipFill>
        <p:spPr>
          <a:xfrm>
            <a:off x="4543425" y="3657600"/>
            <a:ext cx="1600200" cy="960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Picture 18" descr="2013 After 9.jpg"/>
          <p:cNvPicPr>
            <a:picLocks/>
          </p:cNvPicPr>
          <p:nvPr/>
        </p:nvPicPr>
        <p:blipFill>
          <a:blip r:embed="rId13" cstate="print"/>
          <a:stretch>
            <a:fillRect/>
          </a:stretch>
        </p:blipFill>
        <p:spPr>
          <a:xfrm>
            <a:off x="4552950" y="4747260"/>
            <a:ext cx="1600200" cy="960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1" name="Picture 3" descr="C:\Users\Pete Schamberger\Documents\Tiverity - Schamberger\2014 Sequoyah Booster Club\Sponsorship Brochure\2014 Sponsor Brochure\Photos\(v)cheroA-1155.jpg"/>
          <p:cNvPicPr>
            <a:picLocks noChangeArrowheads="1"/>
          </p:cNvPicPr>
          <p:nvPr/>
        </p:nvPicPr>
        <p:blipFill>
          <a:blip r:embed="rId14" cstate="print">
            <a:extLst>
              <a:ext uri="{28A0092B-C50C-407E-A947-70E740481C1C}"/>
            </a:extLst>
          </a:blip>
          <a:srcRect/>
          <a:stretch>
            <a:fillRect/>
          </a:stretch>
        </p:blipFill>
        <p:spPr bwMode="auto">
          <a:xfrm>
            <a:off x="4543425" y="5808345"/>
            <a:ext cx="1600200" cy="960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extLst>
        </p:spPr>
      </p:pic>
      <p:sp>
        <p:nvSpPr>
          <p:cNvPr id="40986" name="TextBox 2"/>
          <p:cNvSpPr txBox="1">
            <a:spLocks noChangeArrowheads="1"/>
          </p:cNvSpPr>
          <p:nvPr/>
        </p:nvSpPr>
        <p:spPr bwMode="auto">
          <a:xfrm>
            <a:off x="4543425" y="6858000"/>
            <a:ext cx="1590675" cy="307975"/>
          </a:xfrm>
          <a:prstGeom prst="rect">
            <a:avLst/>
          </a:prstGeom>
          <a:noFill/>
          <a:ln w="9525">
            <a:noFill/>
            <a:miter lim="800000"/>
            <a:headEnd/>
            <a:tailEnd/>
          </a:ln>
        </p:spPr>
        <p:txBody>
          <a:bodyPr>
            <a:spAutoFit/>
          </a:bodyPr>
          <a:lstStyle/>
          <a:p>
            <a:pPr algn="ctr"/>
            <a:r>
              <a:rPr lang="en-US" sz="1400" b="1">
                <a:latin typeface="Calibri" pitchFamily="34" charset="0"/>
              </a:rPr>
              <a:t>New Uniforms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pPr eaLnBrk="1" hangingPunct="1"/>
            <a:r>
              <a:rPr lang="en-US" sz="4800" smtClean="0"/>
              <a:t>A Note from the Coach</a:t>
            </a:r>
          </a:p>
        </p:txBody>
      </p:sp>
      <p:sp>
        <p:nvSpPr>
          <p:cNvPr id="16386" name="TextBox 18"/>
          <p:cNvSpPr txBox="1">
            <a:spLocks noChangeArrowheads="1"/>
          </p:cNvSpPr>
          <p:nvPr/>
        </p:nvSpPr>
        <p:spPr bwMode="auto">
          <a:xfrm>
            <a:off x="3352800" y="1752600"/>
            <a:ext cx="2819400" cy="5786438"/>
          </a:xfrm>
          <a:prstGeom prst="rect">
            <a:avLst/>
          </a:prstGeom>
          <a:noFill/>
          <a:ln w="9525">
            <a:noFill/>
            <a:miter lim="800000"/>
            <a:headEnd/>
            <a:tailEnd/>
          </a:ln>
        </p:spPr>
        <p:txBody>
          <a:bodyPr>
            <a:spAutoFit/>
          </a:bodyPr>
          <a:lstStyle/>
          <a:p>
            <a:r>
              <a:rPr lang="en-US" sz="1300">
                <a:latin typeface="Times New Roman" pitchFamily="18" charset="0"/>
                <a:cs typeface="Times New Roman" pitchFamily="18" charset="0"/>
              </a:rPr>
              <a:t>The support we receive each year from our community, fans and our corporate partners is a testament to the strength of this community.  I am very proud to represent Sequoyah High School and our football program.   Year after year I am amazed by the contributions of our corporate partners.  These contributions  are essential to the success of our program and are an integral part of the development of our student-athletes.</a:t>
            </a:r>
          </a:p>
          <a:p>
            <a:endParaRPr lang="en-US" sz="1300">
              <a:latin typeface="Times New Roman" pitchFamily="18" charset="0"/>
              <a:cs typeface="Times New Roman" pitchFamily="18" charset="0"/>
            </a:endParaRPr>
          </a:p>
          <a:p>
            <a:r>
              <a:rPr lang="en-US" sz="1300">
                <a:latin typeface="Times New Roman" pitchFamily="18" charset="0"/>
                <a:cs typeface="Times New Roman" pitchFamily="18" charset="0"/>
              </a:rPr>
              <a:t>The Sequoyah Touchdown Club, our players, coaches and I look forward to welcoming your business as a proud partner of Sequoyah Football. </a:t>
            </a:r>
          </a:p>
          <a:p>
            <a:endParaRPr lang="en-US" sz="1300">
              <a:latin typeface="Times New Roman" pitchFamily="18" charset="0"/>
              <a:cs typeface="Times New Roman" pitchFamily="18" charset="0"/>
            </a:endParaRPr>
          </a:p>
          <a:p>
            <a:r>
              <a:rPr lang="en-US" sz="1300">
                <a:latin typeface="Times New Roman" pitchFamily="18" charset="0"/>
                <a:cs typeface="Times New Roman" pitchFamily="18" charset="0"/>
              </a:rPr>
              <a:t>I can assure you that we will work as hard as we can on and off the field to represent our partnership at the highest level.  We will continue investing in our community and your business.  </a:t>
            </a:r>
          </a:p>
          <a:p>
            <a:endParaRPr lang="en-US" sz="1400">
              <a:latin typeface="Times New Roman" pitchFamily="18" charset="0"/>
              <a:cs typeface="Times New Roman" pitchFamily="18" charset="0"/>
            </a:endParaRPr>
          </a:p>
          <a:p>
            <a:r>
              <a:rPr lang="en-US" sz="1200">
                <a:latin typeface="Segoe Script"/>
              </a:rPr>
              <a:t>Sincerely,</a:t>
            </a:r>
          </a:p>
          <a:p>
            <a:pPr lvl="1"/>
            <a:endParaRPr lang="en-US" sz="1200">
              <a:latin typeface="Segoe Script"/>
            </a:endParaRPr>
          </a:p>
          <a:p>
            <a:pPr lvl="1"/>
            <a:endParaRPr lang="en-US" sz="1200">
              <a:latin typeface="Segoe Script"/>
            </a:endParaRPr>
          </a:p>
          <a:p>
            <a:r>
              <a:rPr lang="en-US" sz="1200">
                <a:latin typeface="Segoe Script"/>
              </a:rPr>
              <a:t>Jim Teter</a:t>
            </a:r>
          </a:p>
          <a:p>
            <a:r>
              <a:rPr lang="en-US" sz="1300">
                <a:latin typeface="Times New Roman" pitchFamily="18" charset="0"/>
                <a:cs typeface="Times New Roman" pitchFamily="18" charset="0"/>
              </a:rPr>
              <a:t>Head Football Coach </a:t>
            </a:r>
          </a:p>
        </p:txBody>
      </p:sp>
      <p:pic>
        <p:nvPicPr>
          <p:cNvPr id="20" name="Picture 19" descr="Jarsity vs Cass-8585.jpg"/>
          <p:cNvPicPr>
            <a:picLocks noChangeAspect="1"/>
          </p:cNvPicPr>
          <p:nvPr/>
        </p:nvPicPr>
        <p:blipFill>
          <a:blip r:embed="rId3" cstate="print"/>
          <a:stretch>
            <a:fillRect/>
          </a:stretch>
        </p:blipFill>
        <p:spPr>
          <a:xfrm>
            <a:off x="533400" y="2209800"/>
            <a:ext cx="2475738" cy="1828800"/>
          </a:xfrm>
          <a:prstGeom prst="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16388" name="TextBox 17"/>
          <p:cNvSpPr txBox="1">
            <a:spLocks noChangeArrowheads="1"/>
          </p:cNvSpPr>
          <p:nvPr/>
        </p:nvSpPr>
        <p:spPr bwMode="auto">
          <a:xfrm>
            <a:off x="685800" y="7924800"/>
            <a:ext cx="5334000" cy="492125"/>
          </a:xfrm>
          <a:prstGeom prst="rect">
            <a:avLst/>
          </a:prstGeom>
          <a:noFill/>
          <a:ln w="9525">
            <a:noFill/>
            <a:miter lim="800000"/>
            <a:headEnd/>
            <a:tailEnd/>
          </a:ln>
        </p:spPr>
        <p:txBody>
          <a:bodyPr>
            <a:spAutoFit/>
          </a:bodyPr>
          <a:lstStyle/>
          <a:p>
            <a:pPr algn="ctr"/>
            <a:r>
              <a:rPr lang="en-US" b="1">
                <a:latin typeface="Calibri" pitchFamily="34" charset="0"/>
              </a:rPr>
              <a:t>2014 Sequoyah Touchdown Club Partnership Guide</a:t>
            </a:r>
          </a:p>
          <a:p>
            <a:pPr algn="ctr"/>
            <a:r>
              <a:rPr lang="en-US" sz="800">
                <a:latin typeface="Calibri" pitchFamily="34" charset="0"/>
              </a:rPr>
              <a:t>The Sequoyah Touchdown Club is a 501 (c) 3 Organization</a:t>
            </a:r>
          </a:p>
        </p:txBody>
      </p:sp>
      <p:pic>
        <p:nvPicPr>
          <p:cNvPr id="16389" name="Picture 4"/>
          <p:cNvPicPr>
            <a:picLocks noChangeAspect="1" noChangeArrowheads="1"/>
          </p:cNvPicPr>
          <p:nvPr/>
        </p:nvPicPr>
        <p:blipFill>
          <a:blip r:embed="rId4"/>
          <a:srcRect/>
          <a:stretch>
            <a:fillRect/>
          </a:stretch>
        </p:blipFill>
        <p:spPr bwMode="auto">
          <a:xfrm>
            <a:off x="971550" y="4800600"/>
            <a:ext cx="1600200" cy="1711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US" sz="4800" smtClean="0"/>
              <a:t>2014 Partners</a:t>
            </a:r>
          </a:p>
        </p:txBody>
      </p:sp>
      <p:sp>
        <p:nvSpPr>
          <p:cNvPr id="18434" name="TextBox 5"/>
          <p:cNvSpPr txBox="1">
            <a:spLocks noChangeArrowheads="1"/>
          </p:cNvSpPr>
          <p:nvPr/>
        </p:nvSpPr>
        <p:spPr bwMode="auto">
          <a:xfrm>
            <a:off x="609600" y="1524000"/>
            <a:ext cx="381000" cy="769938"/>
          </a:xfrm>
          <a:prstGeom prst="rect">
            <a:avLst/>
          </a:prstGeom>
          <a:noFill/>
          <a:ln w="9525">
            <a:noFill/>
            <a:miter lim="800000"/>
            <a:headEnd/>
            <a:tailEnd/>
          </a:ln>
        </p:spPr>
        <p:txBody>
          <a:bodyPr>
            <a:spAutoFit/>
          </a:bodyPr>
          <a:lstStyle/>
          <a:p>
            <a:pPr algn="ctr"/>
            <a:r>
              <a:rPr lang="en-US" sz="4400" b="1">
                <a:latin typeface="Times New Roman" pitchFamily="18" charset="0"/>
                <a:cs typeface="Times New Roman" pitchFamily="18" charset="0"/>
              </a:rPr>
              <a:t>C</a:t>
            </a:r>
          </a:p>
        </p:txBody>
      </p:sp>
      <p:sp>
        <p:nvSpPr>
          <p:cNvPr id="18435" name="TextBox 6"/>
          <p:cNvSpPr txBox="1">
            <a:spLocks noChangeArrowheads="1"/>
          </p:cNvSpPr>
          <p:nvPr/>
        </p:nvSpPr>
        <p:spPr bwMode="auto">
          <a:xfrm>
            <a:off x="609600" y="2057400"/>
            <a:ext cx="381000" cy="769938"/>
          </a:xfrm>
          <a:prstGeom prst="rect">
            <a:avLst/>
          </a:prstGeom>
          <a:noFill/>
          <a:ln w="9525">
            <a:noFill/>
            <a:miter lim="800000"/>
            <a:headEnd/>
            <a:tailEnd/>
          </a:ln>
        </p:spPr>
        <p:txBody>
          <a:bodyPr>
            <a:spAutoFit/>
          </a:bodyPr>
          <a:lstStyle/>
          <a:p>
            <a:pPr algn="ctr"/>
            <a:r>
              <a:rPr lang="en-US" sz="4400" b="1">
                <a:latin typeface="Times New Roman" pitchFamily="18" charset="0"/>
                <a:cs typeface="Times New Roman" pitchFamily="18" charset="0"/>
              </a:rPr>
              <a:t>H</a:t>
            </a:r>
          </a:p>
        </p:txBody>
      </p:sp>
      <p:sp>
        <p:nvSpPr>
          <p:cNvPr id="18436" name="TextBox 7"/>
          <p:cNvSpPr txBox="1">
            <a:spLocks noChangeArrowheads="1"/>
          </p:cNvSpPr>
          <p:nvPr/>
        </p:nvSpPr>
        <p:spPr bwMode="auto">
          <a:xfrm>
            <a:off x="609600" y="2590800"/>
            <a:ext cx="381000" cy="769938"/>
          </a:xfrm>
          <a:prstGeom prst="rect">
            <a:avLst/>
          </a:prstGeom>
          <a:noFill/>
          <a:ln w="9525">
            <a:noFill/>
            <a:miter lim="800000"/>
            <a:headEnd/>
            <a:tailEnd/>
          </a:ln>
        </p:spPr>
        <p:txBody>
          <a:bodyPr>
            <a:spAutoFit/>
          </a:bodyPr>
          <a:lstStyle/>
          <a:p>
            <a:pPr algn="ctr"/>
            <a:r>
              <a:rPr lang="en-US" sz="4400" b="1">
                <a:latin typeface="Times New Roman" pitchFamily="18" charset="0"/>
                <a:cs typeface="Times New Roman" pitchFamily="18" charset="0"/>
              </a:rPr>
              <a:t>I</a:t>
            </a:r>
          </a:p>
        </p:txBody>
      </p:sp>
      <p:sp>
        <p:nvSpPr>
          <p:cNvPr id="18437" name="TextBox 8"/>
          <p:cNvSpPr txBox="1">
            <a:spLocks noChangeArrowheads="1"/>
          </p:cNvSpPr>
          <p:nvPr/>
        </p:nvSpPr>
        <p:spPr bwMode="auto">
          <a:xfrm>
            <a:off x="609600" y="3124200"/>
            <a:ext cx="381000" cy="769938"/>
          </a:xfrm>
          <a:prstGeom prst="rect">
            <a:avLst/>
          </a:prstGeom>
          <a:noFill/>
          <a:ln w="9525">
            <a:noFill/>
            <a:miter lim="800000"/>
            <a:headEnd/>
            <a:tailEnd/>
          </a:ln>
        </p:spPr>
        <p:txBody>
          <a:bodyPr>
            <a:spAutoFit/>
          </a:bodyPr>
          <a:lstStyle/>
          <a:p>
            <a:pPr algn="ctr"/>
            <a:r>
              <a:rPr lang="en-US" sz="4400" b="1">
                <a:latin typeface="Times New Roman" pitchFamily="18" charset="0"/>
                <a:cs typeface="Times New Roman" pitchFamily="18" charset="0"/>
              </a:rPr>
              <a:t>E</a:t>
            </a:r>
          </a:p>
        </p:txBody>
      </p:sp>
      <p:sp>
        <p:nvSpPr>
          <p:cNvPr id="18438" name="TextBox 9"/>
          <p:cNvSpPr txBox="1">
            <a:spLocks noChangeArrowheads="1"/>
          </p:cNvSpPr>
          <p:nvPr/>
        </p:nvSpPr>
        <p:spPr bwMode="auto">
          <a:xfrm>
            <a:off x="609600" y="3657600"/>
            <a:ext cx="381000" cy="769938"/>
          </a:xfrm>
          <a:prstGeom prst="rect">
            <a:avLst/>
          </a:prstGeom>
          <a:noFill/>
          <a:ln w="9525">
            <a:noFill/>
            <a:miter lim="800000"/>
            <a:headEnd/>
            <a:tailEnd/>
          </a:ln>
        </p:spPr>
        <p:txBody>
          <a:bodyPr>
            <a:spAutoFit/>
          </a:bodyPr>
          <a:lstStyle/>
          <a:p>
            <a:pPr algn="ctr"/>
            <a:r>
              <a:rPr lang="en-US" sz="4400" b="1">
                <a:latin typeface="Times New Roman" pitchFamily="18" charset="0"/>
                <a:cs typeface="Times New Roman" pitchFamily="18" charset="0"/>
              </a:rPr>
              <a:t>F</a:t>
            </a:r>
          </a:p>
        </p:txBody>
      </p:sp>
      <p:sp>
        <p:nvSpPr>
          <p:cNvPr id="18439" name="TextBox 10"/>
          <p:cNvSpPr txBox="1">
            <a:spLocks noChangeArrowheads="1"/>
          </p:cNvSpPr>
          <p:nvPr/>
        </p:nvSpPr>
        <p:spPr bwMode="auto">
          <a:xfrm>
            <a:off x="609600" y="4191000"/>
            <a:ext cx="381000" cy="769938"/>
          </a:xfrm>
          <a:prstGeom prst="rect">
            <a:avLst/>
          </a:prstGeom>
          <a:noFill/>
          <a:ln w="9525">
            <a:noFill/>
            <a:miter lim="800000"/>
            <a:headEnd/>
            <a:tailEnd/>
          </a:ln>
        </p:spPr>
        <p:txBody>
          <a:bodyPr>
            <a:spAutoFit/>
          </a:bodyPr>
          <a:lstStyle/>
          <a:p>
            <a:pPr algn="ctr"/>
            <a:r>
              <a:rPr lang="en-US" sz="4400" b="1">
                <a:latin typeface="Times New Roman" pitchFamily="18" charset="0"/>
                <a:cs typeface="Times New Roman" pitchFamily="18" charset="0"/>
              </a:rPr>
              <a:t>S</a:t>
            </a:r>
          </a:p>
        </p:txBody>
      </p:sp>
      <p:sp>
        <p:nvSpPr>
          <p:cNvPr id="12" name="TextBox 11"/>
          <p:cNvSpPr txBox="1"/>
          <p:nvPr/>
        </p:nvSpPr>
        <p:spPr>
          <a:xfrm>
            <a:off x="914400" y="1676400"/>
            <a:ext cx="5257800" cy="415925"/>
          </a:xfrm>
          <a:prstGeom prst="rect">
            <a:avLst/>
          </a:prstGeom>
          <a:noFill/>
        </p:spPr>
        <p:txBody>
          <a:bodyPr>
            <a:spAutoFit/>
          </a:bodyPr>
          <a:lstStyle/>
          <a:p>
            <a:pPr fontAlgn="auto">
              <a:spcBef>
                <a:spcPts val="0"/>
              </a:spcBef>
              <a:spcAft>
                <a:spcPts val="0"/>
              </a:spcAft>
              <a:defRPr/>
            </a:pPr>
            <a:r>
              <a:rPr lang="en-US" sz="1050" dirty="0" err="1">
                <a:latin typeface="Times New Roman" pitchFamily="18" charset="0"/>
                <a:cs typeface="Times New Roman" pitchFamily="18" charset="0"/>
              </a:rPr>
              <a:t>onnect</a:t>
            </a:r>
            <a:r>
              <a:rPr lang="en-US" sz="1050" dirty="0">
                <a:latin typeface="Times New Roman" pitchFamily="18" charset="0"/>
                <a:cs typeface="Times New Roman" pitchFamily="18" charset="0"/>
              </a:rPr>
              <a:t> with the players, coaches, Sequoyah Touchdown Club and the community to develop a mutually beneficial partnership for all parties involved. </a:t>
            </a:r>
          </a:p>
        </p:txBody>
      </p:sp>
      <p:sp>
        <p:nvSpPr>
          <p:cNvPr id="13" name="TextBox 12"/>
          <p:cNvSpPr txBox="1"/>
          <p:nvPr/>
        </p:nvSpPr>
        <p:spPr>
          <a:xfrm>
            <a:off x="914400" y="3810000"/>
            <a:ext cx="5257800" cy="415925"/>
          </a:xfrm>
          <a:prstGeom prst="rect">
            <a:avLst/>
          </a:prstGeom>
          <a:noFill/>
        </p:spPr>
        <p:txBody>
          <a:bodyPr>
            <a:spAutoFit/>
          </a:bodyPr>
          <a:lstStyle/>
          <a:p>
            <a:pPr fontAlgn="auto">
              <a:spcBef>
                <a:spcPts val="0"/>
              </a:spcBef>
              <a:spcAft>
                <a:spcPts val="0"/>
              </a:spcAft>
              <a:defRPr/>
            </a:pPr>
            <a:r>
              <a:rPr lang="en-US" sz="1050" dirty="0" err="1">
                <a:latin typeface="Times New Roman" pitchFamily="18" charset="0"/>
                <a:cs typeface="Times New Roman" pitchFamily="18" charset="0"/>
              </a:rPr>
              <a:t>riends</a:t>
            </a:r>
            <a:r>
              <a:rPr lang="en-US" sz="1050" dirty="0">
                <a:latin typeface="Times New Roman" pitchFamily="18" charset="0"/>
                <a:cs typeface="Times New Roman" pitchFamily="18" charset="0"/>
              </a:rPr>
              <a:t> of the program that play a critical role in helping develop Sequoyah Football into a State Powerhouse.</a:t>
            </a:r>
          </a:p>
        </p:txBody>
      </p:sp>
      <p:sp>
        <p:nvSpPr>
          <p:cNvPr id="14" name="TextBox 13"/>
          <p:cNvSpPr txBox="1"/>
          <p:nvPr/>
        </p:nvSpPr>
        <p:spPr>
          <a:xfrm>
            <a:off x="914400" y="4343400"/>
            <a:ext cx="5257800" cy="254000"/>
          </a:xfrm>
          <a:prstGeom prst="rect">
            <a:avLst/>
          </a:prstGeom>
          <a:noFill/>
        </p:spPr>
        <p:txBody>
          <a:bodyPr>
            <a:spAutoFit/>
          </a:bodyPr>
          <a:lstStyle/>
          <a:p>
            <a:pPr fontAlgn="auto">
              <a:spcBef>
                <a:spcPts val="0"/>
              </a:spcBef>
              <a:spcAft>
                <a:spcPts val="0"/>
              </a:spcAft>
              <a:defRPr/>
            </a:pPr>
            <a:r>
              <a:rPr lang="en-US" sz="1050" dirty="0" err="1">
                <a:latin typeface="Times New Roman" pitchFamily="18" charset="0"/>
                <a:cs typeface="Times New Roman" pitchFamily="18" charset="0"/>
              </a:rPr>
              <a:t>upport</a:t>
            </a:r>
            <a:r>
              <a:rPr lang="en-US" sz="1050" dirty="0">
                <a:latin typeface="Times New Roman" pitchFamily="18" charset="0"/>
                <a:cs typeface="Times New Roman" pitchFamily="18" charset="0"/>
              </a:rPr>
              <a:t> the Sequoyah Football mission of Developing Champions for Life.</a:t>
            </a:r>
          </a:p>
        </p:txBody>
      </p:sp>
      <p:sp>
        <p:nvSpPr>
          <p:cNvPr id="15" name="TextBox 14"/>
          <p:cNvSpPr txBox="1"/>
          <p:nvPr/>
        </p:nvSpPr>
        <p:spPr>
          <a:xfrm>
            <a:off x="914400" y="3276600"/>
            <a:ext cx="5257800" cy="415925"/>
          </a:xfrm>
          <a:prstGeom prst="rect">
            <a:avLst/>
          </a:prstGeom>
          <a:noFill/>
        </p:spPr>
        <p:txBody>
          <a:bodyPr>
            <a:spAutoFit/>
          </a:bodyPr>
          <a:lstStyle/>
          <a:p>
            <a:pPr fontAlgn="auto">
              <a:spcBef>
                <a:spcPts val="0"/>
              </a:spcBef>
              <a:spcAft>
                <a:spcPts val="0"/>
              </a:spcAft>
              <a:defRPr/>
            </a:pPr>
            <a:r>
              <a:rPr lang="en-US" sz="1050" dirty="0" err="1">
                <a:latin typeface="Times New Roman" pitchFamily="18" charset="0"/>
                <a:cs typeface="Times New Roman" pitchFamily="18" charset="0"/>
              </a:rPr>
              <a:t>njoy</a:t>
            </a:r>
            <a:r>
              <a:rPr lang="en-US" sz="1050" dirty="0">
                <a:latin typeface="Times New Roman" pitchFamily="18" charset="0"/>
                <a:cs typeface="Times New Roman" pitchFamily="18" charset="0"/>
              </a:rPr>
              <a:t> exposure for your company throughout the entire 2014-15 school year as your message is seen at all events held at Skip Pope stadium. </a:t>
            </a:r>
          </a:p>
        </p:txBody>
      </p:sp>
      <p:sp>
        <p:nvSpPr>
          <p:cNvPr id="16" name="TextBox 15"/>
          <p:cNvSpPr txBox="1"/>
          <p:nvPr/>
        </p:nvSpPr>
        <p:spPr>
          <a:xfrm>
            <a:off x="914400" y="2743200"/>
            <a:ext cx="5257800" cy="415925"/>
          </a:xfrm>
          <a:prstGeom prst="rect">
            <a:avLst/>
          </a:prstGeom>
          <a:noFill/>
        </p:spPr>
        <p:txBody>
          <a:bodyPr>
            <a:spAutoFit/>
          </a:bodyPr>
          <a:lstStyle/>
          <a:p>
            <a:pPr fontAlgn="auto">
              <a:spcBef>
                <a:spcPts val="0"/>
              </a:spcBef>
              <a:spcAft>
                <a:spcPts val="0"/>
              </a:spcAft>
              <a:defRPr/>
            </a:pPr>
            <a:r>
              <a:rPr lang="en-US" sz="1050" dirty="0" err="1">
                <a:latin typeface="Times New Roman" pitchFamily="18" charset="0"/>
                <a:cs typeface="Times New Roman" pitchFamily="18" charset="0"/>
              </a:rPr>
              <a:t>nvest</a:t>
            </a:r>
            <a:r>
              <a:rPr lang="en-US" sz="1050" dirty="0">
                <a:latin typeface="Times New Roman" pitchFamily="18" charset="0"/>
                <a:cs typeface="Times New Roman" pitchFamily="18" charset="0"/>
              </a:rPr>
              <a:t> in the Hickory Flat community through your support of the local team and develop brand recognition for your company through your partnership with Sequoyah Football. </a:t>
            </a:r>
          </a:p>
        </p:txBody>
      </p:sp>
      <p:sp>
        <p:nvSpPr>
          <p:cNvPr id="17" name="TextBox 16"/>
          <p:cNvSpPr txBox="1"/>
          <p:nvPr/>
        </p:nvSpPr>
        <p:spPr>
          <a:xfrm>
            <a:off x="914400" y="2209800"/>
            <a:ext cx="5257800" cy="415925"/>
          </a:xfrm>
          <a:prstGeom prst="rect">
            <a:avLst/>
          </a:prstGeom>
          <a:noFill/>
        </p:spPr>
        <p:txBody>
          <a:bodyPr>
            <a:spAutoFit/>
          </a:bodyPr>
          <a:lstStyle/>
          <a:p>
            <a:pPr fontAlgn="auto">
              <a:spcBef>
                <a:spcPts val="0"/>
              </a:spcBef>
              <a:spcAft>
                <a:spcPts val="0"/>
              </a:spcAft>
              <a:defRPr/>
            </a:pPr>
            <a:r>
              <a:rPr lang="en-US" sz="1050" dirty="0" err="1">
                <a:latin typeface="Times New Roman" pitchFamily="18" charset="0"/>
                <a:cs typeface="Times New Roman" pitchFamily="18" charset="0"/>
              </a:rPr>
              <a:t>elp</a:t>
            </a:r>
            <a:r>
              <a:rPr lang="en-US" sz="1050" dirty="0">
                <a:latin typeface="Times New Roman" pitchFamily="18" charset="0"/>
                <a:cs typeface="Times New Roman" pitchFamily="18" charset="0"/>
              </a:rPr>
              <a:t> the Sequoyah Touchdown Club generate the financial resources needed to cover basic operational costs, upgrade facilities, and enhance the game day experience for all. </a:t>
            </a:r>
          </a:p>
        </p:txBody>
      </p:sp>
      <p:sp>
        <p:nvSpPr>
          <p:cNvPr id="18446" name="TextBox 17"/>
          <p:cNvSpPr txBox="1">
            <a:spLocks noChangeArrowheads="1"/>
          </p:cNvSpPr>
          <p:nvPr/>
        </p:nvSpPr>
        <p:spPr bwMode="auto">
          <a:xfrm>
            <a:off x="685800" y="7924800"/>
            <a:ext cx="5334000" cy="492125"/>
          </a:xfrm>
          <a:prstGeom prst="rect">
            <a:avLst/>
          </a:prstGeom>
          <a:noFill/>
          <a:ln w="9525">
            <a:noFill/>
            <a:miter lim="800000"/>
            <a:headEnd/>
            <a:tailEnd/>
          </a:ln>
        </p:spPr>
        <p:txBody>
          <a:bodyPr>
            <a:spAutoFit/>
          </a:bodyPr>
          <a:lstStyle/>
          <a:p>
            <a:pPr algn="ctr"/>
            <a:r>
              <a:rPr lang="en-US" b="1">
                <a:latin typeface="Calibri" pitchFamily="34" charset="0"/>
              </a:rPr>
              <a:t>2014 Sequoyah Touchdown Club Partnership Guide</a:t>
            </a:r>
          </a:p>
          <a:p>
            <a:pPr algn="ctr"/>
            <a:r>
              <a:rPr lang="en-US" sz="800">
                <a:latin typeface="Calibri" pitchFamily="34" charset="0"/>
              </a:rPr>
              <a:t>The Sequoyah Touchdown Club is a 501 (c) 3 Organization</a:t>
            </a:r>
          </a:p>
        </p:txBody>
      </p:sp>
      <p:pic>
        <p:nvPicPr>
          <p:cNvPr id="6146" name="Picture 2" descr="C:\Users\Pete Schamberger\Documents\Tiverity - Schamberger\2014 Sequoyah Booster Club\Sponsorship Brochure\2014 Sponsor Brochure\Photos\(v)rr2-9047 copy.jpg"/>
          <p:cNvPicPr>
            <a:picLocks noChangeAspect="1" noChangeArrowheads="1"/>
          </p:cNvPicPr>
          <p:nvPr/>
        </p:nvPicPr>
        <p:blipFill>
          <a:blip r:embed="rId3" cstate="print">
            <a:extLst>
              <a:ext uri="{28A0092B-C50C-407E-A947-70E740481C1C}"/>
            </a:extLst>
          </a:blip>
          <a:srcRect/>
          <a:stretch>
            <a:fillRect/>
          </a:stretch>
        </p:blipFill>
        <p:spPr bwMode="auto">
          <a:xfrm>
            <a:off x="914400" y="4865190"/>
            <a:ext cx="4801194" cy="30405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smtClean="0"/>
              <a:t>Partnership Opportunities</a:t>
            </a:r>
          </a:p>
        </p:txBody>
      </p:sp>
      <p:graphicFrame>
        <p:nvGraphicFramePr>
          <p:cNvPr id="20645" name="Group 165"/>
          <p:cNvGraphicFramePr>
            <a:graphicFrameLocks noGrp="1"/>
          </p:cNvGraphicFramePr>
          <p:nvPr/>
        </p:nvGraphicFramePr>
        <p:xfrm>
          <a:off x="381000" y="1676400"/>
          <a:ext cx="6019800" cy="6011863"/>
        </p:xfrm>
        <a:graphic>
          <a:graphicData uri="http://schemas.openxmlformats.org/drawingml/2006/table">
            <a:tbl>
              <a:tblPr/>
              <a:tblGrid>
                <a:gridCol w="990600"/>
                <a:gridCol w="990600"/>
                <a:gridCol w="990600"/>
                <a:gridCol w="838200"/>
                <a:gridCol w="742950"/>
                <a:gridCol w="1466850"/>
              </a:tblGrid>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Ultimate Partner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$7500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(2 Year)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   Platinum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     Partner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      $2500</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     (1 Year)</a:t>
                      </a: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    Gold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  Partner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   $2500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  (2 Year)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Black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Partner $800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(1 Year)</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   Premier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    Partner</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      $500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    (1 Year)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Post Game Email Partner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48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Scoreboard Recognition</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Game Day Announcement/Recognition</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Partner Recognition Board</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81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Website Ad &amp; Hyperlink</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Partner Appreciation Plaque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Calibri" pitchFamily="34" charset="0"/>
                      </a:endParaRP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857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Game Program Advertisement</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1/2 Cover or Outside Back Cover</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   Half Page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 1/3 Page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1/4 Page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  1/8 Page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609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Social Media Advertisement</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rPr>
                        <a:t>Final score and game recap FB &amp; Twitter updates. FB AD &amp; Link</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rPr>
                        <a:t>Halftime &amp; 3rd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rPr>
                        <a:t>  Qtr  score via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rPr>
                        <a:t>Twitter. FB small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rPr>
                        <a:t>     Ad &amp; Link</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Calibri" pitchFamily="34" charset="0"/>
                        </a:rPr>
                        <a:t>1st Qtr score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Calibri" pitchFamily="34" charset="0"/>
                        </a:rPr>
                        <a:t>  via Twitter.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Calibri" pitchFamily="34" charset="0"/>
                        </a:rPr>
                        <a:t>     FB Link</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   FB Link</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      N/A</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Season Tickets and Parking Pass</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rPr>
                        <a:t>6 VIP Reserved and a Parking Pass – </a:t>
                      </a:r>
                      <a:r>
                        <a:rPr kumimoji="0" lang="en-US" sz="900" b="1" i="0" u="none" strike="noStrike" cap="none" normalizeH="0" baseline="0" smtClean="0">
                          <a:ln>
                            <a:noFill/>
                          </a:ln>
                          <a:solidFill>
                            <a:schemeClr val="tx1"/>
                          </a:solidFill>
                          <a:effectLst/>
                          <a:latin typeface="Calibri" pitchFamily="34" charset="0"/>
                        </a:rPr>
                        <a:t>Must be requested</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rPr>
                        <a:t>4 VIP Reserved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rPr>
                        <a:t> and a Parking Pass – </a:t>
                      </a:r>
                      <a:r>
                        <a:rPr kumimoji="0" lang="en-US" sz="900" b="1" i="0" u="none" strike="noStrike" cap="none" normalizeH="0" baseline="0" smtClean="0">
                          <a:ln>
                            <a:noFill/>
                          </a:ln>
                          <a:solidFill>
                            <a:schemeClr val="tx1"/>
                          </a:solidFill>
                          <a:effectLst/>
                          <a:latin typeface="Calibri" pitchFamily="34" charset="0"/>
                        </a:rPr>
                        <a:t>Must be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Calibri" pitchFamily="34" charset="0"/>
                        </a:rPr>
                        <a:t>   requested</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rPr>
                        <a:t>  4 Reserved and a Parking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smtClean="0">
                          <a:ln>
                            <a:noFill/>
                          </a:ln>
                          <a:solidFill>
                            <a:schemeClr val="tx1"/>
                          </a:solidFill>
                          <a:effectLst/>
                          <a:latin typeface="Calibri" pitchFamily="34" charset="0"/>
                        </a:rPr>
                        <a:t>  Pass – </a:t>
                      </a:r>
                      <a:r>
                        <a:rPr kumimoji="0" lang="en-US" sz="900" b="1" i="0" u="none" strike="noStrike" cap="none" normalizeH="0" baseline="0" smtClean="0">
                          <a:ln>
                            <a:noFill/>
                          </a:ln>
                          <a:solidFill>
                            <a:schemeClr val="tx1"/>
                          </a:solidFill>
                          <a:effectLst/>
                          <a:latin typeface="Calibri" pitchFamily="34" charset="0"/>
                        </a:rPr>
                        <a:t>Must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smtClean="0">
                          <a:ln>
                            <a:noFill/>
                          </a:ln>
                          <a:solidFill>
                            <a:schemeClr val="tx1"/>
                          </a:solidFill>
                          <a:effectLst/>
                          <a:latin typeface="Calibri" pitchFamily="34" charset="0"/>
                        </a:rPr>
                        <a:t> be requested</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2 General Admission</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Calibri" pitchFamily="34" charset="0"/>
                        </a:rPr>
                        <a:t>      N/A</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20553" name="Picture 6" descr="FootballLogo.jpg"/>
          <p:cNvPicPr>
            <a:picLocks noChangeAspect="1"/>
          </p:cNvPicPr>
          <p:nvPr/>
        </p:nvPicPr>
        <p:blipFill>
          <a:blip r:embed="rId3"/>
          <a:srcRect/>
          <a:stretch>
            <a:fillRect/>
          </a:stretch>
        </p:blipFill>
        <p:spPr bwMode="auto">
          <a:xfrm>
            <a:off x="1600200" y="2590800"/>
            <a:ext cx="533400" cy="454025"/>
          </a:xfrm>
          <a:prstGeom prst="rect">
            <a:avLst/>
          </a:prstGeom>
          <a:noFill/>
          <a:ln w="9525">
            <a:noFill/>
            <a:miter lim="800000"/>
            <a:headEnd/>
            <a:tailEnd/>
          </a:ln>
        </p:spPr>
      </p:pic>
      <p:pic>
        <p:nvPicPr>
          <p:cNvPr id="20554" name="Picture 7" descr="FootballLogo.jpg"/>
          <p:cNvPicPr>
            <a:picLocks noChangeAspect="1"/>
          </p:cNvPicPr>
          <p:nvPr/>
        </p:nvPicPr>
        <p:blipFill>
          <a:blip r:embed="rId3"/>
          <a:srcRect/>
          <a:stretch>
            <a:fillRect/>
          </a:stretch>
        </p:blipFill>
        <p:spPr bwMode="auto">
          <a:xfrm>
            <a:off x="2514600" y="2590800"/>
            <a:ext cx="533400" cy="454025"/>
          </a:xfrm>
          <a:prstGeom prst="rect">
            <a:avLst/>
          </a:prstGeom>
          <a:noFill/>
          <a:ln w="9525">
            <a:noFill/>
            <a:miter lim="800000"/>
            <a:headEnd/>
            <a:tailEnd/>
          </a:ln>
        </p:spPr>
      </p:pic>
      <p:pic>
        <p:nvPicPr>
          <p:cNvPr id="20555" name="Picture 8" descr="FootballLogo.jpg"/>
          <p:cNvPicPr>
            <a:picLocks noChangeAspect="1"/>
          </p:cNvPicPr>
          <p:nvPr/>
        </p:nvPicPr>
        <p:blipFill>
          <a:blip r:embed="rId3"/>
          <a:srcRect/>
          <a:stretch>
            <a:fillRect/>
          </a:stretch>
        </p:blipFill>
        <p:spPr bwMode="auto">
          <a:xfrm>
            <a:off x="1600200" y="3657600"/>
            <a:ext cx="533400" cy="454025"/>
          </a:xfrm>
          <a:prstGeom prst="rect">
            <a:avLst/>
          </a:prstGeom>
          <a:noFill/>
          <a:ln w="9525">
            <a:noFill/>
            <a:miter lim="800000"/>
            <a:headEnd/>
            <a:tailEnd/>
          </a:ln>
        </p:spPr>
      </p:pic>
      <p:pic>
        <p:nvPicPr>
          <p:cNvPr id="20556" name="Picture 9" descr="FootballLogo.jpg"/>
          <p:cNvPicPr>
            <a:picLocks noChangeAspect="1"/>
          </p:cNvPicPr>
          <p:nvPr/>
        </p:nvPicPr>
        <p:blipFill>
          <a:blip r:embed="rId3"/>
          <a:srcRect/>
          <a:stretch>
            <a:fillRect/>
          </a:stretch>
        </p:blipFill>
        <p:spPr bwMode="auto">
          <a:xfrm>
            <a:off x="2514600" y="3657600"/>
            <a:ext cx="533400" cy="454025"/>
          </a:xfrm>
          <a:prstGeom prst="rect">
            <a:avLst/>
          </a:prstGeom>
          <a:noFill/>
          <a:ln w="9525">
            <a:noFill/>
            <a:miter lim="800000"/>
            <a:headEnd/>
            <a:tailEnd/>
          </a:ln>
        </p:spPr>
      </p:pic>
      <p:pic>
        <p:nvPicPr>
          <p:cNvPr id="20557" name="Picture 10" descr="FootballLogo.jpg"/>
          <p:cNvPicPr>
            <a:picLocks noChangeAspect="1"/>
          </p:cNvPicPr>
          <p:nvPr/>
        </p:nvPicPr>
        <p:blipFill>
          <a:blip r:embed="rId3"/>
          <a:srcRect/>
          <a:stretch>
            <a:fillRect/>
          </a:stretch>
        </p:blipFill>
        <p:spPr bwMode="auto">
          <a:xfrm>
            <a:off x="1600200" y="4191000"/>
            <a:ext cx="533400" cy="454025"/>
          </a:xfrm>
          <a:prstGeom prst="rect">
            <a:avLst/>
          </a:prstGeom>
          <a:noFill/>
          <a:ln w="9525">
            <a:noFill/>
            <a:miter lim="800000"/>
            <a:headEnd/>
            <a:tailEnd/>
          </a:ln>
        </p:spPr>
      </p:pic>
      <p:pic>
        <p:nvPicPr>
          <p:cNvPr id="20558" name="Picture 11" descr="FootballLogo.jpg"/>
          <p:cNvPicPr>
            <a:picLocks noChangeAspect="1"/>
          </p:cNvPicPr>
          <p:nvPr/>
        </p:nvPicPr>
        <p:blipFill>
          <a:blip r:embed="rId3"/>
          <a:srcRect/>
          <a:stretch>
            <a:fillRect/>
          </a:stretch>
        </p:blipFill>
        <p:spPr bwMode="auto">
          <a:xfrm>
            <a:off x="2514600" y="4191000"/>
            <a:ext cx="533400" cy="454025"/>
          </a:xfrm>
          <a:prstGeom prst="rect">
            <a:avLst/>
          </a:prstGeom>
          <a:noFill/>
          <a:ln w="9525">
            <a:noFill/>
            <a:miter lim="800000"/>
            <a:headEnd/>
            <a:tailEnd/>
          </a:ln>
        </p:spPr>
      </p:pic>
      <p:pic>
        <p:nvPicPr>
          <p:cNvPr id="20559" name="Picture 12" descr="FootballLogo.jpg"/>
          <p:cNvPicPr>
            <a:picLocks noChangeAspect="1"/>
          </p:cNvPicPr>
          <p:nvPr/>
        </p:nvPicPr>
        <p:blipFill>
          <a:blip r:embed="rId3"/>
          <a:srcRect/>
          <a:stretch>
            <a:fillRect/>
          </a:stretch>
        </p:blipFill>
        <p:spPr bwMode="auto">
          <a:xfrm>
            <a:off x="3429000" y="3657600"/>
            <a:ext cx="533400" cy="454025"/>
          </a:xfrm>
          <a:prstGeom prst="rect">
            <a:avLst/>
          </a:prstGeom>
          <a:noFill/>
          <a:ln w="9525">
            <a:noFill/>
            <a:miter lim="800000"/>
            <a:headEnd/>
            <a:tailEnd/>
          </a:ln>
        </p:spPr>
      </p:pic>
      <p:pic>
        <p:nvPicPr>
          <p:cNvPr id="20560" name="Picture 13" descr="FootballLogo.jpg"/>
          <p:cNvPicPr>
            <a:picLocks noChangeAspect="1"/>
          </p:cNvPicPr>
          <p:nvPr/>
        </p:nvPicPr>
        <p:blipFill>
          <a:blip r:embed="rId3"/>
          <a:srcRect/>
          <a:stretch>
            <a:fillRect/>
          </a:stretch>
        </p:blipFill>
        <p:spPr bwMode="auto">
          <a:xfrm>
            <a:off x="3429000" y="3124200"/>
            <a:ext cx="533400" cy="454025"/>
          </a:xfrm>
          <a:prstGeom prst="rect">
            <a:avLst/>
          </a:prstGeom>
          <a:noFill/>
          <a:ln w="9525">
            <a:noFill/>
            <a:miter lim="800000"/>
            <a:headEnd/>
            <a:tailEnd/>
          </a:ln>
        </p:spPr>
      </p:pic>
      <p:pic>
        <p:nvPicPr>
          <p:cNvPr id="20561" name="Picture 16" descr="FootballLogo.jpg"/>
          <p:cNvPicPr>
            <a:picLocks noChangeAspect="1"/>
          </p:cNvPicPr>
          <p:nvPr/>
        </p:nvPicPr>
        <p:blipFill>
          <a:blip r:embed="rId3"/>
          <a:srcRect/>
          <a:stretch>
            <a:fillRect/>
          </a:stretch>
        </p:blipFill>
        <p:spPr bwMode="auto">
          <a:xfrm>
            <a:off x="3429000" y="4191000"/>
            <a:ext cx="533400" cy="454025"/>
          </a:xfrm>
          <a:prstGeom prst="rect">
            <a:avLst/>
          </a:prstGeom>
          <a:noFill/>
          <a:ln w="9525">
            <a:noFill/>
            <a:miter lim="800000"/>
            <a:headEnd/>
            <a:tailEnd/>
          </a:ln>
        </p:spPr>
      </p:pic>
      <p:pic>
        <p:nvPicPr>
          <p:cNvPr id="20562" name="Picture 18" descr="FootballLogo.jpg"/>
          <p:cNvPicPr>
            <a:picLocks noChangeAspect="1"/>
          </p:cNvPicPr>
          <p:nvPr/>
        </p:nvPicPr>
        <p:blipFill>
          <a:blip r:embed="rId3"/>
          <a:srcRect/>
          <a:stretch>
            <a:fillRect/>
          </a:stretch>
        </p:blipFill>
        <p:spPr bwMode="auto">
          <a:xfrm>
            <a:off x="1600200" y="4724400"/>
            <a:ext cx="533400" cy="454025"/>
          </a:xfrm>
          <a:prstGeom prst="rect">
            <a:avLst/>
          </a:prstGeom>
          <a:noFill/>
          <a:ln w="9525">
            <a:noFill/>
            <a:miter lim="800000"/>
            <a:headEnd/>
            <a:tailEnd/>
          </a:ln>
        </p:spPr>
      </p:pic>
      <p:pic>
        <p:nvPicPr>
          <p:cNvPr id="20563" name="Picture 19" descr="FootballLogo.jpg"/>
          <p:cNvPicPr>
            <a:picLocks noChangeAspect="1"/>
          </p:cNvPicPr>
          <p:nvPr/>
        </p:nvPicPr>
        <p:blipFill>
          <a:blip r:embed="rId3"/>
          <a:srcRect/>
          <a:stretch>
            <a:fillRect/>
          </a:stretch>
        </p:blipFill>
        <p:spPr bwMode="auto">
          <a:xfrm>
            <a:off x="3429000" y="4724400"/>
            <a:ext cx="533400" cy="454025"/>
          </a:xfrm>
          <a:prstGeom prst="rect">
            <a:avLst/>
          </a:prstGeom>
          <a:noFill/>
          <a:ln w="9525">
            <a:noFill/>
            <a:miter lim="800000"/>
            <a:headEnd/>
            <a:tailEnd/>
          </a:ln>
        </p:spPr>
      </p:pic>
      <p:pic>
        <p:nvPicPr>
          <p:cNvPr id="20564" name="Picture 21" descr="FootballLogo.jpg"/>
          <p:cNvPicPr>
            <a:picLocks noChangeAspect="1"/>
          </p:cNvPicPr>
          <p:nvPr/>
        </p:nvPicPr>
        <p:blipFill>
          <a:blip r:embed="rId3"/>
          <a:srcRect/>
          <a:stretch>
            <a:fillRect/>
          </a:stretch>
        </p:blipFill>
        <p:spPr bwMode="auto">
          <a:xfrm>
            <a:off x="4267200" y="4724400"/>
            <a:ext cx="533400" cy="454025"/>
          </a:xfrm>
          <a:prstGeom prst="rect">
            <a:avLst/>
          </a:prstGeom>
          <a:noFill/>
          <a:ln w="9525">
            <a:noFill/>
            <a:miter lim="800000"/>
            <a:headEnd/>
            <a:tailEnd/>
          </a:ln>
        </p:spPr>
      </p:pic>
      <p:pic>
        <p:nvPicPr>
          <p:cNvPr id="20565" name="Picture 25" descr="FootballLogo.jpg"/>
          <p:cNvPicPr>
            <a:picLocks noChangeAspect="1"/>
          </p:cNvPicPr>
          <p:nvPr/>
        </p:nvPicPr>
        <p:blipFill>
          <a:blip r:embed="rId3"/>
          <a:srcRect/>
          <a:stretch>
            <a:fillRect/>
          </a:stretch>
        </p:blipFill>
        <p:spPr bwMode="auto">
          <a:xfrm>
            <a:off x="2514600" y="4724400"/>
            <a:ext cx="533400" cy="454025"/>
          </a:xfrm>
          <a:prstGeom prst="rect">
            <a:avLst/>
          </a:prstGeom>
          <a:noFill/>
          <a:ln w="9525">
            <a:noFill/>
            <a:miter lim="800000"/>
            <a:headEnd/>
            <a:tailEnd/>
          </a:ln>
        </p:spPr>
      </p:pic>
      <p:pic>
        <p:nvPicPr>
          <p:cNvPr id="20566" name="Picture 26" descr="FootballLogo.jpg"/>
          <p:cNvPicPr>
            <a:picLocks noChangeAspect="1"/>
          </p:cNvPicPr>
          <p:nvPr/>
        </p:nvPicPr>
        <p:blipFill>
          <a:blip r:embed="rId3"/>
          <a:srcRect/>
          <a:stretch>
            <a:fillRect/>
          </a:stretch>
        </p:blipFill>
        <p:spPr bwMode="auto">
          <a:xfrm>
            <a:off x="1600200" y="3124200"/>
            <a:ext cx="533400" cy="454025"/>
          </a:xfrm>
          <a:prstGeom prst="rect">
            <a:avLst/>
          </a:prstGeom>
          <a:noFill/>
          <a:ln w="9525">
            <a:noFill/>
            <a:miter lim="800000"/>
            <a:headEnd/>
            <a:tailEnd/>
          </a:ln>
        </p:spPr>
      </p:pic>
      <p:pic>
        <p:nvPicPr>
          <p:cNvPr id="20567" name="Picture 27" descr="FootballLogo.jpg"/>
          <p:cNvPicPr>
            <a:picLocks noChangeAspect="1"/>
          </p:cNvPicPr>
          <p:nvPr/>
        </p:nvPicPr>
        <p:blipFill>
          <a:blip r:embed="rId3"/>
          <a:srcRect/>
          <a:stretch>
            <a:fillRect/>
          </a:stretch>
        </p:blipFill>
        <p:spPr bwMode="auto">
          <a:xfrm>
            <a:off x="2514600" y="3124200"/>
            <a:ext cx="533400" cy="454025"/>
          </a:xfrm>
          <a:prstGeom prst="rect">
            <a:avLst/>
          </a:prstGeom>
          <a:noFill/>
          <a:ln w="9525">
            <a:noFill/>
            <a:miter lim="800000"/>
            <a:headEnd/>
            <a:tailEnd/>
          </a:ln>
        </p:spPr>
      </p:pic>
      <p:pic>
        <p:nvPicPr>
          <p:cNvPr id="20568" name="Picture 28" descr="FootballLogo.jpg"/>
          <p:cNvPicPr>
            <a:picLocks noChangeAspect="1"/>
          </p:cNvPicPr>
          <p:nvPr/>
        </p:nvPicPr>
        <p:blipFill>
          <a:blip r:embed="rId3"/>
          <a:srcRect/>
          <a:stretch>
            <a:fillRect/>
          </a:stretch>
        </p:blipFill>
        <p:spPr bwMode="auto">
          <a:xfrm>
            <a:off x="5029200" y="4724400"/>
            <a:ext cx="533400" cy="454025"/>
          </a:xfrm>
          <a:prstGeom prst="rect">
            <a:avLst/>
          </a:prstGeom>
          <a:noFill/>
          <a:ln w="9525">
            <a:noFill/>
            <a:miter lim="800000"/>
            <a:headEnd/>
            <a:tailEnd/>
          </a:ln>
        </p:spPr>
      </p:pic>
      <p:pic>
        <p:nvPicPr>
          <p:cNvPr id="20569" name="Picture 30" descr="FootballLogo.jpg"/>
          <p:cNvPicPr>
            <a:picLocks noChangeAspect="1"/>
          </p:cNvPicPr>
          <p:nvPr/>
        </p:nvPicPr>
        <p:blipFill>
          <a:blip r:embed="rId3"/>
          <a:srcRect/>
          <a:stretch>
            <a:fillRect/>
          </a:stretch>
        </p:blipFill>
        <p:spPr bwMode="auto">
          <a:xfrm>
            <a:off x="4267200" y="4191000"/>
            <a:ext cx="533400" cy="454025"/>
          </a:xfrm>
          <a:prstGeom prst="rect">
            <a:avLst/>
          </a:prstGeom>
          <a:noFill/>
          <a:ln w="9525">
            <a:noFill/>
            <a:miter lim="800000"/>
            <a:headEnd/>
            <a:tailEnd/>
          </a:ln>
        </p:spPr>
      </p:pic>
      <p:pic>
        <p:nvPicPr>
          <p:cNvPr id="20570" name="Picture 31" descr="FootballLogo.jpg"/>
          <p:cNvPicPr>
            <a:picLocks noChangeAspect="1"/>
          </p:cNvPicPr>
          <p:nvPr/>
        </p:nvPicPr>
        <p:blipFill>
          <a:blip r:embed="rId3"/>
          <a:srcRect/>
          <a:stretch>
            <a:fillRect/>
          </a:stretch>
        </p:blipFill>
        <p:spPr bwMode="auto">
          <a:xfrm>
            <a:off x="4267200" y="3657600"/>
            <a:ext cx="533400" cy="454025"/>
          </a:xfrm>
          <a:prstGeom prst="rect">
            <a:avLst/>
          </a:prstGeom>
          <a:noFill/>
          <a:ln w="9525">
            <a:noFill/>
            <a:miter lim="800000"/>
            <a:headEnd/>
            <a:tailEnd/>
          </a:ln>
        </p:spPr>
      </p:pic>
      <p:pic>
        <p:nvPicPr>
          <p:cNvPr id="20571" name="Picture 33" descr="FootballLogo.jpg"/>
          <p:cNvPicPr>
            <a:picLocks noChangeAspect="1"/>
          </p:cNvPicPr>
          <p:nvPr/>
        </p:nvPicPr>
        <p:blipFill>
          <a:blip r:embed="rId3"/>
          <a:srcRect/>
          <a:stretch>
            <a:fillRect/>
          </a:stretch>
        </p:blipFill>
        <p:spPr bwMode="auto">
          <a:xfrm>
            <a:off x="1600200" y="5334000"/>
            <a:ext cx="533400" cy="454025"/>
          </a:xfrm>
          <a:prstGeom prst="rect">
            <a:avLst/>
          </a:prstGeom>
          <a:noFill/>
          <a:ln w="9525">
            <a:noFill/>
            <a:miter lim="800000"/>
            <a:headEnd/>
            <a:tailEnd/>
          </a:ln>
        </p:spPr>
      </p:pic>
      <p:pic>
        <p:nvPicPr>
          <p:cNvPr id="20572" name="Picture 34" descr="FootballLogo.jpg"/>
          <p:cNvPicPr>
            <a:picLocks noChangeAspect="1"/>
          </p:cNvPicPr>
          <p:nvPr/>
        </p:nvPicPr>
        <p:blipFill>
          <a:blip r:embed="rId3"/>
          <a:srcRect/>
          <a:stretch>
            <a:fillRect/>
          </a:stretch>
        </p:blipFill>
        <p:spPr bwMode="auto">
          <a:xfrm>
            <a:off x="2514600" y="5334000"/>
            <a:ext cx="533400" cy="454025"/>
          </a:xfrm>
          <a:prstGeom prst="rect">
            <a:avLst/>
          </a:prstGeom>
          <a:noFill/>
          <a:ln w="9525">
            <a:noFill/>
            <a:miter lim="800000"/>
            <a:headEnd/>
            <a:tailEnd/>
          </a:ln>
        </p:spPr>
      </p:pic>
      <p:pic>
        <p:nvPicPr>
          <p:cNvPr id="20573" name="Picture 35" descr="FootballLogo.jpg"/>
          <p:cNvPicPr>
            <a:picLocks noChangeAspect="1"/>
          </p:cNvPicPr>
          <p:nvPr/>
        </p:nvPicPr>
        <p:blipFill>
          <a:blip r:embed="rId3"/>
          <a:srcRect/>
          <a:stretch>
            <a:fillRect/>
          </a:stretch>
        </p:blipFill>
        <p:spPr bwMode="auto">
          <a:xfrm>
            <a:off x="3429000" y="5334000"/>
            <a:ext cx="533400" cy="454025"/>
          </a:xfrm>
          <a:prstGeom prst="rect">
            <a:avLst/>
          </a:prstGeom>
          <a:noFill/>
          <a:ln w="9525">
            <a:noFill/>
            <a:miter lim="800000"/>
            <a:headEnd/>
            <a:tailEnd/>
          </a:ln>
        </p:spPr>
      </p:pic>
      <p:pic>
        <p:nvPicPr>
          <p:cNvPr id="20574" name="Picture 36" descr="FootballLogo.jpg"/>
          <p:cNvPicPr>
            <a:picLocks noChangeAspect="1"/>
          </p:cNvPicPr>
          <p:nvPr/>
        </p:nvPicPr>
        <p:blipFill>
          <a:blip r:embed="rId3"/>
          <a:srcRect/>
          <a:stretch>
            <a:fillRect/>
          </a:stretch>
        </p:blipFill>
        <p:spPr bwMode="auto">
          <a:xfrm>
            <a:off x="4267200" y="5334000"/>
            <a:ext cx="533400" cy="454025"/>
          </a:xfrm>
          <a:prstGeom prst="rect">
            <a:avLst/>
          </a:prstGeom>
          <a:noFill/>
          <a:ln w="9525">
            <a:noFill/>
            <a:miter lim="800000"/>
            <a:headEnd/>
            <a:tailEnd/>
          </a:ln>
        </p:spPr>
      </p:pic>
      <p:pic>
        <p:nvPicPr>
          <p:cNvPr id="20575" name="Picture 37" descr="FootballLogo.jpg"/>
          <p:cNvPicPr>
            <a:picLocks noChangeAspect="1"/>
          </p:cNvPicPr>
          <p:nvPr/>
        </p:nvPicPr>
        <p:blipFill>
          <a:blip r:embed="rId3"/>
          <a:srcRect/>
          <a:stretch>
            <a:fillRect/>
          </a:stretch>
        </p:blipFill>
        <p:spPr bwMode="auto">
          <a:xfrm>
            <a:off x="5029200" y="5334000"/>
            <a:ext cx="533400" cy="454025"/>
          </a:xfrm>
          <a:prstGeom prst="rect">
            <a:avLst/>
          </a:prstGeom>
          <a:noFill/>
          <a:ln w="9525">
            <a:noFill/>
            <a:miter lim="800000"/>
            <a:headEnd/>
            <a:tailEnd/>
          </a:ln>
        </p:spPr>
      </p:pic>
      <p:sp>
        <p:nvSpPr>
          <p:cNvPr id="20576" name="TextBox 29"/>
          <p:cNvSpPr txBox="1">
            <a:spLocks noChangeArrowheads="1"/>
          </p:cNvSpPr>
          <p:nvPr/>
        </p:nvSpPr>
        <p:spPr bwMode="auto">
          <a:xfrm>
            <a:off x="685800" y="7924800"/>
            <a:ext cx="5334000" cy="492125"/>
          </a:xfrm>
          <a:prstGeom prst="rect">
            <a:avLst/>
          </a:prstGeom>
          <a:noFill/>
          <a:ln w="9525">
            <a:noFill/>
            <a:miter lim="800000"/>
            <a:headEnd/>
            <a:tailEnd/>
          </a:ln>
        </p:spPr>
        <p:txBody>
          <a:bodyPr>
            <a:spAutoFit/>
          </a:bodyPr>
          <a:lstStyle/>
          <a:p>
            <a:pPr algn="ctr"/>
            <a:r>
              <a:rPr lang="en-US" b="1">
                <a:latin typeface="Calibri" pitchFamily="34" charset="0"/>
              </a:rPr>
              <a:t>2014 Sequoyah Touchdown Club Partnership Guide</a:t>
            </a:r>
          </a:p>
          <a:p>
            <a:pPr algn="ctr"/>
            <a:r>
              <a:rPr lang="en-US" sz="800">
                <a:latin typeface="Calibri" pitchFamily="34" charset="0"/>
              </a:rPr>
              <a:t>The Sequoyah Touchdown Club is a 501 (c) 3 Organization</a:t>
            </a:r>
          </a:p>
        </p:txBody>
      </p:sp>
      <p:sp>
        <p:nvSpPr>
          <p:cNvPr id="20577" name="Text Box 99"/>
          <p:cNvSpPr txBox="1">
            <a:spLocks noChangeArrowheads="1"/>
          </p:cNvSpPr>
          <p:nvPr/>
        </p:nvSpPr>
        <p:spPr bwMode="auto">
          <a:xfrm>
            <a:off x="5791200" y="1676400"/>
            <a:ext cx="685800" cy="701675"/>
          </a:xfrm>
          <a:prstGeom prst="rect">
            <a:avLst/>
          </a:prstGeom>
          <a:noFill/>
          <a:ln w="9525">
            <a:noFill/>
            <a:miter lim="800000"/>
            <a:headEnd/>
            <a:tailEnd/>
          </a:ln>
        </p:spPr>
        <p:txBody>
          <a:bodyPr>
            <a:spAutoFit/>
          </a:bodyPr>
          <a:lstStyle/>
          <a:p>
            <a:r>
              <a:rPr lang="en-US" sz="1000">
                <a:latin typeface="Calibri" pitchFamily="34" charset="0"/>
              </a:rPr>
              <a:t>  Intro Partner</a:t>
            </a:r>
          </a:p>
          <a:p>
            <a:r>
              <a:rPr lang="en-US" sz="1000">
                <a:latin typeface="Calibri" pitchFamily="34" charset="0"/>
              </a:rPr>
              <a:t>  $300</a:t>
            </a:r>
          </a:p>
          <a:p>
            <a:r>
              <a:rPr lang="en-US" sz="1000">
                <a:latin typeface="Calibri" pitchFamily="34" charset="0"/>
              </a:rPr>
              <a:t>(1 Year)</a:t>
            </a:r>
          </a:p>
        </p:txBody>
      </p:sp>
      <p:pic>
        <p:nvPicPr>
          <p:cNvPr id="20578" name="Picture 28" descr="FootballLogo.jpg"/>
          <p:cNvPicPr>
            <a:picLocks noChangeAspect="1"/>
          </p:cNvPicPr>
          <p:nvPr/>
        </p:nvPicPr>
        <p:blipFill>
          <a:blip r:embed="rId3"/>
          <a:srcRect/>
          <a:stretch>
            <a:fillRect/>
          </a:stretch>
        </p:blipFill>
        <p:spPr bwMode="auto">
          <a:xfrm>
            <a:off x="5791200" y="4724400"/>
            <a:ext cx="533400" cy="454025"/>
          </a:xfrm>
          <a:prstGeom prst="rect">
            <a:avLst/>
          </a:prstGeom>
          <a:noFill/>
          <a:ln w="9525">
            <a:noFill/>
            <a:miter lim="800000"/>
            <a:headEnd/>
            <a:tailEnd/>
          </a:ln>
        </p:spPr>
      </p:pic>
      <p:pic>
        <p:nvPicPr>
          <p:cNvPr id="20579" name="Picture 28" descr="FootballLogo.jpg"/>
          <p:cNvPicPr>
            <a:picLocks noChangeAspect="1"/>
          </p:cNvPicPr>
          <p:nvPr/>
        </p:nvPicPr>
        <p:blipFill>
          <a:blip r:embed="rId3"/>
          <a:srcRect/>
          <a:stretch>
            <a:fillRect/>
          </a:stretch>
        </p:blipFill>
        <p:spPr bwMode="auto">
          <a:xfrm>
            <a:off x="5791200" y="5334000"/>
            <a:ext cx="533400" cy="454025"/>
          </a:xfrm>
          <a:prstGeom prst="rect">
            <a:avLst/>
          </a:prstGeom>
          <a:noFill/>
          <a:ln w="9525">
            <a:noFill/>
            <a:miter lim="800000"/>
            <a:headEnd/>
            <a:tailEnd/>
          </a:ln>
        </p:spPr>
      </p:pic>
      <p:sp>
        <p:nvSpPr>
          <p:cNvPr id="20580" name="Text Box 153"/>
          <p:cNvSpPr txBox="1">
            <a:spLocks noChangeArrowheads="1"/>
          </p:cNvSpPr>
          <p:nvPr/>
        </p:nvSpPr>
        <p:spPr bwMode="auto">
          <a:xfrm>
            <a:off x="5791200" y="5813425"/>
            <a:ext cx="609600" cy="244475"/>
          </a:xfrm>
          <a:prstGeom prst="rect">
            <a:avLst/>
          </a:prstGeom>
          <a:noFill/>
          <a:ln w="9525">
            <a:noFill/>
            <a:miter lim="800000"/>
            <a:headEnd/>
            <a:tailEnd/>
          </a:ln>
        </p:spPr>
        <p:txBody>
          <a:bodyPr>
            <a:spAutoFit/>
          </a:bodyPr>
          <a:lstStyle/>
          <a:p>
            <a:r>
              <a:rPr lang="en-US" sz="1000">
                <a:latin typeface="Calibri" pitchFamily="34" charset="0"/>
              </a:rPr>
              <a:t>   N/A</a:t>
            </a:r>
          </a:p>
        </p:txBody>
      </p:sp>
      <p:sp>
        <p:nvSpPr>
          <p:cNvPr id="20581" name="Text Box 166"/>
          <p:cNvSpPr txBox="1">
            <a:spLocks noChangeArrowheads="1"/>
          </p:cNvSpPr>
          <p:nvPr/>
        </p:nvSpPr>
        <p:spPr bwMode="auto">
          <a:xfrm>
            <a:off x="5791200" y="6400800"/>
            <a:ext cx="609600" cy="244475"/>
          </a:xfrm>
          <a:prstGeom prst="rect">
            <a:avLst/>
          </a:prstGeom>
          <a:noFill/>
          <a:ln w="9525">
            <a:noFill/>
            <a:miter lim="800000"/>
            <a:headEnd/>
            <a:tailEnd/>
          </a:ln>
        </p:spPr>
        <p:txBody>
          <a:bodyPr>
            <a:spAutoFit/>
          </a:bodyPr>
          <a:lstStyle/>
          <a:p>
            <a:r>
              <a:rPr lang="en-US" sz="1000">
                <a:latin typeface="Calibri" pitchFamily="34" charset="0"/>
              </a:rPr>
              <a:t>   N/A</a:t>
            </a:r>
          </a:p>
        </p:txBody>
      </p:sp>
      <p:sp>
        <p:nvSpPr>
          <p:cNvPr id="20582" name="Text Box 167"/>
          <p:cNvSpPr txBox="1">
            <a:spLocks noChangeArrowheads="1"/>
          </p:cNvSpPr>
          <p:nvPr/>
        </p:nvSpPr>
        <p:spPr bwMode="auto">
          <a:xfrm>
            <a:off x="5791200" y="7037388"/>
            <a:ext cx="609600" cy="244475"/>
          </a:xfrm>
          <a:prstGeom prst="rect">
            <a:avLst/>
          </a:prstGeom>
          <a:noFill/>
          <a:ln w="9525">
            <a:noFill/>
            <a:miter lim="800000"/>
            <a:headEnd/>
            <a:tailEnd/>
          </a:ln>
        </p:spPr>
        <p:txBody>
          <a:bodyPr>
            <a:spAutoFit/>
          </a:bodyPr>
          <a:lstStyle/>
          <a:p>
            <a:r>
              <a:rPr lang="en-US" sz="1000">
                <a:latin typeface="Calibri" pitchFamily="34" charset="0"/>
              </a:rPr>
              <a:t>   N/A</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pPr eaLnBrk="1" hangingPunct="1"/>
            <a:r>
              <a:rPr lang="en-US" smtClean="0"/>
              <a:t>Post Game Email Partner</a:t>
            </a:r>
          </a:p>
        </p:txBody>
      </p:sp>
      <p:sp>
        <p:nvSpPr>
          <p:cNvPr id="22530" name="Content Placeholder 2"/>
          <p:cNvSpPr>
            <a:spLocks noGrp="1"/>
          </p:cNvSpPr>
          <p:nvPr>
            <p:ph idx="1"/>
          </p:nvPr>
        </p:nvSpPr>
        <p:spPr>
          <a:xfrm>
            <a:off x="304800" y="5410200"/>
            <a:ext cx="6172200" cy="2133600"/>
          </a:xfrm>
        </p:spPr>
        <p:txBody>
          <a:bodyPr/>
          <a:lstStyle/>
          <a:p>
            <a:pPr eaLnBrk="1" hangingPunct="1"/>
            <a:r>
              <a:rPr lang="en-US" sz="1800" smtClean="0"/>
              <a:t>Your company name used as the header for the game recap email sent out following a varsity game</a:t>
            </a:r>
          </a:p>
          <a:p>
            <a:pPr eaLnBrk="1" hangingPunct="1"/>
            <a:r>
              <a:rPr lang="en-US" sz="1800" smtClean="0"/>
              <a:t>Email sent to all fans registered on the Sequoyah Touchdown Club website</a:t>
            </a:r>
          </a:p>
        </p:txBody>
      </p:sp>
      <p:sp>
        <p:nvSpPr>
          <p:cNvPr id="22531" name="TextBox 5"/>
          <p:cNvSpPr txBox="1">
            <a:spLocks noChangeArrowheads="1"/>
          </p:cNvSpPr>
          <p:nvPr/>
        </p:nvSpPr>
        <p:spPr bwMode="auto">
          <a:xfrm>
            <a:off x="685800" y="7924800"/>
            <a:ext cx="5334000" cy="492125"/>
          </a:xfrm>
          <a:prstGeom prst="rect">
            <a:avLst/>
          </a:prstGeom>
          <a:noFill/>
          <a:ln w="9525">
            <a:noFill/>
            <a:miter lim="800000"/>
            <a:headEnd/>
            <a:tailEnd/>
          </a:ln>
        </p:spPr>
        <p:txBody>
          <a:bodyPr>
            <a:spAutoFit/>
          </a:bodyPr>
          <a:lstStyle/>
          <a:p>
            <a:pPr algn="ctr"/>
            <a:r>
              <a:rPr lang="en-US" b="1">
                <a:latin typeface="Calibri" pitchFamily="34" charset="0"/>
              </a:rPr>
              <a:t>2014 Sequoyah Touchdown Club Partnership Guide</a:t>
            </a:r>
          </a:p>
          <a:p>
            <a:pPr algn="ctr"/>
            <a:r>
              <a:rPr lang="en-US" sz="800">
                <a:latin typeface="Calibri" pitchFamily="34" charset="0"/>
              </a:rPr>
              <a:t>The Sequoyah Touchdown Club is a 501 (c) 3 Organization</a:t>
            </a:r>
          </a:p>
        </p:txBody>
      </p:sp>
      <p:pic>
        <p:nvPicPr>
          <p:cNvPr id="4098" name="Picture 2" descr="C:\Users\Pete Schamberger\Documents\Tiverity - Schamberger\2014 Sequoyah Booster Club\Sponsorship Brochure\2014 Sponsor Brochure\Photos\V(play)-8485.jpg"/>
          <p:cNvPicPr>
            <a:picLocks noChangeAspect="1" noChangeArrowheads="1"/>
          </p:cNvPicPr>
          <p:nvPr/>
        </p:nvPicPr>
        <p:blipFill>
          <a:blip r:embed="rId3" cstate="print">
            <a:extLst>
              <a:ext uri="{28A0092B-C50C-407E-A947-70E740481C1C}"/>
            </a:extLst>
          </a:blip>
          <a:srcRect/>
          <a:stretch>
            <a:fillRect/>
          </a:stretch>
        </p:blipFill>
        <p:spPr bwMode="auto">
          <a:xfrm>
            <a:off x="609600" y="1447800"/>
            <a:ext cx="5657850" cy="37080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pPr eaLnBrk="1" hangingPunct="1"/>
            <a:r>
              <a:rPr lang="en-US" smtClean="0"/>
              <a:t>Scoreboard Recognition</a:t>
            </a:r>
          </a:p>
        </p:txBody>
      </p:sp>
      <p:sp>
        <p:nvSpPr>
          <p:cNvPr id="24578" name="Content Placeholder 2"/>
          <p:cNvSpPr txBox="1">
            <a:spLocks/>
          </p:cNvSpPr>
          <p:nvPr/>
        </p:nvSpPr>
        <p:spPr bwMode="auto">
          <a:xfrm>
            <a:off x="457200" y="5715000"/>
            <a:ext cx="6172200" cy="2057400"/>
          </a:xfrm>
          <a:prstGeom prst="rect">
            <a:avLst/>
          </a:prstGeom>
          <a:noFill/>
          <a:ln w="9525">
            <a:noFill/>
            <a:miter lim="800000"/>
            <a:headEnd/>
            <a:tailEnd/>
          </a:ln>
        </p:spPr>
        <p:txBody>
          <a:bodyPr/>
          <a:lstStyle/>
          <a:p>
            <a:pPr marL="342900" indent="-342900">
              <a:spcBef>
                <a:spcPct val="20000"/>
              </a:spcBef>
              <a:buFont typeface="Arial" charset="0"/>
              <a:buChar char="•"/>
            </a:pPr>
            <a:r>
              <a:rPr lang="en-US">
                <a:latin typeface="Calibri" pitchFamily="34" charset="0"/>
              </a:rPr>
              <a:t>Exclusive Scoreboard Partner for all of 2014-2015 School Year</a:t>
            </a:r>
          </a:p>
          <a:p>
            <a:pPr marL="342900" indent="-342900">
              <a:spcBef>
                <a:spcPct val="20000"/>
              </a:spcBef>
              <a:buFont typeface="Arial" charset="0"/>
              <a:buChar char="•"/>
            </a:pPr>
            <a:r>
              <a:rPr lang="en-US">
                <a:latin typeface="Calibri" pitchFamily="34" charset="0"/>
              </a:rPr>
              <a:t>Message seen at every event that takes place in stadium</a:t>
            </a:r>
          </a:p>
          <a:p>
            <a:pPr marL="342900" indent="-342900">
              <a:spcBef>
                <a:spcPct val="20000"/>
              </a:spcBef>
              <a:buFont typeface="Arial" charset="0"/>
              <a:buChar char="•"/>
            </a:pPr>
            <a:r>
              <a:rPr lang="en-US">
                <a:latin typeface="Calibri" pitchFamily="34" charset="0"/>
              </a:rPr>
              <a:t>Ultimate Partner – Placement along top banner</a:t>
            </a:r>
          </a:p>
          <a:p>
            <a:pPr marL="342900" indent="-342900">
              <a:spcBef>
                <a:spcPct val="20000"/>
              </a:spcBef>
              <a:buFont typeface="Arial" charset="0"/>
              <a:buChar char="•"/>
            </a:pPr>
            <a:r>
              <a:rPr lang="en-US">
                <a:latin typeface="Calibri" pitchFamily="34" charset="0"/>
              </a:rPr>
              <a:t>Platinum Partner – Full Color Logo Sign 4’ x 8’</a:t>
            </a:r>
          </a:p>
          <a:p>
            <a:pPr marL="342900" indent="-342900">
              <a:spcBef>
                <a:spcPct val="20000"/>
              </a:spcBef>
              <a:buFont typeface="Arial" charset="0"/>
              <a:buChar char="•"/>
            </a:pPr>
            <a:r>
              <a:rPr lang="en-US">
                <a:latin typeface="Calibri" pitchFamily="34" charset="0"/>
              </a:rPr>
              <a:t>Gold Partner – Full Color Logo Sign 4’ x 4’</a:t>
            </a:r>
          </a:p>
          <a:p>
            <a:pPr marL="342900" indent="-342900">
              <a:spcBef>
                <a:spcPct val="20000"/>
              </a:spcBef>
              <a:buFont typeface="Arial" charset="0"/>
              <a:buChar char="•"/>
            </a:pPr>
            <a:endParaRPr lang="en-US">
              <a:latin typeface="Calibri" pitchFamily="34" charset="0"/>
            </a:endParaRPr>
          </a:p>
          <a:p>
            <a:pPr marL="342900" indent="-342900">
              <a:spcBef>
                <a:spcPct val="20000"/>
              </a:spcBef>
              <a:buFont typeface="Arial" charset="0"/>
              <a:buChar char="•"/>
            </a:pPr>
            <a:endParaRPr lang="en-US">
              <a:latin typeface="Calibri" pitchFamily="34" charset="0"/>
            </a:endParaRPr>
          </a:p>
          <a:p>
            <a:pPr marL="342900" indent="-342900">
              <a:spcBef>
                <a:spcPct val="20000"/>
              </a:spcBef>
              <a:buFont typeface="Arial" charset="0"/>
              <a:buChar char="•"/>
            </a:pPr>
            <a:endParaRPr lang="en-US">
              <a:latin typeface="Calibri" pitchFamily="34" charset="0"/>
            </a:endParaRPr>
          </a:p>
        </p:txBody>
      </p:sp>
      <p:sp>
        <p:nvSpPr>
          <p:cNvPr id="24579" name="TextBox 5"/>
          <p:cNvSpPr txBox="1">
            <a:spLocks noChangeArrowheads="1"/>
          </p:cNvSpPr>
          <p:nvPr/>
        </p:nvSpPr>
        <p:spPr bwMode="auto">
          <a:xfrm>
            <a:off x="685800" y="7924800"/>
            <a:ext cx="5334000" cy="492125"/>
          </a:xfrm>
          <a:prstGeom prst="rect">
            <a:avLst/>
          </a:prstGeom>
          <a:noFill/>
          <a:ln w="9525">
            <a:noFill/>
            <a:miter lim="800000"/>
            <a:headEnd/>
            <a:tailEnd/>
          </a:ln>
        </p:spPr>
        <p:txBody>
          <a:bodyPr>
            <a:spAutoFit/>
          </a:bodyPr>
          <a:lstStyle/>
          <a:p>
            <a:pPr algn="ctr"/>
            <a:r>
              <a:rPr lang="en-US" b="1">
                <a:latin typeface="Calibri" pitchFamily="34" charset="0"/>
              </a:rPr>
              <a:t>2014 Sequoyah Touchdown Club Partnership Guide</a:t>
            </a:r>
          </a:p>
          <a:p>
            <a:pPr algn="ctr"/>
            <a:r>
              <a:rPr lang="en-US" sz="800">
                <a:latin typeface="Calibri" pitchFamily="34" charset="0"/>
              </a:rPr>
              <a:t>The Sequoyah Touchdown Club is a 501 (c) 3 Organization</a:t>
            </a:r>
          </a:p>
        </p:txBody>
      </p:sp>
      <p:pic>
        <p:nvPicPr>
          <p:cNvPr id="4" name="Picture 3"/>
          <p:cNvPicPr>
            <a:picLocks noChangeAspect="1"/>
          </p:cNvPicPr>
          <p:nvPr/>
        </p:nvPicPr>
        <p:blipFill>
          <a:blip r:embed="rId3" cstate="print">
            <a:extLst>
              <a:ext uri="{28A0092B-C50C-407E-A947-70E740481C1C}"/>
            </a:extLst>
          </a:blip>
          <a:stretch>
            <a:fillRect/>
          </a:stretch>
        </p:blipFill>
        <p:spPr>
          <a:xfrm>
            <a:off x="685800" y="1516856"/>
            <a:ext cx="5419725" cy="40647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pPr eaLnBrk="1" hangingPunct="1"/>
            <a:r>
              <a:rPr lang="en-US" smtClean="0"/>
              <a:t>Game Day Recognition</a:t>
            </a:r>
          </a:p>
        </p:txBody>
      </p:sp>
      <p:sp>
        <p:nvSpPr>
          <p:cNvPr id="6" name="Content Placeholder 2"/>
          <p:cNvSpPr txBox="1">
            <a:spLocks/>
          </p:cNvSpPr>
          <p:nvPr/>
        </p:nvSpPr>
        <p:spPr>
          <a:xfrm>
            <a:off x="390525" y="5410200"/>
            <a:ext cx="6172200" cy="2362200"/>
          </a:xfrm>
          <a:prstGeom prst="rect">
            <a:avLst/>
          </a:prstGeom>
        </p:spPr>
        <p:txBody>
          <a:bodyPr>
            <a:normAutofit/>
          </a:bodyPr>
          <a:lstStyle/>
          <a:p>
            <a:pPr marL="342900" indent="-342900" fontAlgn="auto">
              <a:spcBef>
                <a:spcPct val="20000"/>
              </a:spcBef>
              <a:spcAft>
                <a:spcPts val="0"/>
              </a:spcAft>
              <a:buFont typeface="Arial" pitchFamily="34" charset="0"/>
              <a:buChar char="•"/>
              <a:defRPr/>
            </a:pPr>
            <a:r>
              <a:rPr lang="en-US" dirty="0">
                <a:latin typeface="+mn-lt"/>
              </a:rPr>
              <a:t>Recognition at all home football games </a:t>
            </a:r>
          </a:p>
          <a:p>
            <a:pPr marL="342900" indent="-342900" fontAlgn="auto">
              <a:spcBef>
                <a:spcPct val="20000"/>
              </a:spcBef>
              <a:spcAft>
                <a:spcPts val="0"/>
              </a:spcAft>
              <a:buFont typeface="Arial" pitchFamily="34" charset="0"/>
              <a:buChar char="•"/>
              <a:defRPr/>
            </a:pPr>
            <a:r>
              <a:rPr lang="en-US" dirty="0">
                <a:latin typeface="+mn-lt"/>
              </a:rPr>
              <a:t>Continuous scrolling logos and sponsor names on the Video Board for the Black and Gold game, Powder Puff game, and all Freshman, JV, Varsity, Middle school and CYFA football games. (30,000 annual Estimated attendance)</a:t>
            </a:r>
          </a:p>
          <a:p>
            <a:pPr marL="342900" indent="-342900" fontAlgn="auto">
              <a:spcBef>
                <a:spcPct val="20000"/>
              </a:spcBef>
              <a:spcAft>
                <a:spcPts val="0"/>
              </a:spcAft>
              <a:buFont typeface="Arial" pitchFamily="34" charset="0"/>
              <a:buChar char="•"/>
              <a:defRPr/>
            </a:pPr>
            <a:r>
              <a:rPr lang="en-US" dirty="0">
                <a:latin typeface="+mn-lt"/>
              </a:rPr>
              <a:t>Short announcement (written by the sponsor) read at every football game</a:t>
            </a:r>
          </a:p>
          <a:p>
            <a:pPr fontAlgn="auto">
              <a:spcBef>
                <a:spcPct val="20000"/>
              </a:spcBef>
              <a:spcAft>
                <a:spcPts val="0"/>
              </a:spcAft>
              <a:defRPr/>
            </a:pPr>
            <a:endParaRPr lang="en-US" dirty="0">
              <a:latin typeface="+mn-lt"/>
            </a:endParaRPr>
          </a:p>
          <a:p>
            <a:pPr marL="342900" indent="-342900" fontAlgn="auto">
              <a:spcBef>
                <a:spcPct val="20000"/>
              </a:spcBef>
              <a:spcAft>
                <a:spcPts val="0"/>
              </a:spcAft>
              <a:buFont typeface="Arial" pitchFamily="34" charset="0"/>
              <a:buChar char="•"/>
              <a:defRPr/>
            </a:pPr>
            <a:endParaRPr lang="en-US" dirty="0">
              <a:latin typeface="+mn-lt"/>
            </a:endParaRPr>
          </a:p>
          <a:p>
            <a:pPr marL="342900" indent="-342900" fontAlgn="auto">
              <a:spcBef>
                <a:spcPct val="20000"/>
              </a:spcBef>
              <a:spcAft>
                <a:spcPts val="0"/>
              </a:spcAft>
              <a:buFont typeface="Arial" pitchFamily="34" charset="0"/>
              <a:buChar char="•"/>
              <a:defRPr/>
            </a:pPr>
            <a:endParaRPr lang="en-US" dirty="0">
              <a:latin typeface="+mn-lt"/>
            </a:endParaRPr>
          </a:p>
          <a:p>
            <a:pPr marL="342900" indent="-342900" fontAlgn="auto">
              <a:spcBef>
                <a:spcPct val="20000"/>
              </a:spcBef>
              <a:spcAft>
                <a:spcPts val="0"/>
              </a:spcAft>
              <a:buFont typeface="Arial" pitchFamily="34" charset="0"/>
              <a:buChar char="•"/>
              <a:defRPr/>
            </a:pPr>
            <a:endParaRPr lang="en-US" dirty="0">
              <a:latin typeface="+mn-lt"/>
            </a:endParaRPr>
          </a:p>
        </p:txBody>
      </p:sp>
      <p:sp>
        <p:nvSpPr>
          <p:cNvPr id="26627" name="TextBox 6"/>
          <p:cNvSpPr txBox="1">
            <a:spLocks noChangeArrowheads="1"/>
          </p:cNvSpPr>
          <p:nvPr/>
        </p:nvSpPr>
        <p:spPr bwMode="auto">
          <a:xfrm>
            <a:off x="685800" y="7924800"/>
            <a:ext cx="5334000" cy="492125"/>
          </a:xfrm>
          <a:prstGeom prst="rect">
            <a:avLst/>
          </a:prstGeom>
          <a:noFill/>
          <a:ln w="9525">
            <a:noFill/>
            <a:miter lim="800000"/>
            <a:headEnd/>
            <a:tailEnd/>
          </a:ln>
        </p:spPr>
        <p:txBody>
          <a:bodyPr>
            <a:spAutoFit/>
          </a:bodyPr>
          <a:lstStyle/>
          <a:p>
            <a:pPr algn="ctr"/>
            <a:r>
              <a:rPr lang="en-US" b="1">
                <a:latin typeface="Calibri" pitchFamily="34" charset="0"/>
              </a:rPr>
              <a:t>2014 Sequoyah Touchdown Club Partnership Guide</a:t>
            </a:r>
          </a:p>
          <a:p>
            <a:pPr algn="ctr"/>
            <a:r>
              <a:rPr lang="en-US" sz="800">
                <a:latin typeface="Calibri" pitchFamily="34" charset="0"/>
              </a:rPr>
              <a:t>The Sequoyah Touchdown Club is a 501 (c) 3 Organization</a:t>
            </a:r>
          </a:p>
        </p:txBody>
      </p:sp>
      <p:pic>
        <p:nvPicPr>
          <p:cNvPr id="3074" name="Picture 2" descr="C:\Users\Pete Schamberger\Documents\Tiverity - Schamberger\2014 Sequoyah Booster Club\Sponsorship Brochure\2014 Sponsor Brochure\Photos\(v)rr2-8970-2 copy.jpg"/>
          <p:cNvPicPr>
            <a:picLocks noChangeAspect="1" noChangeArrowheads="1"/>
          </p:cNvPicPr>
          <p:nvPr/>
        </p:nvPicPr>
        <p:blipFill>
          <a:blip r:embed="rId3" cstate="print">
            <a:extLst>
              <a:ext uri="{28A0092B-C50C-407E-A947-70E740481C1C}"/>
            </a:extLst>
          </a:blip>
          <a:srcRect/>
          <a:stretch>
            <a:fillRect/>
          </a:stretch>
        </p:blipFill>
        <p:spPr bwMode="auto">
          <a:xfrm>
            <a:off x="695325" y="1600198"/>
            <a:ext cx="5476875" cy="35819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304800" y="381000"/>
            <a:ext cx="6172200" cy="1524000"/>
          </a:xfrm>
        </p:spPr>
        <p:txBody>
          <a:bodyPr/>
          <a:lstStyle/>
          <a:p>
            <a:pPr eaLnBrk="1" hangingPunct="1"/>
            <a:r>
              <a:rPr lang="en-US" smtClean="0"/>
              <a:t>Partner Recognition Board</a:t>
            </a:r>
          </a:p>
        </p:txBody>
      </p:sp>
      <p:sp>
        <p:nvSpPr>
          <p:cNvPr id="3" name="Content Placeholder 2"/>
          <p:cNvSpPr>
            <a:spLocks noGrp="1"/>
          </p:cNvSpPr>
          <p:nvPr>
            <p:ph idx="1"/>
          </p:nvPr>
        </p:nvSpPr>
        <p:spPr>
          <a:xfrm>
            <a:off x="304800" y="5791200"/>
            <a:ext cx="6172200" cy="2057400"/>
          </a:xfrm>
        </p:spPr>
        <p:txBody>
          <a:bodyPr rtlCol="0">
            <a:normAutofit fontScale="85000" lnSpcReduction="20000"/>
          </a:bodyPr>
          <a:lstStyle/>
          <a:p>
            <a:pPr eaLnBrk="1" fontAlgn="auto" hangingPunct="1">
              <a:spcAft>
                <a:spcPts val="0"/>
              </a:spcAft>
              <a:buFont typeface="Arial" pitchFamily="34" charset="0"/>
              <a:buChar char="•"/>
              <a:defRPr/>
            </a:pPr>
            <a:r>
              <a:rPr lang="en-US" sz="1600" dirty="0" smtClean="0"/>
              <a:t>Partner Recognition for all of 2014-2015 School Year at all events in Skip Pope stadium</a:t>
            </a:r>
          </a:p>
          <a:p>
            <a:pPr eaLnBrk="1" fontAlgn="auto" hangingPunct="1">
              <a:spcAft>
                <a:spcPts val="0"/>
              </a:spcAft>
              <a:buFont typeface="Arial" pitchFamily="34" charset="0"/>
              <a:buChar char="•"/>
              <a:defRPr/>
            </a:pPr>
            <a:r>
              <a:rPr lang="en-US" sz="1600" dirty="0" smtClean="0"/>
              <a:t>Message seen by every fan entering Skip Pope stadium from the home field side and by every fan entering the Sequoyah Baseball Field</a:t>
            </a:r>
          </a:p>
          <a:p>
            <a:pPr marL="342900" lvl="1" indent="-342900" eaLnBrk="1" fontAlgn="auto" hangingPunct="1">
              <a:spcAft>
                <a:spcPts val="0"/>
              </a:spcAft>
              <a:buFont typeface="Arial" pitchFamily="34" charset="0"/>
              <a:buChar char="•"/>
              <a:defRPr/>
            </a:pPr>
            <a:r>
              <a:rPr lang="en-US" sz="1600" dirty="0"/>
              <a:t>24 hours a day, 365 </a:t>
            </a:r>
            <a:r>
              <a:rPr lang="en-US" sz="1600" dirty="0" smtClean="0"/>
              <a:t>day a year </a:t>
            </a:r>
            <a:r>
              <a:rPr lang="en-US" sz="1600" dirty="0"/>
              <a:t>exposure to all Freshman, JV, Varsity, Middle school, CYFA </a:t>
            </a:r>
            <a:r>
              <a:rPr lang="en-US" sz="1600" dirty="0" smtClean="0"/>
              <a:t> football games</a:t>
            </a:r>
            <a:r>
              <a:rPr lang="en-US" sz="1600" dirty="0"/>
              <a:t>, girls and boys track meets, boys and girls soccer games, JV and Varsity </a:t>
            </a:r>
            <a:r>
              <a:rPr lang="en-US" sz="1600" dirty="0" smtClean="0"/>
              <a:t>baseball </a:t>
            </a:r>
            <a:r>
              <a:rPr lang="en-US" sz="1600" dirty="0"/>
              <a:t>games</a:t>
            </a:r>
          </a:p>
          <a:p>
            <a:pPr eaLnBrk="1" fontAlgn="auto" hangingPunct="1">
              <a:spcAft>
                <a:spcPts val="0"/>
              </a:spcAft>
              <a:buFont typeface="Arial" pitchFamily="34" charset="0"/>
              <a:buChar char="•"/>
              <a:defRPr/>
            </a:pPr>
            <a:r>
              <a:rPr lang="en-US" sz="1600" dirty="0" smtClean="0"/>
              <a:t>Ultimate Partner - Full-Color Logo Sign 2’ x 7’</a:t>
            </a:r>
          </a:p>
          <a:p>
            <a:pPr eaLnBrk="1" fontAlgn="auto" hangingPunct="1">
              <a:spcAft>
                <a:spcPts val="0"/>
              </a:spcAft>
              <a:buFont typeface="Arial" pitchFamily="34" charset="0"/>
              <a:buChar char="•"/>
              <a:defRPr/>
            </a:pPr>
            <a:r>
              <a:rPr lang="en-US" sz="1600" dirty="0" smtClean="0"/>
              <a:t>Platinum Partner - Full-Color Logo Sign 2’ x 4’</a:t>
            </a:r>
          </a:p>
          <a:p>
            <a:pPr eaLnBrk="1" fontAlgn="auto" hangingPunct="1">
              <a:spcAft>
                <a:spcPts val="0"/>
              </a:spcAft>
              <a:buFont typeface="Arial" pitchFamily="34" charset="0"/>
              <a:buChar char="•"/>
              <a:defRPr/>
            </a:pPr>
            <a:r>
              <a:rPr lang="en-US" sz="1600" dirty="0" smtClean="0"/>
              <a:t>Gold/Black Partner - Full-Color Logo Sign 2’x 2’</a:t>
            </a:r>
          </a:p>
          <a:p>
            <a:pPr eaLnBrk="1" fontAlgn="auto" hangingPunct="1">
              <a:spcAft>
                <a:spcPts val="0"/>
              </a:spcAft>
              <a:buFont typeface="Arial" pitchFamily="34" charset="0"/>
              <a:buChar char="•"/>
              <a:defRPr/>
            </a:pPr>
            <a:endParaRPr lang="en-US" sz="1800" dirty="0" smtClean="0"/>
          </a:p>
          <a:p>
            <a:pPr eaLnBrk="1" fontAlgn="auto" hangingPunct="1">
              <a:spcAft>
                <a:spcPts val="0"/>
              </a:spcAft>
              <a:buFont typeface="Arial" pitchFamily="34" charset="0"/>
              <a:buChar char="•"/>
              <a:defRPr/>
            </a:pPr>
            <a:endParaRPr lang="en-US" sz="1800" dirty="0" smtClean="0"/>
          </a:p>
          <a:p>
            <a:pPr eaLnBrk="1" fontAlgn="auto" hangingPunct="1">
              <a:spcAft>
                <a:spcPts val="0"/>
              </a:spcAft>
              <a:buFont typeface="Arial" pitchFamily="34" charset="0"/>
              <a:buChar char="•"/>
              <a:defRPr/>
            </a:pPr>
            <a:endParaRPr lang="en-US" sz="1800" dirty="0"/>
          </a:p>
        </p:txBody>
      </p:sp>
      <p:sp>
        <p:nvSpPr>
          <p:cNvPr id="28675" name="TextBox 88"/>
          <p:cNvSpPr txBox="1">
            <a:spLocks noChangeArrowheads="1"/>
          </p:cNvSpPr>
          <p:nvPr/>
        </p:nvSpPr>
        <p:spPr bwMode="auto">
          <a:xfrm>
            <a:off x="685800" y="7924800"/>
            <a:ext cx="5334000" cy="492125"/>
          </a:xfrm>
          <a:prstGeom prst="rect">
            <a:avLst/>
          </a:prstGeom>
          <a:noFill/>
          <a:ln w="9525">
            <a:noFill/>
            <a:miter lim="800000"/>
            <a:headEnd/>
            <a:tailEnd/>
          </a:ln>
        </p:spPr>
        <p:txBody>
          <a:bodyPr>
            <a:spAutoFit/>
          </a:bodyPr>
          <a:lstStyle/>
          <a:p>
            <a:pPr algn="ctr"/>
            <a:r>
              <a:rPr lang="en-US" b="1">
                <a:latin typeface="Calibri" pitchFamily="34" charset="0"/>
              </a:rPr>
              <a:t>2014 Sequoyah Touchdown Club Partnership Guide</a:t>
            </a:r>
          </a:p>
          <a:p>
            <a:pPr algn="ctr"/>
            <a:r>
              <a:rPr lang="en-US" sz="800">
                <a:latin typeface="Calibri" pitchFamily="34" charset="0"/>
              </a:rPr>
              <a:t>The Sequoyah Touchdown Club is a 501 (c) 3 Organization</a:t>
            </a:r>
          </a:p>
        </p:txBody>
      </p:sp>
      <p:pic>
        <p:nvPicPr>
          <p:cNvPr id="28676" name="Picture 1"/>
          <p:cNvPicPr>
            <a:picLocks noChangeAspect="1"/>
          </p:cNvPicPr>
          <p:nvPr/>
        </p:nvPicPr>
        <p:blipFill>
          <a:blip r:embed="rId3"/>
          <a:srcRect/>
          <a:stretch>
            <a:fillRect/>
          </a:stretch>
        </p:blipFill>
        <p:spPr bwMode="auto">
          <a:xfrm>
            <a:off x="609600" y="1981200"/>
            <a:ext cx="5688013"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Website Ad &amp; Hyperlink</a:t>
            </a:r>
          </a:p>
        </p:txBody>
      </p:sp>
      <p:sp>
        <p:nvSpPr>
          <p:cNvPr id="30722" name="Content Placeholder 2"/>
          <p:cNvSpPr>
            <a:spLocks noGrp="1"/>
          </p:cNvSpPr>
          <p:nvPr>
            <p:ph idx="1"/>
          </p:nvPr>
        </p:nvSpPr>
        <p:spPr>
          <a:xfrm>
            <a:off x="381000" y="6324600"/>
            <a:ext cx="6019800" cy="1385888"/>
          </a:xfrm>
        </p:spPr>
        <p:txBody>
          <a:bodyPr/>
          <a:lstStyle/>
          <a:p>
            <a:pPr eaLnBrk="1" hangingPunct="1"/>
            <a:r>
              <a:rPr lang="en-US" sz="1800" smtClean="0"/>
              <a:t>Banner ad on the Sequoyah Touchdown Club website:</a:t>
            </a:r>
          </a:p>
          <a:p>
            <a:pPr lvl="1" eaLnBrk="1" hangingPunct="1"/>
            <a:r>
              <a:rPr lang="en-US" sz="1800" smtClean="0">
                <a:hlinkClick r:id="rId3"/>
              </a:rPr>
              <a:t>www.sequoyahfootball.com</a:t>
            </a:r>
            <a:endParaRPr lang="en-US" sz="1800" smtClean="0"/>
          </a:p>
          <a:p>
            <a:pPr eaLnBrk="1" hangingPunct="1"/>
            <a:r>
              <a:rPr lang="en-US" sz="1800" smtClean="0"/>
              <a:t>Hyperlink to your website</a:t>
            </a:r>
          </a:p>
        </p:txBody>
      </p:sp>
      <p:sp>
        <p:nvSpPr>
          <p:cNvPr id="30723" name="TextBox 5"/>
          <p:cNvSpPr txBox="1">
            <a:spLocks noChangeArrowheads="1"/>
          </p:cNvSpPr>
          <p:nvPr/>
        </p:nvSpPr>
        <p:spPr bwMode="auto">
          <a:xfrm>
            <a:off x="685800" y="7924800"/>
            <a:ext cx="5334000" cy="492125"/>
          </a:xfrm>
          <a:prstGeom prst="rect">
            <a:avLst/>
          </a:prstGeom>
          <a:noFill/>
          <a:ln w="9525">
            <a:noFill/>
            <a:miter lim="800000"/>
            <a:headEnd/>
            <a:tailEnd/>
          </a:ln>
        </p:spPr>
        <p:txBody>
          <a:bodyPr>
            <a:spAutoFit/>
          </a:bodyPr>
          <a:lstStyle/>
          <a:p>
            <a:pPr algn="ctr"/>
            <a:r>
              <a:rPr lang="en-US" b="1">
                <a:latin typeface="Calibri" pitchFamily="34" charset="0"/>
              </a:rPr>
              <a:t>2014 Sequoyah Touchdown Club Partnership Guide</a:t>
            </a:r>
          </a:p>
          <a:p>
            <a:pPr algn="ctr"/>
            <a:r>
              <a:rPr lang="en-US" sz="800">
                <a:latin typeface="Calibri" pitchFamily="34" charset="0"/>
              </a:rPr>
              <a:t>The Sequoyah Touchdown Club is a 501 (c) 3 Organization</a:t>
            </a:r>
          </a:p>
        </p:txBody>
      </p:sp>
      <p:pic>
        <p:nvPicPr>
          <p:cNvPr id="4" name="Picture 3"/>
          <p:cNvPicPr>
            <a:picLocks noChangeAspect="1"/>
          </p:cNvPicPr>
          <p:nvPr/>
        </p:nvPicPr>
        <p:blipFill>
          <a:blip r:embed="rId4" cstate="print">
            <a:extLst>
              <a:ext uri="{28A0092B-C50C-407E-A947-70E740481C1C}"/>
            </a:extLst>
          </a:blip>
          <a:stretch>
            <a:fillRect/>
          </a:stretch>
        </p:blipFill>
        <p:spPr>
          <a:xfrm>
            <a:off x="381000" y="1609726"/>
            <a:ext cx="6019800" cy="44781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1082</TotalTime>
  <Words>1479</Words>
  <Application>Microsoft Office PowerPoint</Application>
  <PresentationFormat>On-screen Show (4:3)</PresentationFormat>
  <Paragraphs>277</Paragraphs>
  <Slides>14</Slides>
  <Notes>13</Notes>
  <HiddenSlides>0</HiddenSlides>
  <MMClips>0</MMClips>
  <ScaleCrop>false</ScaleCrop>
  <HeadingPairs>
    <vt:vector size="6" baseType="variant">
      <vt:variant>
        <vt:lpstr>Fonts Used</vt:lpstr>
      </vt:variant>
      <vt:variant>
        <vt:i4>5</vt:i4>
      </vt:variant>
      <vt:variant>
        <vt:lpstr>Design Template</vt:lpstr>
      </vt:variant>
      <vt:variant>
        <vt:i4>1</vt:i4>
      </vt:variant>
      <vt:variant>
        <vt:lpstr>Slide Titles</vt:lpstr>
      </vt:variant>
      <vt:variant>
        <vt:i4>14</vt:i4>
      </vt:variant>
    </vt:vector>
  </HeadingPairs>
  <TitlesOfParts>
    <vt:vector size="20" baseType="lpstr">
      <vt:lpstr>Arial</vt:lpstr>
      <vt:lpstr>Calibri</vt:lpstr>
      <vt:lpstr>Cambria Math</vt:lpstr>
      <vt:lpstr>Times New Roman</vt:lpstr>
      <vt:lpstr>Segoe Script</vt:lpstr>
      <vt:lpstr>Office Theme</vt:lpstr>
      <vt:lpstr>Slide 1</vt:lpstr>
      <vt:lpstr>A Note from the Coach</vt:lpstr>
      <vt:lpstr>2014 Partners</vt:lpstr>
      <vt:lpstr>Partnership Opportunities</vt:lpstr>
      <vt:lpstr>Post Game Email Partner</vt:lpstr>
      <vt:lpstr>Scoreboard Recognition</vt:lpstr>
      <vt:lpstr>Game Day Recognition</vt:lpstr>
      <vt:lpstr>Partner Recognition Board</vt:lpstr>
      <vt:lpstr>Website Ad &amp; Hyperlink</vt:lpstr>
      <vt:lpstr>Social Media  Advertisement</vt:lpstr>
      <vt:lpstr>Spotlight on 2014</vt:lpstr>
      <vt:lpstr>Partner Commitment Traditional Sponsorship Packages</vt:lpstr>
      <vt:lpstr>Partner Commitment Game Highlights Sponsorship</vt:lpstr>
      <vt:lpstr>THANK YOU Progress through Partnership</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Schamberger</dc:creator>
  <cp:lastModifiedBy>Rodney Bennett</cp:lastModifiedBy>
  <cp:revision>168</cp:revision>
  <dcterms:created xsi:type="dcterms:W3CDTF">2011-11-29T01:08:38Z</dcterms:created>
  <dcterms:modified xsi:type="dcterms:W3CDTF">2014-05-05T18:18:57Z</dcterms:modified>
</cp:coreProperties>
</file>