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4" r:id="rId2"/>
    <p:sldId id="262" r:id="rId3"/>
    <p:sldId id="265" r:id="rId4"/>
    <p:sldId id="256" r:id="rId5"/>
    <p:sldId id="261" r:id="rId6"/>
    <p:sldId id="257" r:id="rId7"/>
    <p:sldId id="263" r:id="rId8"/>
    <p:sldId id="266" r:id="rId9"/>
    <p:sldId id="267" r:id="rId10"/>
    <p:sldId id="268" r:id="rId11"/>
    <p:sldId id="270" r:id="rId12"/>
    <p:sldId id="274" r:id="rId13"/>
    <p:sldId id="271" r:id="rId14"/>
    <p:sldId id="272" r:id="rId15"/>
    <p:sldId id="273" r:id="rId16"/>
    <p:sldId id="275" r:id="rId17"/>
    <p:sldId id="269" r:id="rId18"/>
    <p:sldId id="276" r:id="rId19"/>
    <p:sldId id="278" r:id="rId20"/>
    <p:sldId id="279" r:id="rId21"/>
    <p:sldId id="280" r:id="rId22"/>
    <p:sldId id="281" r:id="rId23"/>
    <p:sldId id="282" r:id="rId24"/>
    <p:sldId id="283" r:id="rId25"/>
    <p:sldId id="284" r:id="rId26"/>
    <p:sldId id="285" r:id="rId27"/>
    <p:sldId id="277" r:id="rId28"/>
    <p:sldId id="260" r:id="rId29"/>
    <p:sldId id="286"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FF"/>
    <a:srgbClr val="99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A2F5149-92F9-4828-82E6-B22EBBC160C9}" type="datetimeFigureOut">
              <a:rPr lang="en-CA" smtClean="0"/>
              <a:pPr/>
              <a:t>2012-10-15</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0C5051E3-B05B-47FB-9C6A-6D37E983B0EE}"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F5149-92F9-4828-82E6-B22EBBC160C9}" type="datetimeFigureOut">
              <a:rPr lang="en-CA" smtClean="0"/>
              <a:pPr/>
              <a:t>2012-10-15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C5051E3-B05B-47FB-9C6A-6D37E983B0EE}"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F5149-92F9-4828-82E6-B22EBBC160C9}" type="datetimeFigureOut">
              <a:rPr lang="en-CA" smtClean="0"/>
              <a:pPr/>
              <a:t>2012-10-15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C5051E3-B05B-47FB-9C6A-6D37E983B0EE}"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F5149-92F9-4828-82E6-B22EBBC160C9}" type="datetimeFigureOut">
              <a:rPr lang="en-CA" smtClean="0"/>
              <a:pPr/>
              <a:t>2012-10-15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C5051E3-B05B-47FB-9C6A-6D37E983B0EE}"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2F5149-92F9-4828-82E6-B22EBBC160C9}" type="datetimeFigureOut">
              <a:rPr lang="en-CA" smtClean="0"/>
              <a:pPr/>
              <a:t>2012-10-15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C5051E3-B05B-47FB-9C6A-6D37E983B0EE}"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2F5149-92F9-4828-82E6-B22EBBC160C9}" type="datetimeFigureOut">
              <a:rPr lang="en-CA" smtClean="0"/>
              <a:pPr/>
              <a:t>2012-10-15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C5051E3-B05B-47FB-9C6A-6D37E983B0EE}"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A2F5149-92F9-4828-82E6-B22EBBC160C9}" type="datetimeFigureOut">
              <a:rPr lang="en-CA" smtClean="0"/>
              <a:pPr/>
              <a:t>2012-10-15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C5051E3-B05B-47FB-9C6A-6D37E983B0EE}"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2F5149-92F9-4828-82E6-B22EBBC160C9}" type="datetimeFigureOut">
              <a:rPr lang="en-CA" smtClean="0"/>
              <a:pPr/>
              <a:t>2012-10-15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C5051E3-B05B-47FB-9C6A-6D37E983B0EE}"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F5149-92F9-4828-82E6-B22EBBC160C9}" type="datetimeFigureOut">
              <a:rPr lang="en-CA" smtClean="0"/>
              <a:pPr/>
              <a:t>2012-10-15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C5051E3-B05B-47FB-9C6A-6D37E983B0EE}"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2F5149-92F9-4828-82E6-B22EBBC160C9}" type="datetimeFigureOut">
              <a:rPr lang="en-CA" smtClean="0"/>
              <a:pPr/>
              <a:t>2012-10-15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C5051E3-B05B-47FB-9C6A-6D37E983B0EE}"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A2F5149-92F9-4828-82E6-B22EBBC160C9}" type="datetimeFigureOut">
              <a:rPr lang="en-CA" smtClean="0"/>
              <a:pPr/>
              <a:t>2012-10-15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0C5051E3-B05B-47FB-9C6A-6D37E983B0EE}" type="slidenum">
              <a:rPr lang="en-CA" smtClean="0"/>
              <a:pPr/>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F5149-92F9-4828-82E6-B22EBBC160C9}" type="datetimeFigureOut">
              <a:rPr lang="en-CA" smtClean="0"/>
              <a:pPr/>
              <a:t>2012-10-15</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5051E3-B05B-47FB-9C6A-6D37E983B0EE}" type="slidenum">
              <a:rPr lang="en-CA" smtClean="0"/>
              <a:pPr/>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08050"/>
            <a:ext cx="8229600" cy="1143000"/>
          </a:xfrm>
        </p:spPr>
        <p:txBody>
          <a:bodyPr>
            <a:normAutofit fontScale="90000"/>
          </a:bodyPr>
          <a:lstStyle/>
          <a:p>
            <a:pPr algn="ctr"/>
            <a:r>
              <a:rPr lang="en-CA" b="1" dirty="0" smtClean="0">
                <a:solidFill>
                  <a:schemeClr val="accent2"/>
                </a:solidFill>
                <a:effectLst>
                  <a:outerShdw blurRad="38100" dist="38100" dir="2700000" algn="tl">
                    <a:srgbClr val="000000">
                      <a:alpha val="43137"/>
                    </a:srgbClr>
                  </a:outerShdw>
                </a:effectLst>
                <a:latin typeface="Elephant" pitchFamily="18" charset="0"/>
              </a:rPr>
              <a:t>CONCUSSION GUIDELINES</a:t>
            </a:r>
            <a:endParaRPr lang="en-CA" b="1" dirty="0">
              <a:solidFill>
                <a:schemeClr val="accent2"/>
              </a:solidFill>
              <a:effectLst>
                <a:outerShdw blurRad="38100" dist="38100" dir="2700000" algn="tl">
                  <a:srgbClr val="000000">
                    <a:alpha val="43137"/>
                  </a:srgbClr>
                </a:outerShdw>
              </a:effectLst>
              <a:latin typeface="Elephant"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2204864"/>
            <a:ext cx="6881410" cy="449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2178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35163"/>
            <a:ext cx="8229600" cy="4389437"/>
          </a:xfrm>
        </p:spPr>
        <p:txBody>
          <a:bodyPr/>
          <a:lstStyle/>
          <a:p>
            <a:r>
              <a:rPr lang="en-US" b="1" dirty="0" smtClean="0">
                <a:solidFill>
                  <a:srgbClr val="FF0000"/>
                </a:solidFill>
                <a:effectLst>
                  <a:outerShdw blurRad="38100" dist="38100" dir="2700000" algn="tl">
                    <a:srgbClr val="000000">
                      <a:alpha val="43137"/>
                    </a:srgbClr>
                  </a:outerShdw>
                </a:effectLst>
              </a:rPr>
              <a:t>Coordination/Balance/Other Symptoms:</a:t>
            </a:r>
          </a:p>
          <a:p>
            <a:pPr lvl="1"/>
            <a:r>
              <a:rPr lang="en-US" dirty="0" smtClean="0">
                <a:solidFill>
                  <a:srgbClr val="FF0000"/>
                </a:solidFill>
              </a:rPr>
              <a:t>Poor balance and coordination</a:t>
            </a:r>
          </a:p>
          <a:p>
            <a:pPr lvl="1"/>
            <a:r>
              <a:rPr lang="en-US" dirty="0" smtClean="0">
                <a:solidFill>
                  <a:srgbClr val="FF0000"/>
                </a:solidFill>
              </a:rPr>
              <a:t>Slurred speech</a:t>
            </a:r>
          </a:p>
          <a:p>
            <a:pPr lvl="1"/>
            <a:r>
              <a:rPr lang="en-US" dirty="0" smtClean="0">
                <a:solidFill>
                  <a:srgbClr val="FF0000"/>
                </a:solidFill>
              </a:rPr>
              <a:t>Amnesia</a:t>
            </a:r>
          </a:p>
          <a:p>
            <a:pPr lvl="1"/>
            <a:r>
              <a:rPr lang="en-US" dirty="0" smtClean="0">
                <a:solidFill>
                  <a:srgbClr val="FF0000"/>
                </a:solidFill>
              </a:rPr>
              <a:t>Motor  weakness </a:t>
            </a:r>
          </a:p>
          <a:p>
            <a:pPr lvl="1"/>
            <a:r>
              <a:rPr lang="en-US" dirty="0" smtClean="0">
                <a:solidFill>
                  <a:srgbClr val="FF0000"/>
                </a:solidFill>
              </a:rPr>
              <a:t>Slow to answer questions</a:t>
            </a:r>
          </a:p>
          <a:p>
            <a:pPr lvl="1"/>
            <a:r>
              <a:rPr lang="en-US" dirty="0" smtClean="0">
                <a:solidFill>
                  <a:srgbClr val="FF0000"/>
                </a:solidFill>
              </a:rPr>
              <a:t>Poor concentration</a:t>
            </a:r>
          </a:p>
          <a:p>
            <a:pPr lvl="1"/>
            <a:r>
              <a:rPr lang="en-US" dirty="0" smtClean="0">
                <a:solidFill>
                  <a:srgbClr val="FF0000"/>
                </a:solidFill>
              </a:rPr>
              <a:t>Strange emotional responses</a:t>
            </a:r>
          </a:p>
          <a:p>
            <a:pPr lvl="1"/>
            <a:r>
              <a:rPr lang="en-US" dirty="0" smtClean="0">
                <a:solidFill>
                  <a:srgbClr val="FF0000"/>
                </a:solidFill>
              </a:rPr>
              <a:t>Not playing well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Grades of Concussions: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CA" dirty="0" smtClean="0">
                <a:solidFill>
                  <a:srgbClr val="990099"/>
                </a:solidFill>
              </a:rPr>
              <a:t>Grade One concussion:</a:t>
            </a:r>
          </a:p>
          <a:p>
            <a:r>
              <a:rPr lang="en-CA" dirty="0" smtClean="0"/>
              <a:t> </a:t>
            </a:r>
            <a:r>
              <a:rPr lang="en-CA" dirty="0" smtClean="0">
                <a:solidFill>
                  <a:srgbClr val="7030A0"/>
                </a:solidFill>
              </a:rPr>
              <a:t>In this case, there is </a:t>
            </a:r>
            <a:r>
              <a:rPr lang="en-CA" b="1" dirty="0" smtClean="0">
                <a:solidFill>
                  <a:srgbClr val="7030A0"/>
                </a:solidFill>
              </a:rPr>
              <a:t>no loss of consciousness </a:t>
            </a:r>
            <a:r>
              <a:rPr lang="en-CA" dirty="0" smtClean="0"/>
              <a:t>and </a:t>
            </a:r>
            <a:r>
              <a:rPr lang="en-CA" b="1" dirty="0" smtClean="0">
                <a:solidFill>
                  <a:srgbClr val="7030A0"/>
                </a:solidFill>
              </a:rPr>
              <a:t>symptoms usually last no longer than 15 minutes</a:t>
            </a:r>
            <a:r>
              <a:rPr lang="en-CA" dirty="0" smtClean="0"/>
              <a:t>, </a:t>
            </a:r>
            <a:r>
              <a:rPr lang="en-CA" dirty="0" smtClean="0">
                <a:solidFill>
                  <a:srgbClr val="7030A0"/>
                </a:solidFill>
              </a:rPr>
              <a:t>but in any event, there is usually complete recovery within 24 hours.</a:t>
            </a:r>
          </a:p>
          <a:p>
            <a:r>
              <a:rPr lang="en-CA" dirty="0" smtClean="0">
                <a:solidFill>
                  <a:srgbClr val="7030A0"/>
                </a:solidFill>
              </a:rPr>
              <a:t> The person may be a bit dazed or confused immediately after the incident, but improvement is quite rapid and there is usually no lasting effect</a:t>
            </a:r>
            <a:r>
              <a:rPr lang="en-CA" dirty="0" smtClean="0"/>
              <a:t>.</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Grade Two or Three: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2204864"/>
            <a:ext cx="8229600" cy="4389120"/>
          </a:xfrm>
        </p:spPr>
        <p:txBody>
          <a:bodyPr>
            <a:normAutofit/>
          </a:bodyPr>
          <a:lstStyle/>
          <a:p>
            <a:r>
              <a:rPr lang="en-CA" dirty="0" smtClean="0">
                <a:solidFill>
                  <a:srgbClr val="7030A0"/>
                </a:solidFill>
              </a:rPr>
              <a:t>There is usually  a brief loss of consciousness</a:t>
            </a:r>
          </a:p>
          <a:p>
            <a:pPr>
              <a:buNone/>
            </a:pPr>
            <a:endParaRPr lang="en-CA" dirty="0" smtClean="0">
              <a:solidFill>
                <a:srgbClr val="7030A0"/>
              </a:solidFill>
            </a:endParaRPr>
          </a:p>
          <a:p>
            <a:r>
              <a:rPr lang="en-CA" dirty="0" smtClean="0">
                <a:solidFill>
                  <a:srgbClr val="7030A0"/>
                </a:solidFill>
              </a:rPr>
              <a:t> Symptoms in this case usually last longer than fifteen minutes, or will return with physical exercise and exertion.</a:t>
            </a:r>
          </a:p>
          <a:p>
            <a:pPr>
              <a:buNone/>
            </a:pPr>
            <a:endParaRPr lang="en-CA" dirty="0" smtClean="0">
              <a:solidFill>
                <a:srgbClr val="7030A0"/>
              </a:solidFill>
            </a:endParaRPr>
          </a:p>
          <a:p>
            <a:r>
              <a:rPr lang="en-CA" dirty="0" smtClean="0">
                <a:solidFill>
                  <a:srgbClr val="7030A0"/>
                </a:solidFill>
              </a:rPr>
              <a:t> Often, the person has no recollection of the incident causing the injury.</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84784"/>
            <a:ext cx="8229600" cy="1143000"/>
          </a:xfrm>
        </p:spPr>
        <p:txBody>
          <a:bodyPr>
            <a:normAutofit fontScale="90000"/>
          </a:bodyPr>
          <a:lstStyle/>
          <a:p>
            <a:pPr algn="ctr"/>
            <a:r>
              <a:rPr lang="en-CA" b="1" dirty="0" smtClean="0">
                <a:effectLst>
                  <a:outerShdw blurRad="38100" dist="38100" dir="2700000" algn="tl">
                    <a:srgbClr val="000000">
                      <a:alpha val="43137"/>
                    </a:srgbClr>
                  </a:outerShdw>
                </a:effectLst>
                <a:latin typeface="+mn-lt"/>
              </a:rPr>
              <a:t>What Should Happen if an Athlete Receives a Concussion???</a:t>
            </a:r>
            <a:endParaRPr lang="en-US"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3140968"/>
            <a:ext cx="8229600" cy="3183632"/>
          </a:xfrm>
        </p:spPr>
        <p:txBody>
          <a:bodyPr>
            <a:normAutofit/>
          </a:bodyPr>
          <a:lstStyle/>
          <a:p>
            <a:pPr algn="ctr">
              <a:buNone/>
            </a:pPr>
            <a:r>
              <a:rPr lang="en-CA" sz="4000" b="1" dirty="0" smtClean="0">
                <a:solidFill>
                  <a:srgbClr val="FF0000"/>
                </a:solidFill>
              </a:rPr>
              <a:t>The Athlete Should Stop Playing the Sport Right Away!!!</a:t>
            </a:r>
            <a:endParaRPr lang="en-CA" sz="4000" b="1"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effectLst>
                  <a:outerShdw blurRad="38100" dist="38100" dir="2700000" algn="tl">
                    <a:srgbClr val="000000">
                      <a:alpha val="43137"/>
                    </a:srgbClr>
                  </a:outerShdw>
                </a:effectLst>
              </a:rPr>
              <a:t>What if they are Knocked Out?</a:t>
            </a:r>
            <a:endParaRPr lang="en-US" b="1" dirty="0">
              <a:solidFill>
                <a:srgbClr val="66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55576" y="2060848"/>
            <a:ext cx="6696744" cy="3471664"/>
          </a:xfrm>
        </p:spPr>
        <p:txBody>
          <a:bodyPr>
            <a:normAutofit/>
          </a:bodyPr>
          <a:lstStyle/>
          <a:p>
            <a:r>
              <a:rPr lang="en-US" sz="3200" b="1" dirty="0" smtClean="0">
                <a:solidFill>
                  <a:srgbClr val="7030A0"/>
                </a:solidFill>
              </a:rPr>
              <a:t>Call an Ambulance – dial 911</a:t>
            </a:r>
          </a:p>
          <a:p>
            <a:pPr>
              <a:buNone/>
            </a:pPr>
            <a:endParaRPr lang="en-US" sz="3200" b="1" dirty="0" smtClean="0">
              <a:solidFill>
                <a:srgbClr val="7030A0"/>
              </a:solidFill>
            </a:endParaRPr>
          </a:p>
          <a:p>
            <a:r>
              <a:rPr lang="en-US" sz="3200" b="1" dirty="0" smtClean="0">
                <a:solidFill>
                  <a:srgbClr val="7030A0"/>
                </a:solidFill>
              </a:rPr>
              <a:t>Consider Spinal Precautions!!!!!!</a:t>
            </a:r>
            <a:endParaRPr lang="en-US" sz="3200" b="1" dirty="0">
              <a:solidFill>
                <a:srgbClr val="7030A0"/>
              </a:solidFill>
            </a:endParaRPr>
          </a:p>
        </p:txBody>
      </p:sp>
      <p:pic>
        <p:nvPicPr>
          <p:cNvPr id="14338" name="Picture 2" descr="http://3.bp.blogspot.com/_9STV68y7Jo8/TOU2B62mzDI/AAAAAAAAADE/PYkTN4FErLg/s1600/minor+hockey+injury.jpg"/>
          <p:cNvPicPr>
            <a:picLocks noChangeAspect="1" noChangeArrowheads="1"/>
          </p:cNvPicPr>
          <p:nvPr/>
        </p:nvPicPr>
        <p:blipFill>
          <a:blip r:embed="rId2" cstate="print"/>
          <a:srcRect/>
          <a:stretch>
            <a:fillRect/>
          </a:stretch>
        </p:blipFill>
        <p:spPr bwMode="auto">
          <a:xfrm>
            <a:off x="3707904" y="4005064"/>
            <a:ext cx="3635896" cy="243377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Coaches &amp; Parents: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CA" dirty="0" smtClean="0">
                <a:solidFill>
                  <a:schemeClr val="accent3">
                    <a:lumMod val="50000"/>
                  </a:schemeClr>
                </a:solidFill>
              </a:rPr>
              <a:t>The coach should not even allow a player to return to the ice for at least 24 hours if it is suspected that he has suffered even a simple, Grade 1  concussion.</a:t>
            </a:r>
          </a:p>
          <a:p>
            <a:pPr>
              <a:buNone/>
            </a:pPr>
            <a:endParaRPr lang="en-CA" dirty="0" smtClean="0">
              <a:solidFill>
                <a:schemeClr val="accent3">
                  <a:lumMod val="50000"/>
                </a:schemeClr>
              </a:solidFill>
            </a:endParaRPr>
          </a:p>
          <a:p>
            <a:r>
              <a:rPr lang="en-CA" dirty="0" smtClean="0">
                <a:solidFill>
                  <a:schemeClr val="accent3">
                    <a:lumMod val="50000"/>
                  </a:schemeClr>
                </a:solidFill>
              </a:rPr>
              <a:t>A hockey coach should never allow a player who has experienced a complex, Grade 2 or 3 concussion to return to practice or games without the approval of his doctor. </a:t>
            </a:r>
          </a:p>
          <a:p>
            <a:pPr>
              <a:buNone/>
            </a:pPr>
            <a:endParaRPr lang="en-CA"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1268761"/>
            <a:ext cx="7690048" cy="5055840"/>
          </a:xfrm>
        </p:spPr>
        <p:txBody>
          <a:bodyPr/>
          <a:lstStyle/>
          <a:p>
            <a:r>
              <a:rPr lang="en-CA" b="1" dirty="0" smtClean="0">
                <a:solidFill>
                  <a:schemeClr val="accent3">
                    <a:lumMod val="50000"/>
                  </a:schemeClr>
                </a:solidFill>
              </a:rPr>
              <a:t>Therefore, after any blow to the head, it is imperative that the trainer do an immediate examination to determine if there is any symptom present which would suggest a concussion. </a:t>
            </a:r>
          </a:p>
          <a:p>
            <a:pPr>
              <a:buNone/>
            </a:pPr>
            <a:endParaRPr lang="en-CA" b="1" dirty="0" smtClean="0">
              <a:solidFill>
                <a:schemeClr val="accent3">
                  <a:lumMod val="50000"/>
                </a:schemeClr>
              </a:solidFill>
            </a:endParaRPr>
          </a:p>
          <a:p>
            <a:pPr>
              <a:buNone/>
            </a:pPr>
            <a:endParaRPr lang="en-CA" b="1" dirty="0" smtClean="0">
              <a:solidFill>
                <a:schemeClr val="accent3">
                  <a:lumMod val="50000"/>
                </a:schemeClr>
              </a:solidFill>
            </a:endParaRPr>
          </a:p>
          <a:p>
            <a:r>
              <a:rPr lang="en-CA" b="1" dirty="0" smtClean="0">
                <a:solidFill>
                  <a:schemeClr val="accent3">
                    <a:lumMod val="50000"/>
                  </a:schemeClr>
                </a:solidFill>
              </a:rPr>
              <a:t>If there is the slightest sign of a concussion, the trainer must refuse to allow the player back on to the ice.</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3568" y="1268761"/>
            <a:ext cx="7704856" cy="5055840"/>
          </a:xfrm>
        </p:spPr>
        <p:txBody>
          <a:bodyPr>
            <a:normAutofit/>
          </a:bodyPr>
          <a:lstStyle/>
          <a:p>
            <a:pPr algn="ctr">
              <a:buNone/>
            </a:pPr>
            <a:r>
              <a:rPr lang="en-CA" sz="3200" dirty="0" smtClean="0">
                <a:solidFill>
                  <a:schemeClr val="accent3">
                    <a:lumMod val="50000"/>
                  </a:schemeClr>
                </a:solidFill>
              </a:rPr>
              <a:t>Even though a person who has suffered a mild concussion may appear fine within a few minutes after the blow, studies have shown that it still takes about 24 hours to fully regain his normal mental functioning abilities. </a:t>
            </a:r>
          </a:p>
          <a:p>
            <a:pPr algn="ctr">
              <a:buNone/>
            </a:pPr>
            <a:r>
              <a:rPr lang="en-CA" sz="3200" dirty="0" smtClean="0">
                <a:solidFill>
                  <a:schemeClr val="accent3">
                    <a:lumMod val="50000"/>
                  </a:schemeClr>
                </a:solidFill>
              </a:rPr>
              <a:t>It takes at least a full week to recover from a complex, Grade 2 or 3 concussion.</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Second Impact Syndrome…..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2276872"/>
            <a:ext cx="8229600" cy="4389120"/>
          </a:xfrm>
        </p:spPr>
        <p:txBody>
          <a:bodyPr>
            <a:normAutofit/>
          </a:bodyPr>
          <a:lstStyle/>
          <a:p>
            <a:pPr algn="ctr">
              <a:buNone/>
            </a:pPr>
            <a:r>
              <a:rPr lang="en-CA" dirty="0" smtClean="0">
                <a:solidFill>
                  <a:srgbClr val="660066"/>
                </a:solidFill>
              </a:rPr>
              <a:t>If a player returns to the ice too soon, he is risking what is referred to as "Second Impact Syndrome". </a:t>
            </a:r>
          </a:p>
          <a:p>
            <a:pPr algn="ctr">
              <a:buNone/>
            </a:pPr>
            <a:endParaRPr lang="en-CA" dirty="0" smtClean="0"/>
          </a:p>
          <a:p>
            <a:pPr algn="ctr">
              <a:buNone/>
            </a:pPr>
            <a:r>
              <a:rPr lang="en-CA" dirty="0" smtClean="0">
                <a:solidFill>
                  <a:srgbClr val="660066"/>
                </a:solidFill>
              </a:rPr>
              <a:t>If he suffers a second concussion during this critical recovery period, his symptoms may last for months. </a:t>
            </a:r>
          </a:p>
          <a:p>
            <a:pPr algn="ctr">
              <a:buNone/>
            </a:pPr>
            <a:endParaRPr lang="en-CA" dirty="0" smtClean="0"/>
          </a:p>
          <a:p>
            <a:pPr algn="ctr">
              <a:buNone/>
            </a:pPr>
            <a:endParaRPr lang="en-CA" dirty="0" smtClean="0">
              <a:solidFill>
                <a:srgbClr val="660066"/>
              </a:solidFill>
            </a:endParaRPr>
          </a:p>
          <a:p>
            <a:pPr algn="ctr">
              <a:buNone/>
            </a:pPr>
            <a:r>
              <a:rPr lang="en-CA" dirty="0" smtClean="0">
                <a:solidFill>
                  <a:srgbClr val="660066"/>
                </a:solidFill>
              </a:rPr>
              <a:t>It is even possible that death will occur.</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effectLst>
                  <a:outerShdw blurRad="38100" dist="38100" dir="2700000" algn="tl">
                    <a:srgbClr val="000000">
                      <a:alpha val="43137"/>
                    </a:srgbClr>
                  </a:outerShdw>
                </a:effectLst>
              </a:rPr>
              <a:t>Return to Play…………..</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2468880"/>
            <a:ext cx="8229600" cy="4389120"/>
          </a:xfrm>
        </p:spPr>
        <p:txBody>
          <a:bodyPr>
            <a:normAutofit/>
          </a:bodyPr>
          <a:lstStyle/>
          <a:p>
            <a:pPr algn="ctr">
              <a:buNone/>
            </a:pPr>
            <a:r>
              <a:rPr lang="en-US" sz="4400" b="1" dirty="0" smtClean="0">
                <a:solidFill>
                  <a:srgbClr val="7030A0"/>
                </a:solidFill>
                <a:effectLst>
                  <a:outerShdw blurRad="38100" dist="38100" dir="2700000" algn="tl">
                    <a:srgbClr val="000000">
                      <a:alpha val="43137"/>
                    </a:srgbClr>
                  </a:outerShdw>
                </a:effectLst>
              </a:rPr>
              <a:t>It is Vital that an Athlete Does Not Go Back To Sports if They Have Any Concussion Symptoms at All</a:t>
            </a:r>
            <a:endParaRPr lang="en-US" sz="4400" b="1" dirty="0">
              <a:solidFill>
                <a:srgbClr val="7030A0"/>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1560" y="1484784"/>
            <a:ext cx="8229600" cy="1143000"/>
          </a:xfrm>
        </p:spPr>
        <p:txBody>
          <a:bodyPr>
            <a:normAutofit fontScale="90000"/>
          </a:bodyPr>
          <a:lstStyle/>
          <a:p>
            <a:r>
              <a:rPr lang="en-CA" dirty="0"/>
              <a:t>Nathan Horton Concussion Keeps Him Out Of Stanley Cup Final, Aaron Rome Suspension Follows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2780928"/>
            <a:ext cx="7415614" cy="3096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5709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accent1">
                    <a:lumMod val="75000"/>
                  </a:schemeClr>
                </a:solidFill>
                <a:effectLst>
                  <a:outerShdw blurRad="38100" dist="38100" dir="2700000" algn="tl">
                    <a:srgbClr val="000000">
                      <a:alpha val="43137"/>
                    </a:srgbClr>
                  </a:outerShdw>
                </a:effectLst>
              </a:rPr>
              <a:t>Return to Sport &amp; Activity Following a Step-wise Approach</a:t>
            </a:r>
            <a:endParaRPr lang="en-US"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2204864"/>
            <a:ext cx="8229600" cy="4389120"/>
          </a:xfrm>
        </p:spPr>
        <p:txBody>
          <a:bodyPr/>
          <a:lstStyle/>
          <a:p>
            <a:r>
              <a:rPr lang="en-US" sz="3600" b="1" u="sng" dirty="0" smtClean="0">
                <a:solidFill>
                  <a:srgbClr val="0000FF"/>
                </a:solidFill>
                <a:effectLst>
                  <a:outerShdw blurRad="38100" dist="38100" dir="2700000" algn="tl">
                    <a:srgbClr val="000000">
                      <a:alpha val="43137"/>
                    </a:srgbClr>
                  </a:outerShdw>
                </a:effectLst>
              </a:rPr>
              <a:t>Step 1:</a:t>
            </a:r>
          </a:p>
          <a:p>
            <a:pPr>
              <a:buNone/>
            </a:pPr>
            <a:endParaRPr lang="en-US" dirty="0" smtClean="0"/>
          </a:p>
          <a:p>
            <a:pPr lvl="1"/>
            <a:r>
              <a:rPr lang="en-US" b="1" dirty="0" smtClean="0">
                <a:solidFill>
                  <a:srgbClr val="00B0F0"/>
                </a:solidFill>
              </a:rPr>
              <a:t>No Activity – complete rest – for both mind and body</a:t>
            </a:r>
          </a:p>
          <a:p>
            <a:pPr lvl="1"/>
            <a:endParaRPr lang="en-US" b="1" dirty="0" smtClean="0">
              <a:solidFill>
                <a:srgbClr val="00B0F0"/>
              </a:solidFill>
            </a:endParaRPr>
          </a:p>
          <a:p>
            <a:pPr lvl="1">
              <a:buNone/>
            </a:pPr>
            <a:endParaRPr lang="en-US" b="1" dirty="0" smtClean="0">
              <a:solidFill>
                <a:srgbClr val="00B0F0"/>
              </a:solidFill>
            </a:endParaRPr>
          </a:p>
          <a:p>
            <a:pPr lvl="1"/>
            <a:r>
              <a:rPr lang="en-US" b="1" dirty="0" smtClean="0">
                <a:solidFill>
                  <a:srgbClr val="00B0F0"/>
                </a:solidFill>
              </a:rPr>
              <a:t>Once back to normal – get cleared by an MD and then can progress to Step 2</a:t>
            </a:r>
            <a:endParaRPr lang="en-US" b="1" dirty="0">
              <a:solidFill>
                <a:srgbClr val="00B0F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31640" y="704850"/>
            <a:ext cx="6897960" cy="1143000"/>
          </a:xfrm>
        </p:spPr>
        <p:txBody>
          <a:bodyPr>
            <a:normAutofit/>
          </a:bodyPr>
          <a:lstStyle/>
          <a:p>
            <a:r>
              <a:rPr lang="en-US" sz="6600" b="1" dirty="0" smtClean="0">
                <a:solidFill>
                  <a:schemeClr val="accent1">
                    <a:lumMod val="75000"/>
                  </a:schemeClr>
                </a:solidFill>
                <a:effectLst>
                  <a:outerShdw blurRad="38100" dist="38100" dir="2700000" algn="tl">
                    <a:srgbClr val="000000">
                      <a:alpha val="43137"/>
                    </a:srgbClr>
                  </a:outerShdw>
                </a:effectLst>
              </a:rPr>
              <a:t>Step 2:</a:t>
            </a:r>
            <a:endParaRPr lang="en-US" sz="6600"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4294967295"/>
          </p:nvPr>
        </p:nvSpPr>
        <p:spPr>
          <a:xfrm>
            <a:off x="1115616" y="2204864"/>
            <a:ext cx="3067000" cy="4433888"/>
          </a:xfrm>
        </p:spPr>
        <p:txBody>
          <a:bodyPr/>
          <a:lstStyle/>
          <a:p>
            <a:r>
              <a:rPr lang="en-US" dirty="0" smtClean="0">
                <a:solidFill>
                  <a:srgbClr val="00B0F0"/>
                </a:solidFill>
              </a:rPr>
              <a:t>Light Exercise such as walking or stationary cycling for 10 – 15 min</a:t>
            </a:r>
          </a:p>
          <a:p>
            <a:pPr>
              <a:buNone/>
            </a:pPr>
            <a:endParaRPr lang="en-US" dirty="0" smtClean="0">
              <a:solidFill>
                <a:srgbClr val="00B0F0"/>
              </a:solidFill>
            </a:endParaRPr>
          </a:p>
          <a:p>
            <a:r>
              <a:rPr lang="en-US" dirty="0" smtClean="0">
                <a:solidFill>
                  <a:srgbClr val="00B0F0"/>
                </a:solidFill>
              </a:rPr>
              <a:t>No resistance training or weight lifting</a:t>
            </a:r>
            <a:endParaRPr lang="en-US" dirty="0">
              <a:solidFill>
                <a:srgbClr val="00B0F0"/>
              </a:solidFill>
            </a:endParaRPr>
          </a:p>
        </p:txBody>
      </p:sp>
      <p:pic>
        <p:nvPicPr>
          <p:cNvPr id="6146" name="Picture 2" descr="http://ts4.mm.bing.net/th?id=I.4989485720669307&amp;pid=1.9"/>
          <p:cNvPicPr>
            <a:picLocks noChangeAspect="1" noChangeArrowheads="1"/>
          </p:cNvPicPr>
          <p:nvPr/>
        </p:nvPicPr>
        <p:blipFill>
          <a:blip r:embed="rId2" cstate="print"/>
          <a:srcRect/>
          <a:stretch>
            <a:fillRect/>
          </a:stretch>
        </p:blipFill>
        <p:spPr bwMode="auto">
          <a:xfrm>
            <a:off x="5004048" y="2370849"/>
            <a:ext cx="3688060" cy="307859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704850"/>
            <a:ext cx="7690048" cy="1143000"/>
          </a:xfrm>
        </p:spPr>
        <p:txBody>
          <a:bodyPr>
            <a:normAutofit/>
          </a:bodyPr>
          <a:lstStyle/>
          <a:p>
            <a:r>
              <a:rPr lang="en-US" sz="5400" b="1" dirty="0" smtClean="0">
                <a:effectLst>
                  <a:outerShdw blurRad="38100" dist="38100" dir="2700000" algn="tl">
                    <a:srgbClr val="000000">
                      <a:alpha val="43137"/>
                    </a:srgbClr>
                  </a:outerShdw>
                </a:effectLst>
              </a:rPr>
              <a:t>Step 3:</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sz="half" idx="4294967295"/>
          </p:nvPr>
        </p:nvSpPr>
        <p:spPr>
          <a:xfrm>
            <a:off x="539552" y="2204864"/>
            <a:ext cx="3571056" cy="4433888"/>
          </a:xfrm>
        </p:spPr>
        <p:txBody>
          <a:bodyPr/>
          <a:lstStyle/>
          <a:p>
            <a:r>
              <a:rPr lang="en-US" dirty="0" smtClean="0">
                <a:solidFill>
                  <a:srgbClr val="660066"/>
                </a:solidFill>
              </a:rPr>
              <a:t>Sport specific aerobic activity for 20 – 30 min</a:t>
            </a:r>
          </a:p>
          <a:p>
            <a:pPr lvl="1"/>
            <a:r>
              <a:rPr lang="en-US" dirty="0" smtClean="0">
                <a:solidFill>
                  <a:srgbClr val="660066"/>
                </a:solidFill>
              </a:rPr>
              <a:t>Skating</a:t>
            </a:r>
          </a:p>
          <a:p>
            <a:pPr lvl="1">
              <a:buNone/>
            </a:pPr>
            <a:endParaRPr lang="en-US" dirty="0" smtClean="0">
              <a:solidFill>
                <a:srgbClr val="660066"/>
              </a:solidFill>
            </a:endParaRPr>
          </a:p>
          <a:p>
            <a:pPr lvl="1"/>
            <a:r>
              <a:rPr lang="en-US" dirty="0" smtClean="0">
                <a:solidFill>
                  <a:srgbClr val="660066"/>
                </a:solidFill>
              </a:rPr>
              <a:t>NO CONTACT</a:t>
            </a:r>
            <a:endParaRPr lang="en-US" dirty="0">
              <a:solidFill>
                <a:srgbClr val="660066"/>
              </a:solidFill>
            </a:endParaRPr>
          </a:p>
        </p:txBody>
      </p:sp>
      <p:pic>
        <p:nvPicPr>
          <p:cNvPr id="5122" name="Picture 2" descr="http://images.canadianlisted.com/nlarge/skating-treadmill-hockey-training-35000-mission-bc_6653963.jpg"/>
          <p:cNvPicPr>
            <a:picLocks noChangeAspect="1" noChangeArrowheads="1"/>
          </p:cNvPicPr>
          <p:nvPr/>
        </p:nvPicPr>
        <p:blipFill>
          <a:blip r:embed="rId2" cstate="print"/>
          <a:srcRect/>
          <a:stretch>
            <a:fillRect/>
          </a:stretch>
        </p:blipFill>
        <p:spPr bwMode="auto">
          <a:xfrm>
            <a:off x="4355976" y="2276872"/>
            <a:ext cx="4512501" cy="338437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effectLst>
                  <a:outerShdw blurRad="38100" dist="38100" dir="2700000" algn="tl">
                    <a:srgbClr val="000000">
                      <a:alpha val="43137"/>
                    </a:srgbClr>
                  </a:outerShdw>
                </a:effectLst>
              </a:rPr>
              <a:t>Step 4:</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35480"/>
            <a:ext cx="3250704" cy="4389120"/>
          </a:xfrm>
        </p:spPr>
        <p:txBody>
          <a:bodyPr/>
          <a:lstStyle/>
          <a:p>
            <a:r>
              <a:rPr lang="en-US" dirty="0" smtClean="0">
                <a:solidFill>
                  <a:srgbClr val="660066"/>
                </a:solidFill>
              </a:rPr>
              <a:t>Practice Drills:</a:t>
            </a:r>
          </a:p>
          <a:p>
            <a:pPr lvl="1"/>
            <a:r>
              <a:rPr lang="en-US" dirty="0" smtClean="0">
                <a:solidFill>
                  <a:srgbClr val="660066"/>
                </a:solidFill>
              </a:rPr>
              <a:t>Puck handling</a:t>
            </a:r>
          </a:p>
          <a:p>
            <a:pPr lvl="1"/>
            <a:r>
              <a:rPr lang="en-US" dirty="0" smtClean="0">
                <a:solidFill>
                  <a:srgbClr val="660066"/>
                </a:solidFill>
              </a:rPr>
              <a:t>Shooting</a:t>
            </a:r>
          </a:p>
          <a:p>
            <a:pPr lvl="1">
              <a:buNone/>
            </a:pPr>
            <a:endParaRPr lang="en-US" dirty="0" smtClean="0">
              <a:solidFill>
                <a:srgbClr val="660066"/>
              </a:solidFill>
            </a:endParaRPr>
          </a:p>
          <a:p>
            <a:pPr lvl="1"/>
            <a:r>
              <a:rPr lang="en-US" dirty="0" smtClean="0">
                <a:solidFill>
                  <a:srgbClr val="660066"/>
                </a:solidFill>
              </a:rPr>
              <a:t>NO BODY CHECKING</a:t>
            </a:r>
            <a:endParaRPr lang="en-US" dirty="0">
              <a:solidFill>
                <a:srgbClr val="660066"/>
              </a:solidFill>
            </a:endParaRPr>
          </a:p>
        </p:txBody>
      </p:sp>
      <p:pic>
        <p:nvPicPr>
          <p:cNvPr id="4098" name="Picture 2" descr="http://www.hockeyinstitute.org/images/power-skating-hockey-players.jpg"/>
          <p:cNvPicPr>
            <a:picLocks noChangeAspect="1" noChangeArrowheads="1"/>
          </p:cNvPicPr>
          <p:nvPr/>
        </p:nvPicPr>
        <p:blipFill>
          <a:blip r:embed="rId2" cstate="print"/>
          <a:srcRect/>
          <a:stretch>
            <a:fillRect/>
          </a:stretch>
        </p:blipFill>
        <p:spPr bwMode="auto">
          <a:xfrm>
            <a:off x="3779912" y="2060848"/>
            <a:ext cx="5048250" cy="336232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effectLst>
                  <a:outerShdw blurRad="38100" dist="38100" dir="2700000" algn="tl">
                    <a:srgbClr val="000000">
                      <a:alpha val="43137"/>
                    </a:srgbClr>
                  </a:outerShdw>
                </a:effectLst>
              </a:rPr>
              <a:t>Step 5:</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2204864"/>
            <a:ext cx="3178696" cy="3903712"/>
          </a:xfrm>
        </p:spPr>
        <p:txBody>
          <a:bodyPr/>
          <a:lstStyle/>
          <a:p>
            <a:r>
              <a:rPr lang="en-US" dirty="0" smtClean="0">
                <a:solidFill>
                  <a:srgbClr val="660066"/>
                </a:solidFill>
              </a:rPr>
              <a:t>Requires clearance from MD</a:t>
            </a:r>
          </a:p>
          <a:p>
            <a:pPr>
              <a:buNone/>
            </a:pPr>
            <a:endParaRPr lang="en-US" dirty="0" smtClean="0">
              <a:solidFill>
                <a:srgbClr val="660066"/>
              </a:solidFill>
            </a:endParaRPr>
          </a:p>
          <a:p>
            <a:r>
              <a:rPr lang="en-US" dirty="0" smtClean="0">
                <a:solidFill>
                  <a:srgbClr val="660066"/>
                </a:solidFill>
              </a:rPr>
              <a:t>Full practice with Body Contact</a:t>
            </a:r>
            <a:endParaRPr lang="en-US" dirty="0">
              <a:solidFill>
                <a:srgbClr val="660066"/>
              </a:solidFill>
            </a:endParaRPr>
          </a:p>
        </p:txBody>
      </p:sp>
      <p:pic>
        <p:nvPicPr>
          <p:cNvPr id="3074" name="Picture 2" descr="http://www.playsportstv.com/content_images/article_images/std_HockeySpeed.jpg"/>
          <p:cNvPicPr>
            <a:picLocks noChangeAspect="1" noChangeArrowheads="1"/>
          </p:cNvPicPr>
          <p:nvPr/>
        </p:nvPicPr>
        <p:blipFill>
          <a:blip r:embed="rId2" cstate="print"/>
          <a:srcRect/>
          <a:stretch>
            <a:fillRect/>
          </a:stretch>
        </p:blipFill>
        <p:spPr bwMode="auto">
          <a:xfrm>
            <a:off x="3995936" y="2420888"/>
            <a:ext cx="4419575" cy="326245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effectLst>
                  <a:outerShdw blurRad="38100" dist="38100" dir="2700000" algn="tl">
                    <a:srgbClr val="000000">
                      <a:alpha val="43137"/>
                    </a:srgbClr>
                  </a:outerShdw>
                </a:effectLst>
              </a:rPr>
              <a:t>Step 6:</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780928"/>
            <a:ext cx="2746648" cy="3543672"/>
          </a:xfrm>
        </p:spPr>
        <p:txBody>
          <a:bodyPr/>
          <a:lstStyle/>
          <a:p>
            <a:r>
              <a:rPr lang="en-US" dirty="0" smtClean="0">
                <a:solidFill>
                  <a:srgbClr val="660066"/>
                </a:solidFill>
              </a:rPr>
              <a:t>Game Play</a:t>
            </a:r>
            <a:endParaRPr lang="en-US" dirty="0">
              <a:solidFill>
                <a:srgbClr val="660066"/>
              </a:solidFill>
            </a:endParaRPr>
          </a:p>
        </p:txBody>
      </p:sp>
      <p:pic>
        <p:nvPicPr>
          <p:cNvPr id="2050" name="Picture 2" descr="http://www.cksn.ca/files/2011/01/dresden-ice-minor-hockey.jpg"/>
          <p:cNvPicPr>
            <a:picLocks noChangeAspect="1" noChangeArrowheads="1"/>
          </p:cNvPicPr>
          <p:nvPr/>
        </p:nvPicPr>
        <p:blipFill>
          <a:blip r:embed="rId2" cstate="print"/>
          <a:srcRect/>
          <a:stretch>
            <a:fillRect/>
          </a:stretch>
        </p:blipFill>
        <p:spPr bwMode="auto">
          <a:xfrm>
            <a:off x="2737427" y="2564904"/>
            <a:ext cx="6076621" cy="3600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3568" y="1556792"/>
            <a:ext cx="8229600" cy="4389437"/>
          </a:xfrm>
        </p:spPr>
        <p:txBody>
          <a:bodyPr/>
          <a:lstStyle/>
          <a:p>
            <a:r>
              <a:rPr lang="en-US" b="1" dirty="0" smtClean="0">
                <a:solidFill>
                  <a:srgbClr val="660066"/>
                </a:solidFill>
              </a:rPr>
              <a:t>Each Step must take a minimum of One Day</a:t>
            </a:r>
          </a:p>
          <a:p>
            <a:pPr>
              <a:buNone/>
            </a:pPr>
            <a:endParaRPr lang="en-US" b="1" dirty="0" smtClean="0">
              <a:solidFill>
                <a:srgbClr val="660066"/>
              </a:solidFill>
            </a:endParaRPr>
          </a:p>
          <a:p>
            <a:r>
              <a:rPr lang="en-US" b="1" dirty="0" smtClean="0">
                <a:solidFill>
                  <a:srgbClr val="660066"/>
                </a:solidFill>
              </a:rPr>
              <a:t>If Athlete has any reoccurrence of symptoms either during activity or later that day – stop the activity and rest until symptoms resolve for a minimum of 24 hours</a:t>
            </a:r>
          </a:p>
          <a:p>
            <a:pPr>
              <a:buNone/>
            </a:pPr>
            <a:endParaRPr lang="en-US" b="1" dirty="0" smtClean="0">
              <a:solidFill>
                <a:srgbClr val="660066"/>
              </a:solidFill>
            </a:endParaRPr>
          </a:p>
          <a:p>
            <a:r>
              <a:rPr lang="en-US" b="1" dirty="0" smtClean="0">
                <a:solidFill>
                  <a:srgbClr val="660066"/>
                </a:solidFill>
              </a:rPr>
              <a:t>Requires an MD clearance to start again</a:t>
            </a:r>
            <a:endParaRPr lang="en-US" b="1" dirty="0">
              <a:solidFill>
                <a:srgbClr val="660066"/>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Concussion Syndrome…</a:t>
            </a:r>
            <a:endParaRPr lang="en-US" dirty="0"/>
          </a:p>
        </p:txBody>
      </p:sp>
      <p:sp>
        <p:nvSpPr>
          <p:cNvPr id="3" name="Content Placeholder 2"/>
          <p:cNvSpPr>
            <a:spLocks noGrp="1"/>
          </p:cNvSpPr>
          <p:nvPr>
            <p:ph idx="1"/>
          </p:nvPr>
        </p:nvSpPr>
        <p:spPr/>
        <p:txBody>
          <a:bodyPr>
            <a:normAutofit/>
          </a:bodyPr>
          <a:lstStyle/>
          <a:p>
            <a:r>
              <a:rPr lang="en-CA" dirty="0" smtClean="0">
                <a:solidFill>
                  <a:srgbClr val="660066"/>
                </a:solidFill>
              </a:rPr>
              <a:t>In most cases, patients who experience concussion will recover fully, typically within days to months</a:t>
            </a:r>
          </a:p>
          <a:p>
            <a:pPr>
              <a:buNone/>
            </a:pPr>
            <a:endParaRPr lang="en-CA" dirty="0" smtClean="0">
              <a:solidFill>
                <a:srgbClr val="660066"/>
              </a:solidFill>
            </a:endParaRPr>
          </a:p>
          <a:p>
            <a:r>
              <a:rPr lang="en-CA" dirty="0" smtClean="0">
                <a:solidFill>
                  <a:srgbClr val="660066"/>
                </a:solidFill>
              </a:rPr>
              <a:t>The Center for  Disease Control has noted that up to 15% may have persistent disabling symptoms beyond 3 months</a:t>
            </a:r>
          </a:p>
          <a:p>
            <a:pPr>
              <a:buNone/>
            </a:pPr>
            <a:endParaRPr lang="en-CA" dirty="0" smtClean="0">
              <a:solidFill>
                <a:srgbClr val="660066"/>
              </a:solidFill>
            </a:endParaRPr>
          </a:p>
          <a:p>
            <a:r>
              <a:rPr lang="en-CA" dirty="0" smtClean="0">
                <a:solidFill>
                  <a:srgbClr val="660066"/>
                </a:solidFill>
              </a:rPr>
              <a:t>When symptoms persist beyond the typical recovery period of three months  we call this “Post-concussion Syndrome”</a:t>
            </a:r>
          </a:p>
          <a:p>
            <a:endParaRPr lang="en-CA"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t>Symptoms of Post –Concussion Syndrome (PCS):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solidFill>
                  <a:srgbClr val="660066"/>
                </a:solidFill>
              </a:rPr>
              <a:t>Headache</a:t>
            </a:r>
          </a:p>
          <a:p>
            <a:r>
              <a:rPr lang="en-CA" dirty="0" smtClean="0">
                <a:solidFill>
                  <a:srgbClr val="660066"/>
                </a:solidFill>
              </a:rPr>
              <a:t>Dizziness/balance, </a:t>
            </a:r>
          </a:p>
          <a:p>
            <a:r>
              <a:rPr lang="en-CA" dirty="0" smtClean="0">
                <a:solidFill>
                  <a:srgbClr val="660066"/>
                </a:solidFill>
              </a:rPr>
              <a:t>Fatigue,</a:t>
            </a:r>
          </a:p>
          <a:p>
            <a:r>
              <a:rPr lang="en-CA" dirty="0" smtClean="0">
                <a:solidFill>
                  <a:srgbClr val="660066"/>
                </a:solidFill>
              </a:rPr>
              <a:t>Problems with vision,</a:t>
            </a:r>
          </a:p>
          <a:p>
            <a:r>
              <a:rPr lang="en-CA" dirty="0" smtClean="0">
                <a:solidFill>
                  <a:srgbClr val="660066"/>
                </a:solidFill>
              </a:rPr>
              <a:t>Sensitivity to noise or light, </a:t>
            </a:r>
          </a:p>
          <a:p>
            <a:r>
              <a:rPr lang="en-CA" dirty="0" smtClean="0">
                <a:solidFill>
                  <a:srgbClr val="660066"/>
                </a:solidFill>
              </a:rPr>
              <a:t>Insomnia</a:t>
            </a:r>
          </a:p>
          <a:p>
            <a:r>
              <a:rPr lang="en-CA" dirty="0" smtClean="0">
                <a:solidFill>
                  <a:srgbClr val="660066"/>
                </a:solidFill>
              </a:rPr>
              <a:t>Cognitive problems involving memory, concentration and thinking</a:t>
            </a:r>
          </a:p>
          <a:p>
            <a:r>
              <a:rPr lang="en-CA" dirty="0" smtClean="0">
                <a:solidFill>
                  <a:srgbClr val="660066"/>
                </a:solidFill>
              </a:rPr>
              <a:t> PCS can also result in behavioural changes such as moodiness (depression), irritability (anger), or an inability to sit still. </a:t>
            </a:r>
          </a:p>
          <a:p>
            <a:endParaRPr lang="en-CA" dirty="0"/>
          </a:p>
          <a:p>
            <a:endParaRPr lang="en-CA" dirty="0"/>
          </a:p>
        </p:txBody>
      </p:sp>
    </p:spTree>
    <p:extLst>
      <p:ext uri="{BB962C8B-B14F-4D97-AF65-F5344CB8AC3E}">
        <p14:creationId xmlns:p14="http://schemas.microsoft.com/office/powerpoint/2010/main" xmlns="" val="2267513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b="1" dirty="0" smtClean="0">
                <a:effectLst>
                  <a:outerShdw blurRad="38100" dist="38100" dir="2700000" algn="tl">
                    <a:srgbClr val="000000">
                      <a:alpha val="43137"/>
                    </a:srgbClr>
                  </a:outerShdw>
                </a:effectLst>
              </a:rPr>
              <a:t>How Can a Concussion be Prevented?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2132856"/>
            <a:ext cx="8229600" cy="4389120"/>
          </a:xfrm>
        </p:spPr>
        <p:txBody>
          <a:bodyPr>
            <a:normAutofit fontScale="77500" lnSpcReduction="20000"/>
          </a:bodyPr>
          <a:lstStyle/>
          <a:p>
            <a:r>
              <a:rPr lang="en-CA" b="1" dirty="0" smtClean="0">
                <a:solidFill>
                  <a:srgbClr val="660066"/>
                </a:solidFill>
              </a:rPr>
              <a:t>Respect all players, coaches and officials.</a:t>
            </a:r>
          </a:p>
          <a:p>
            <a:pPr>
              <a:buNone/>
            </a:pPr>
            <a:endParaRPr lang="en-CA" b="1" dirty="0" smtClean="0">
              <a:solidFill>
                <a:srgbClr val="660066"/>
              </a:solidFill>
            </a:endParaRPr>
          </a:p>
          <a:p>
            <a:r>
              <a:rPr lang="en-CA" b="1" dirty="0" smtClean="0">
                <a:solidFill>
                  <a:srgbClr val="660066"/>
                </a:solidFill>
              </a:rPr>
              <a:t>Be aware - play heads-up hockey.</a:t>
            </a:r>
          </a:p>
          <a:p>
            <a:pPr>
              <a:buNone/>
            </a:pPr>
            <a:endParaRPr lang="en-CA" b="1" dirty="0" smtClean="0">
              <a:solidFill>
                <a:srgbClr val="660066"/>
              </a:solidFill>
            </a:endParaRPr>
          </a:p>
          <a:p>
            <a:r>
              <a:rPr lang="en-CA" b="1" dirty="0" smtClean="0">
                <a:solidFill>
                  <a:srgbClr val="660066"/>
                </a:solidFill>
              </a:rPr>
              <a:t>Always use correct </a:t>
            </a:r>
            <a:r>
              <a:rPr lang="en-CA" b="1" dirty="0" err="1" smtClean="0">
                <a:solidFill>
                  <a:srgbClr val="660066"/>
                </a:solidFill>
              </a:rPr>
              <a:t>bodychecking</a:t>
            </a:r>
            <a:r>
              <a:rPr lang="en-CA" b="1" dirty="0" smtClean="0">
                <a:solidFill>
                  <a:srgbClr val="660066"/>
                </a:solidFill>
              </a:rPr>
              <a:t> techniques</a:t>
            </a:r>
          </a:p>
          <a:p>
            <a:pPr>
              <a:buNone/>
            </a:pPr>
            <a:endParaRPr lang="en-CA" b="1" dirty="0" smtClean="0">
              <a:solidFill>
                <a:srgbClr val="660066"/>
              </a:solidFill>
            </a:endParaRPr>
          </a:p>
          <a:p>
            <a:r>
              <a:rPr lang="en-CA" b="1" dirty="0" smtClean="0">
                <a:solidFill>
                  <a:srgbClr val="660066"/>
                </a:solidFill>
              </a:rPr>
              <a:t>Never check to the head</a:t>
            </a:r>
            <a:br>
              <a:rPr lang="en-CA" b="1" dirty="0" smtClean="0">
                <a:solidFill>
                  <a:srgbClr val="660066"/>
                </a:solidFill>
              </a:rPr>
            </a:br>
            <a:endParaRPr lang="en-CA" b="1" dirty="0" smtClean="0">
              <a:solidFill>
                <a:srgbClr val="660066"/>
              </a:solidFill>
            </a:endParaRPr>
          </a:p>
          <a:p>
            <a:r>
              <a:rPr lang="en-CA" b="1" dirty="0" smtClean="0">
                <a:solidFill>
                  <a:srgbClr val="660066"/>
                </a:solidFill>
              </a:rPr>
              <a:t>Never hit from behind</a:t>
            </a:r>
          </a:p>
          <a:p>
            <a:pPr>
              <a:buNone/>
            </a:pPr>
            <a:endParaRPr lang="en-CA" b="1" dirty="0" smtClean="0">
              <a:solidFill>
                <a:srgbClr val="660066"/>
              </a:solidFill>
            </a:endParaRPr>
          </a:p>
          <a:p>
            <a:r>
              <a:rPr lang="en-CA" b="1" dirty="0" smtClean="0">
                <a:solidFill>
                  <a:srgbClr val="660066"/>
                </a:solidFill>
              </a:rPr>
              <a:t>Good fitting Helmet and Mouth Guard</a:t>
            </a:r>
            <a:br>
              <a:rPr lang="en-CA" b="1" dirty="0" smtClean="0">
                <a:solidFill>
                  <a:srgbClr val="660066"/>
                </a:solidFill>
              </a:rPr>
            </a:br>
            <a:endParaRPr lang="en-CA" b="1" dirty="0" smtClean="0">
              <a:solidFill>
                <a:srgbClr val="660066"/>
              </a:solidFill>
            </a:endParaRPr>
          </a:p>
          <a:p>
            <a:r>
              <a:rPr lang="en-CA" b="1" dirty="0" smtClean="0">
                <a:solidFill>
                  <a:srgbClr val="660066"/>
                </a:solidFill>
              </a:rPr>
              <a:t>Neck Muscle Conditioning</a:t>
            </a:r>
            <a:r>
              <a:rPr lang="en-CA" dirty="0" smtClean="0"/>
              <a:t/>
            </a:r>
            <a:br>
              <a:rPr lang="en-CA" dirty="0" smtClean="0"/>
            </a:br>
            <a:endParaRPr lang="en-CA"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1412776"/>
            <a:ext cx="8229600" cy="1143000"/>
          </a:xfrm>
        </p:spPr>
        <p:txBody>
          <a:bodyPr>
            <a:normAutofit fontScale="90000"/>
          </a:bodyPr>
          <a:lstStyle/>
          <a:p>
            <a:pPr algn="ctr"/>
            <a:r>
              <a:rPr lang="en-CA" dirty="0"/>
              <a:t>Sydney </a:t>
            </a:r>
            <a:r>
              <a:rPr lang="en-CA" dirty="0" smtClean="0"/>
              <a:t>Crosby </a:t>
            </a:r>
            <a:r>
              <a:rPr lang="en-CA" dirty="0"/>
              <a:t>was out for almost a year with concussion-like symptoms</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2996952"/>
            <a:ext cx="6827490" cy="36924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8447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56792"/>
            <a:ext cx="9144000" cy="4389437"/>
          </a:xfrm>
        </p:spPr>
        <p:txBody>
          <a:bodyPr>
            <a:normAutofit/>
          </a:bodyPr>
          <a:lstStyle/>
          <a:p>
            <a:pPr algn="ctr">
              <a:buNone/>
            </a:pPr>
            <a:r>
              <a:rPr lang="en-CA" sz="5400" b="1" dirty="0" smtClean="0">
                <a:solidFill>
                  <a:schemeClr val="accent2">
                    <a:lumMod val="75000"/>
                  </a:schemeClr>
                </a:solidFill>
                <a:effectLst>
                  <a:outerShdw blurRad="38100" dist="38100" dir="2700000" algn="tl">
                    <a:srgbClr val="000000">
                      <a:alpha val="43137"/>
                    </a:srgbClr>
                  </a:outerShdw>
                </a:effectLst>
              </a:rPr>
              <a:t>It takes cooperation from Players /Coaches /Parents to continue to enforce respect and safety in the game.</a:t>
            </a:r>
            <a:endParaRPr lang="en-US" sz="5400" b="1" dirty="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187624" y="1124745"/>
            <a:ext cx="6768752" cy="5199856"/>
          </a:xfrm>
        </p:spPr>
        <p:txBody>
          <a:bodyPr>
            <a:normAutofit/>
          </a:bodyPr>
          <a:lstStyle/>
          <a:p>
            <a:pPr algn="ctr">
              <a:buNone/>
            </a:pPr>
            <a:r>
              <a:rPr lang="en-CA" sz="4800" dirty="0" smtClean="0">
                <a:solidFill>
                  <a:srgbClr val="FF0000"/>
                </a:solidFill>
              </a:rPr>
              <a:t>Each season, 10%–12% of minor league hockey players 9–17 years old who are injured report a head injury, most commonly a concussion</a:t>
            </a:r>
            <a:endParaRPr lang="en-CA" sz="4800" b="1" dirty="0">
              <a:solidFill>
                <a:srgbClr val="FF0000"/>
              </a:solidFill>
            </a:endParaRPr>
          </a:p>
        </p:txBody>
      </p:sp>
    </p:spTree>
    <p:extLst>
      <p:ext uri="{BB962C8B-B14F-4D97-AF65-F5344CB8AC3E}">
        <p14:creationId xmlns:p14="http://schemas.microsoft.com/office/powerpoint/2010/main" xmlns="" val="420473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528" y="4221088"/>
            <a:ext cx="8229600" cy="2636912"/>
          </a:xfrm>
        </p:spPr>
        <p:txBody>
          <a:bodyPr>
            <a:normAutofit fontScale="92500" lnSpcReduction="20000"/>
          </a:bodyPr>
          <a:lstStyle/>
          <a:p>
            <a:pPr algn="ctr">
              <a:buNone/>
            </a:pPr>
            <a:r>
              <a:rPr lang="en-CA" dirty="0">
                <a:solidFill>
                  <a:schemeClr val="accent2">
                    <a:lumMod val="75000"/>
                  </a:schemeClr>
                </a:solidFill>
              </a:rPr>
              <a:t>A concussion is a minor traumatic brain injury (TBI) that may occur when the head hits an object, or a moving object strikes the </a:t>
            </a:r>
            <a:r>
              <a:rPr lang="en-CA" dirty="0" smtClean="0">
                <a:solidFill>
                  <a:schemeClr val="accent2">
                    <a:lumMod val="75000"/>
                  </a:schemeClr>
                </a:solidFill>
              </a:rPr>
              <a:t>head causing a  change in mental status.  This  kind of injury causes changes in the brain cells and generally results in the individual experiencing feelings of disorientation, difficulty with vision and possibly impaired coordination. It is important to note that a person does not have to lose consciousness in order to suffer a concussion. </a:t>
            </a:r>
          </a:p>
          <a:p>
            <a:pPr algn="ctr">
              <a:buNone/>
            </a:pPr>
            <a:endParaRPr lang="en-CA" dirty="0">
              <a:solidFill>
                <a:schemeClr val="bg2">
                  <a:lumMod val="2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3000" b="15000"/>
          <a:stretch>
            <a:fillRect/>
          </a:stretch>
        </p:blipFill>
        <p:spPr bwMode="auto">
          <a:xfrm>
            <a:off x="2843808" y="764704"/>
            <a:ext cx="4314056" cy="33047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73871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3568" y="765175"/>
            <a:ext cx="7546032" cy="5559425"/>
          </a:xfrm>
        </p:spPr>
        <p:txBody>
          <a:bodyPr/>
          <a:lstStyle/>
          <a:p>
            <a:pPr algn="ctr">
              <a:buNone/>
            </a:pPr>
            <a:r>
              <a:rPr lang="en-CA" sz="3200" b="1" dirty="0" smtClean="0">
                <a:solidFill>
                  <a:schemeClr val="accent5">
                    <a:lumMod val="50000"/>
                  </a:schemeClr>
                </a:solidFill>
              </a:rPr>
              <a:t>The majority (80%-90%) of concussions resolve in a short (7-10 day) period, although the recovery time frame may be longer in children and adolescents</a:t>
            </a:r>
            <a:r>
              <a:rPr lang="en-CA" dirty="0" smtClean="0"/>
              <a:t>.</a:t>
            </a:r>
          </a:p>
          <a:p>
            <a:endParaRPr lang="en-C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19" y="3333684"/>
            <a:ext cx="4644921" cy="32636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57194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rmAutofit fontScale="90000"/>
          </a:bodyPr>
          <a:lstStyle/>
          <a:p>
            <a:pPr algn="ctr"/>
            <a:r>
              <a:rPr lang="en-CA" b="1" dirty="0" smtClean="0">
                <a:solidFill>
                  <a:schemeClr val="accent5">
                    <a:lumMod val="50000"/>
                  </a:schemeClr>
                </a:solidFill>
                <a:effectLst>
                  <a:outerShdw blurRad="38100" dist="38100" dir="2700000" algn="tl">
                    <a:srgbClr val="000000">
                      <a:alpha val="43137"/>
                    </a:srgbClr>
                  </a:outerShdw>
                </a:effectLst>
                <a:latin typeface="Elephant" pitchFamily="18" charset="0"/>
              </a:rPr>
              <a:t>How Do Concussions Happen…..</a:t>
            </a:r>
            <a:endParaRPr lang="en-CA" b="1" dirty="0">
              <a:solidFill>
                <a:schemeClr val="accent5">
                  <a:lumMod val="50000"/>
                </a:schemeClr>
              </a:solidFill>
              <a:effectLst>
                <a:outerShdw blurRad="38100" dist="38100" dir="2700000" algn="tl">
                  <a:srgbClr val="000000">
                    <a:alpha val="43137"/>
                  </a:srgbClr>
                </a:outerShdw>
              </a:effectLst>
              <a:latin typeface="Elephant" pitchFamily="18" charset="0"/>
            </a:endParaRPr>
          </a:p>
        </p:txBody>
      </p:sp>
      <p:sp>
        <p:nvSpPr>
          <p:cNvPr id="8" name="Content Placeholder 7"/>
          <p:cNvSpPr>
            <a:spLocks noGrp="1"/>
          </p:cNvSpPr>
          <p:nvPr>
            <p:ph sz="quarter" idx="4294967295"/>
          </p:nvPr>
        </p:nvSpPr>
        <p:spPr>
          <a:xfrm>
            <a:off x="6156176" y="2492896"/>
            <a:ext cx="2746375" cy="3846513"/>
          </a:xfrm>
        </p:spPr>
        <p:txBody>
          <a:bodyPr/>
          <a:lstStyle/>
          <a:p>
            <a:r>
              <a:rPr lang="en-US" dirty="0" smtClean="0"/>
              <a:t>Mid-Ice collisions</a:t>
            </a:r>
          </a:p>
          <a:p>
            <a:r>
              <a:rPr lang="en-US" dirty="0" smtClean="0"/>
              <a:t>Hits along the boards</a:t>
            </a:r>
          </a:p>
          <a:p>
            <a:r>
              <a:rPr lang="en-US" dirty="0" smtClean="0"/>
              <a:t>Falls</a:t>
            </a:r>
          </a:p>
          <a:p>
            <a:r>
              <a:rPr lang="en-US" dirty="0" smtClean="0"/>
              <a:t>Puck/elbows to the Head</a:t>
            </a:r>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348880"/>
            <a:ext cx="5196290" cy="37429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127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What are the Signs/Symptoms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dirty="0" smtClean="0"/>
          </a:p>
          <a:p>
            <a:r>
              <a:rPr lang="en-US" b="1" dirty="0" smtClean="0">
                <a:solidFill>
                  <a:srgbClr val="FF0000"/>
                </a:solidFill>
                <a:effectLst>
                  <a:outerShdw blurRad="38100" dist="38100" dir="2700000" algn="tl">
                    <a:srgbClr val="000000">
                      <a:alpha val="43137"/>
                    </a:srgbClr>
                  </a:outerShdw>
                </a:effectLst>
              </a:rPr>
              <a:t>Thinking Problems:</a:t>
            </a:r>
          </a:p>
          <a:p>
            <a:pPr lvl="1"/>
            <a:r>
              <a:rPr lang="en-US" dirty="0" smtClean="0">
                <a:solidFill>
                  <a:srgbClr val="FF0000"/>
                </a:solidFill>
              </a:rPr>
              <a:t>Sideline assessment:</a:t>
            </a:r>
          </a:p>
          <a:p>
            <a:pPr lvl="2"/>
            <a:r>
              <a:rPr lang="en-US" dirty="0" smtClean="0">
                <a:solidFill>
                  <a:srgbClr val="FF0000"/>
                </a:solidFill>
              </a:rPr>
              <a:t>What rink are we at today?</a:t>
            </a:r>
          </a:p>
          <a:p>
            <a:pPr lvl="2"/>
            <a:r>
              <a:rPr lang="en-US" dirty="0" smtClean="0">
                <a:solidFill>
                  <a:srgbClr val="FF0000"/>
                </a:solidFill>
              </a:rPr>
              <a:t>Which period is it now?</a:t>
            </a:r>
          </a:p>
          <a:p>
            <a:pPr lvl="2"/>
            <a:r>
              <a:rPr lang="en-US" dirty="0" smtClean="0">
                <a:solidFill>
                  <a:srgbClr val="FF0000"/>
                </a:solidFill>
              </a:rPr>
              <a:t>Who scored the last goal or who took the last penalty?</a:t>
            </a:r>
          </a:p>
          <a:p>
            <a:pPr lvl="2"/>
            <a:r>
              <a:rPr lang="en-US" dirty="0" smtClean="0">
                <a:solidFill>
                  <a:srgbClr val="FF0000"/>
                </a:solidFill>
              </a:rPr>
              <a:t>What team did we play last?</a:t>
            </a:r>
          </a:p>
          <a:p>
            <a:pPr lvl="2"/>
            <a:r>
              <a:rPr lang="en-US" dirty="0" smtClean="0">
                <a:solidFill>
                  <a:srgbClr val="FF0000"/>
                </a:solidFill>
              </a:rPr>
              <a:t>Did we win that game?</a:t>
            </a:r>
          </a:p>
          <a:p>
            <a:endParaRPr lang="en-US" dirty="0" smtClean="0"/>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1935163"/>
            <a:ext cx="7690048" cy="4389437"/>
          </a:xfrm>
        </p:spPr>
        <p:txBody>
          <a:bodyPr/>
          <a:lstStyle/>
          <a:p>
            <a:r>
              <a:rPr lang="en-US" b="1" dirty="0" smtClean="0">
                <a:solidFill>
                  <a:srgbClr val="FF0000"/>
                </a:solidFill>
                <a:effectLst>
                  <a:outerShdw blurRad="38100" dist="38100" dir="2700000" algn="tl">
                    <a:srgbClr val="000000">
                      <a:alpha val="43137"/>
                    </a:srgbClr>
                  </a:outerShdw>
                </a:effectLst>
              </a:rPr>
              <a:t>Athlete symptoms:</a:t>
            </a:r>
          </a:p>
          <a:p>
            <a:pPr lvl="1"/>
            <a:r>
              <a:rPr lang="en-US" dirty="0" smtClean="0">
                <a:solidFill>
                  <a:srgbClr val="FF0000"/>
                </a:solidFill>
              </a:rPr>
              <a:t>Headache</a:t>
            </a:r>
          </a:p>
          <a:p>
            <a:pPr lvl="1"/>
            <a:r>
              <a:rPr lang="en-US" dirty="0" smtClean="0">
                <a:solidFill>
                  <a:srgbClr val="FF0000"/>
                </a:solidFill>
              </a:rPr>
              <a:t>Dizziness</a:t>
            </a:r>
          </a:p>
          <a:p>
            <a:pPr lvl="1"/>
            <a:r>
              <a:rPr lang="en-US" dirty="0" smtClean="0">
                <a:solidFill>
                  <a:srgbClr val="FF0000"/>
                </a:solidFill>
              </a:rPr>
              <a:t>Feeling dazed</a:t>
            </a:r>
          </a:p>
          <a:p>
            <a:pPr lvl="1"/>
            <a:r>
              <a:rPr lang="en-US" dirty="0" smtClean="0">
                <a:solidFill>
                  <a:srgbClr val="FF0000"/>
                </a:solidFill>
              </a:rPr>
              <a:t>Seeing stars, or flashing lights</a:t>
            </a:r>
          </a:p>
          <a:p>
            <a:pPr lvl="1"/>
            <a:r>
              <a:rPr lang="en-US" dirty="0" smtClean="0">
                <a:solidFill>
                  <a:srgbClr val="FF0000"/>
                </a:solidFill>
              </a:rPr>
              <a:t>Feeling sleepy</a:t>
            </a:r>
          </a:p>
          <a:p>
            <a:pPr lvl="1"/>
            <a:r>
              <a:rPr lang="en-US" dirty="0" smtClean="0">
                <a:solidFill>
                  <a:srgbClr val="FF0000"/>
                </a:solidFill>
              </a:rPr>
              <a:t>Vision difficulty – double/blurry</a:t>
            </a:r>
          </a:p>
          <a:p>
            <a:pPr lvl="1"/>
            <a:r>
              <a:rPr lang="en-US" dirty="0" smtClean="0">
                <a:solidFill>
                  <a:srgbClr val="FF0000"/>
                </a:solidFill>
              </a:rPr>
              <a:t>Stomach ache, nausea</a:t>
            </a:r>
          </a:p>
          <a:p>
            <a:pPr>
              <a:buNone/>
            </a:pPr>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177</TotalTime>
  <Words>975</Words>
  <Application>Microsoft Office PowerPoint</Application>
  <PresentationFormat>On-screen Show (4:3)</PresentationFormat>
  <Paragraphs>133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CONCUSSION GUIDELINES</vt:lpstr>
      <vt:lpstr>Nathan Horton Concussion Keeps Him Out Of Stanley Cup Final, Aaron Rome Suspension Follows</vt:lpstr>
      <vt:lpstr>Sydney Crosby was out for almost a year with concussion-like symptoms</vt:lpstr>
      <vt:lpstr>Slide 4</vt:lpstr>
      <vt:lpstr>Slide 5</vt:lpstr>
      <vt:lpstr>Slide 6</vt:lpstr>
      <vt:lpstr>How Do Concussions Happen…..</vt:lpstr>
      <vt:lpstr>What are the Signs/Symptoms </vt:lpstr>
      <vt:lpstr>Slide 9</vt:lpstr>
      <vt:lpstr>Slide 10</vt:lpstr>
      <vt:lpstr>Grades of Concussions:</vt:lpstr>
      <vt:lpstr>Grade Two or Three:</vt:lpstr>
      <vt:lpstr>What Should Happen if an Athlete Receives a Concussion???</vt:lpstr>
      <vt:lpstr>What if they are Knocked Out?</vt:lpstr>
      <vt:lpstr>Coaches &amp; Parents:</vt:lpstr>
      <vt:lpstr>Slide 16</vt:lpstr>
      <vt:lpstr>Slide 17</vt:lpstr>
      <vt:lpstr>Second Impact Syndrome…..</vt:lpstr>
      <vt:lpstr>Return to Play…………..</vt:lpstr>
      <vt:lpstr>Return to Sport &amp; Activity Following a Step-wise Approach</vt:lpstr>
      <vt:lpstr>Step 2:</vt:lpstr>
      <vt:lpstr>Step 3:</vt:lpstr>
      <vt:lpstr>Step 4:</vt:lpstr>
      <vt:lpstr>Step 5:</vt:lpstr>
      <vt:lpstr>Step 6:</vt:lpstr>
      <vt:lpstr>Slide 26</vt:lpstr>
      <vt:lpstr>Post Concussion Syndrome…</vt:lpstr>
      <vt:lpstr>Symptoms of Post –Concussion Syndrome (PCS):</vt:lpstr>
      <vt:lpstr>How Can a Concussion be Prevented?</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dc:creator>
  <cp:lastModifiedBy>Myklassen</cp:lastModifiedBy>
  <cp:revision>19</cp:revision>
  <dcterms:created xsi:type="dcterms:W3CDTF">2012-10-12T01:55:00Z</dcterms:created>
  <dcterms:modified xsi:type="dcterms:W3CDTF">2012-10-16T03:29:01Z</dcterms:modified>
</cp:coreProperties>
</file>