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handoutMasterIdLst>
    <p:handoutMasterId r:id="rId39"/>
  </p:handoutMasterIdLst>
  <p:sldIdLst>
    <p:sldId id="256" r:id="rId2"/>
    <p:sldId id="310" r:id="rId3"/>
    <p:sldId id="311" r:id="rId4"/>
    <p:sldId id="293" r:id="rId5"/>
    <p:sldId id="268" r:id="rId6"/>
    <p:sldId id="269" r:id="rId7"/>
    <p:sldId id="287" r:id="rId8"/>
    <p:sldId id="288" r:id="rId9"/>
    <p:sldId id="294" r:id="rId10"/>
    <p:sldId id="298" r:id="rId11"/>
    <p:sldId id="297" r:id="rId12"/>
    <p:sldId id="296" r:id="rId13"/>
    <p:sldId id="315" r:id="rId14"/>
    <p:sldId id="282" r:id="rId15"/>
    <p:sldId id="276" r:id="rId16"/>
    <p:sldId id="277" r:id="rId17"/>
    <p:sldId id="258" r:id="rId18"/>
    <p:sldId id="274" r:id="rId19"/>
    <p:sldId id="272" r:id="rId20"/>
    <p:sldId id="283" r:id="rId21"/>
    <p:sldId id="257" r:id="rId22"/>
    <p:sldId id="260" r:id="rId23"/>
    <p:sldId id="261" r:id="rId24"/>
    <p:sldId id="305" r:id="rId25"/>
    <p:sldId id="265" r:id="rId26"/>
    <p:sldId id="306" r:id="rId27"/>
    <p:sldId id="299" r:id="rId28"/>
    <p:sldId id="307" r:id="rId29"/>
    <p:sldId id="300" r:id="rId30"/>
    <p:sldId id="308" r:id="rId31"/>
    <p:sldId id="301" r:id="rId32"/>
    <p:sldId id="302" r:id="rId33"/>
    <p:sldId id="312" r:id="rId34"/>
    <p:sldId id="313" r:id="rId35"/>
    <p:sldId id="314" r:id="rId36"/>
    <p:sldId id="304" r:id="rId37"/>
  </p:sldIdLst>
  <p:sldSz cx="9144000" cy="6858000" type="screen4x3"/>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A0BD927-7651-4CE3-85E3-7A006D50702A}" type="datetimeFigureOut">
              <a:rPr lang="en-US" smtClean="0"/>
              <a:pPr/>
              <a:t>5/7/2013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FF2C68A-3D80-4D40-A5C1-A35C0F47E62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090EAAD-AFE2-4ECB-ADD9-77F4B9FAB1E3}" type="datetimeFigureOut">
              <a:rPr lang="en-US" smtClean="0"/>
              <a:pPr/>
              <a:t>5/7/2013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832364-320D-49C2-A32D-F8E8ABF4A9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832364-320D-49C2-A32D-F8E8ABF4A95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832364-320D-49C2-A32D-F8E8ABF4A95A}"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2DE17FC9-278D-4B74-9425-FDE5298FCC78}" type="datetimeFigureOut">
              <a:rPr lang="en-US" smtClean="0"/>
              <a:pPr/>
              <a:t>5/7/2013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2306AFCA-E60B-40D7-A3A8-5A715A7C25E8}" type="slidenum">
              <a:rPr lang="en-US" smtClean="0"/>
              <a:pPr/>
              <a:t>‹#›</a:t>
            </a:fld>
            <a:endParaRPr lang="en-US" dirty="0"/>
          </a:p>
        </p:txBody>
      </p:sp>
      <p:pic>
        <p:nvPicPr>
          <p:cNvPr id="9" name="Picture 10"/>
          <p:cNvPicPr>
            <a:picLocks noChangeAspect="1" noChangeArrowheads="1"/>
          </p:cNvPicPr>
          <p:nvPr userDrawn="1"/>
        </p:nvPicPr>
        <p:blipFill>
          <a:blip r:embed="rId2" cstate="print"/>
          <a:srcRect/>
          <a:stretch>
            <a:fillRect/>
          </a:stretch>
        </p:blipFill>
        <p:spPr bwMode="auto">
          <a:xfrm>
            <a:off x="7391400" y="0"/>
            <a:ext cx="1752600" cy="304800"/>
          </a:xfrm>
          <a:prstGeom prst="rect">
            <a:avLst/>
          </a:prstGeom>
          <a:noFill/>
          <a:ln w="9525">
            <a:noFill/>
            <a:miter lim="800000"/>
            <a:headEnd/>
            <a:tailEnd/>
          </a:ln>
          <a:effectLst>
            <a:softEdge rad="63500"/>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E17FC9-278D-4B74-9425-FDE5298FCC78}" type="datetimeFigureOut">
              <a:rPr lang="en-US" smtClean="0"/>
              <a:pPr/>
              <a:t>5/7/2013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306AFCA-E60B-40D7-A3A8-5A715A7C25E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E17FC9-278D-4B74-9425-FDE5298FCC78}" type="datetimeFigureOut">
              <a:rPr lang="en-US" smtClean="0"/>
              <a:pPr/>
              <a:t>5/7/2013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306AFCA-E60B-40D7-A3A8-5A715A7C25E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5488" y="457200"/>
            <a:ext cx="8183880" cy="670560"/>
          </a:xfrm>
        </p:spPr>
        <p:txBody>
          <a:bodyPr/>
          <a:lstStyle>
            <a:lvl1pPr>
              <a:tabLst>
                <a:tab pos="8001000" algn="l"/>
              </a:tabLst>
              <a:defRPr b="0" u="sng">
                <a:solidFill>
                  <a:schemeClr val="bg2">
                    <a:lumMod val="50000"/>
                  </a:schemeClr>
                </a:solidFill>
                <a:latin typeface="Tahoma" pitchFamily="34" charset="0"/>
                <a:ea typeface="Tahoma" pitchFamily="34" charset="0"/>
                <a:cs typeface="Tahoma"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219200"/>
            <a:ext cx="8183880" cy="4645152"/>
          </a:xfrm>
        </p:spPr>
        <p:txBody>
          <a:bodyPr/>
          <a:lstStyle>
            <a:lvl1pPr>
              <a:defRPr sz="2400" b="0">
                <a:latin typeface="Tahoma" pitchFamily="34" charset="0"/>
                <a:ea typeface="Tahoma" pitchFamily="34" charset="0"/>
                <a:cs typeface="Tahoma" pitchFamily="34" charset="0"/>
              </a:defRPr>
            </a:lvl1pPr>
            <a:lvl2pPr>
              <a:defRPr sz="2000" b="0">
                <a:latin typeface="Tahoma" pitchFamily="34" charset="0"/>
                <a:ea typeface="Tahoma" pitchFamily="34" charset="0"/>
                <a:cs typeface="Tahoma" pitchFamily="34" charset="0"/>
              </a:defRPr>
            </a:lvl2pPr>
            <a:extLst/>
          </a:lstStyle>
          <a:p>
            <a:pPr lvl="0" eaLnBrk="1" latinLnBrk="0" hangingPunct="1"/>
            <a:r>
              <a:rPr lang="en-US" dirty="0" smtClean="0"/>
              <a:t>Click to edit Master text styles</a:t>
            </a:r>
          </a:p>
          <a:p>
            <a:pPr lvl="1" eaLnBrk="1" latinLnBrk="0" hangingPunct="1"/>
            <a:r>
              <a:rPr lang="en-US" dirty="0" smtClean="0"/>
              <a:t>Second level</a:t>
            </a:r>
          </a:p>
        </p:txBody>
      </p:sp>
      <p:pic>
        <p:nvPicPr>
          <p:cNvPr id="4" name="Picture 10"/>
          <p:cNvPicPr>
            <a:picLocks noChangeAspect="1" noChangeArrowheads="1"/>
          </p:cNvPicPr>
          <p:nvPr userDrawn="1"/>
        </p:nvPicPr>
        <p:blipFill>
          <a:blip r:embed="rId2" cstate="print"/>
          <a:srcRect/>
          <a:stretch>
            <a:fillRect/>
          </a:stretch>
        </p:blipFill>
        <p:spPr bwMode="auto">
          <a:xfrm>
            <a:off x="7391400" y="0"/>
            <a:ext cx="1752600" cy="304800"/>
          </a:xfrm>
          <a:prstGeom prst="rect">
            <a:avLst/>
          </a:prstGeom>
          <a:noFill/>
          <a:ln w="9525">
            <a:noFill/>
            <a:miter lim="800000"/>
            <a:headEnd/>
            <a:tailEnd/>
          </a:ln>
          <a:effectLst>
            <a:softEdge rad="63500"/>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DE17FC9-278D-4B74-9425-FDE5298FCC78}" type="datetimeFigureOut">
              <a:rPr lang="en-US" smtClean="0"/>
              <a:pPr/>
              <a:t>5/7/2013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2306AFCA-E60B-40D7-A3A8-5A715A7C25E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E17FC9-278D-4B74-9425-FDE5298FCC78}" type="datetimeFigureOut">
              <a:rPr lang="en-US" smtClean="0"/>
              <a:pPr/>
              <a:t>5/7/2013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306AFCA-E60B-40D7-A3A8-5A715A7C25E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DE17FC9-278D-4B74-9425-FDE5298FCC78}" type="datetimeFigureOut">
              <a:rPr lang="en-US" smtClean="0"/>
              <a:pPr/>
              <a:t>5/7/2013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2306AFCA-E60B-40D7-A3A8-5A715A7C25E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DE17FC9-278D-4B74-9425-FDE5298FCC78}" type="datetimeFigureOut">
              <a:rPr lang="en-US" smtClean="0"/>
              <a:pPr/>
              <a:t>5/7/2013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2306AFCA-E60B-40D7-A3A8-5A715A7C25E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2DE17FC9-278D-4B74-9425-FDE5298FCC78}" type="datetimeFigureOut">
              <a:rPr lang="en-US" smtClean="0"/>
              <a:pPr/>
              <a:t>5/7/2013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2306AFCA-E60B-40D7-A3A8-5A715A7C25E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E17FC9-278D-4B74-9425-FDE5298FCC78}" type="datetimeFigureOut">
              <a:rPr lang="en-US" smtClean="0"/>
              <a:pPr/>
              <a:t>5/7/2013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306AFCA-E60B-40D7-A3A8-5A715A7C25E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E17FC9-278D-4B74-9425-FDE5298FCC78}" type="datetimeFigureOut">
              <a:rPr lang="en-US" smtClean="0"/>
              <a:pPr/>
              <a:t>5/7/2013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2306AFCA-E60B-40D7-A3A8-5A715A7C25E8}" type="slidenum">
              <a:rPr lang="en-US" smtClean="0"/>
              <a:pPr/>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DE17FC9-278D-4B74-9425-FDE5298FCC78}" type="datetimeFigureOut">
              <a:rPr lang="en-US" smtClean="0"/>
              <a:pPr/>
              <a:t>5/7/2013</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306AFCA-E60B-40D7-A3A8-5A715A7C25E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amy5@att.net" TargetMode="External"/><Relationship Id="rId7" Type="http://schemas.openxmlformats.org/officeDocument/2006/relationships/hyperlink" Target="mailto:suzannjuarez@comcast.net" TargetMode="External"/><Relationship Id="rId2" Type="http://schemas.openxmlformats.org/officeDocument/2006/relationships/hyperlink" Target="mailto:dmaclean@bssd.net" TargetMode="External"/><Relationship Id="rId1" Type="http://schemas.openxmlformats.org/officeDocument/2006/relationships/slideLayout" Target="../slideLayouts/slideLayout2.xml"/><Relationship Id="rId6" Type="http://schemas.openxmlformats.org/officeDocument/2006/relationships/hyperlink" Target="mailto:my2qts24@att.net" TargetMode="External"/><Relationship Id="rId5" Type="http://schemas.openxmlformats.org/officeDocument/2006/relationships/hyperlink" Target="mailto:mmulheron@bssd.net" TargetMode="External"/><Relationship Id="rId4" Type="http://schemas.openxmlformats.org/officeDocument/2006/relationships/hyperlink" Target="mailto:rjgoins@sbcglobal.ne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2376" y="3685032"/>
            <a:ext cx="7772400" cy="2106168"/>
          </a:xfrm>
        </p:spPr>
        <p:txBody>
          <a:bodyPr>
            <a:noAutofit/>
          </a:bodyPr>
          <a:lstStyle/>
          <a:p>
            <a:pPr algn="ctr"/>
            <a:endParaRPr lang="en-US" sz="3600" b="1" dirty="0" smtClean="0">
              <a:latin typeface="Tahoma" pitchFamily="34" charset="0"/>
              <a:ea typeface="Tahoma" pitchFamily="34" charset="0"/>
              <a:cs typeface="Tahoma" pitchFamily="34" charset="0"/>
            </a:endParaRPr>
          </a:p>
          <a:p>
            <a:pPr algn="ctr"/>
            <a:r>
              <a:rPr lang="en-US" sz="3600" b="1" dirty="0" smtClean="0">
                <a:latin typeface="Tahoma" pitchFamily="34" charset="0"/>
                <a:ea typeface="Tahoma" pitchFamily="34" charset="0"/>
                <a:cs typeface="Tahoma" pitchFamily="34" charset="0"/>
              </a:rPr>
              <a:t>WELCOME TO </a:t>
            </a:r>
          </a:p>
          <a:p>
            <a:pPr algn="ctr"/>
            <a:r>
              <a:rPr lang="en-US" sz="3600" b="1" dirty="0" smtClean="0">
                <a:latin typeface="Tahoma" pitchFamily="34" charset="0"/>
                <a:ea typeface="Tahoma" pitchFamily="34" charset="0"/>
                <a:cs typeface="Tahoma" pitchFamily="34" charset="0"/>
              </a:rPr>
              <a:t>HIGH SCHOOL VOLLEYBALL</a:t>
            </a:r>
          </a:p>
          <a:p>
            <a:pPr algn="ctr"/>
            <a:r>
              <a:rPr lang="en-US" sz="3600" b="1" dirty="0" smtClean="0">
                <a:solidFill>
                  <a:srgbClr val="0070C0"/>
                </a:solidFill>
                <a:latin typeface="Tahoma" pitchFamily="34" charset="0"/>
                <a:ea typeface="Tahoma" pitchFamily="34" charset="0"/>
                <a:cs typeface="Tahoma" pitchFamily="34" charset="0"/>
              </a:rPr>
              <a:t>-Orientation -</a:t>
            </a:r>
            <a:endParaRPr lang="en-US" sz="3600" b="1" dirty="0">
              <a:solidFill>
                <a:srgbClr val="0070C0"/>
              </a:solidFill>
              <a:latin typeface="Tahoma" pitchFamily="34" charset="0"/>
              <a:ea typeface="Tahoma" pitchFamily="34" charset="0"/>
              <a:cs typeface="Tahoma" pitchFamily="34" charset="0"/>
            </a:endParaRPr>
          </a:p>
          <a:p>
            <a:pPr algn="ctr"/>
            <a:endParaRPr lang="en-US" sz="3600" dirty="0">
              <a:latin typeface="Tahoma" pitchFamily="34" charset="0"/>
              <a:ea typeface="Tahoma" pitchFamily="34" charset="0"/>
              <a:cs typeface="Tahoma" pitchFamily="34" charset="0"/>
            </a:endParaRPr>
          </a:p>
        </p:txBody>
      </p:sp>
      <p:pic>
        <p:nvPicPr>
          <p:cNvPr id="4" name="Picture 3" descr="http://www.bluesprings-schools.net/academic/images/sap_topbar_right.png"/>
          <p:cNvPicPr/>
          <p:nvPr/>
        </p:nvPicPr>
        <p:blipFill>
          <a:blip r:embed="rId3" cstate="print"/>
          <a:stretch>
            <a:fillRect/>
          </a:stretch>
        </p:blipFill>
        <p:spPr bwMode="auto">
          <a:xfrm>
            <a:off x="2514600" y="762000"/>
            <a:ext cx="4572000" cy="2438400"/>
          </a:xfrm>
          <a:prstGeom prst="rect">
            <a:avLst/>
          </a:prstGeom>
          <a:noFill/>
          <a:ln w="9525">
            <a:solidFill>
              <a:schemeClr val="tx2">
                <a:lumMod val="75000"/>
              </a:schemeClr>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VB – Program Design</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lvl="1"/>
            <a:endParaRPr lang="en-US" dirty="0" smtClean="0"/>
          </a:p>
          <a:p>
            <a:pPr lvl="1">
              <a:buNone/>
            </a:pPr>
            <a:endParaRPr lang="en-US" sz="2400" b="1" dirty="0" smtClean="0"/>
          </a:p>
          <a:p>
            <a:endParaRPr lang="en-US" b="1" u="sng" dirty="0" smtClean="0"/>
          </a:p>
          <a:p>
            <a:endParaRPr lang="en-US" dirty="0" smtClean="0"/>
          </a:p>
          <a:p>
            <a:endParaRPr lang="en-US" dirty="0"/>
          </a:p>
        </p:txBody>
      </p:sp>
      <p:graphicFrame>
        <p:nvGraphicFramePr>
          <p:cNvPr id="4" name="Table 3"/>
          <p:cNvGraphicFramePr>
            <a:graphicFrameLocks noGrp="1"/>
          </p:cNvGraphicFramePr>
          <p:nvPr/>
        </p:nvGraphicFramePr>
        <p:xfrm>
          <a:off x="457200" y="1187191"/>
          <a:ext cx="8229600" cy="5289809"/>
        </p:xfrm>
        <a:graphic>
          <a:graphicData uri="http://schemas.openxmlformats.org/drawingml/2006/table">
            <a:tbl>
              <a:tblPr firstRow="1" bandRow="1">
                <a:tableStyleId>{5C22544A-7EE6-4342-B048-85BDC9FD1C3A}</a:tableStyleId>
              </a:tblPr>
              <a:tblGrid>
                <a:gridCol w="1322705"/>
                <a:gridCol w="6906895"/>
              </a:tblGrid>
              <a:tr h="372221">
                <a:tc>
                  <a:txBody>
                    <a:bodyPr/>
                    <a:lstStyle/>
                    <a:p>
                      <a:r>
                        <a:rPr lang="en-US" dirty="0" smtClean="0"/>
                        <a:t>TEAMS</a:t>
                      </a:r>
                      <a:endParaRPr lang="en-US" dirty="0"/>
                    </a:p>
                  </a:txBody>
                  <a:tcPr/>
                </a:tc>
                <a:tc>
                  <a:txBody>
                    <a:bodyPr/>
                    <a:lstStyle/>
                    <a:p>
                      <a:r>
                        <a:rPr lang="en-US" dirty="0" smtClean="0"/>
                        <a:t>IN-SEASON (Chain</a:t>
                      </a:r>
                      <a:r>
                        <a:rPr lang="en-US" baseline="0" dirty="0" smtClean="0"/>
                        <a:t> of Command)</a:t>
                      </a:r>
                      <a:endParaRPr lang="en-US" dirty="0"/>
                    </a:p>
                  </a:txBody>
                  <a:tcPr/>
                </a:tc>
              </a:tr>
              <a:tr h="917804">
                <a:tc>
                  <a:txBody>
                    <a:bodyPr/>
                    <a:lstStyle/>
                    <a:p>
                      <a:r>
                        <a:rPr lang="en-US" sz="1600" b="1" u="sng" dirty="0" smtClean="0"/>
                        <a:t>Varsity</a:t>
                      </a:r>
                    </a:p>
                  </a:txBody>
                  <a:tcPr/>
                </a:tc>
                <a:tc>
                  <a:txBody>
                    <a:bodyPr/>
                    <a:lstStyle/>
                    <a:p>
                      <a:r>
                        <a:rPr lang="en-US" b="1" u="sng" baseline="0" dirty="0" smtClean="0"/>
                        <a:t>Varsity Players/Parents</a:t>
                      </a:r>
                    </a:p>
                    <a:p>
                      <a:pPr marL="342900" indent="-342900">
                        <a:buAutoNum type="arabicPeriod"/>
                      </a:pPr>
                      <a:r>
                        <a:rPr lang="en-US" baseline="0" dirty="0" smtClean="0"/>
                        <a:t>Coach MacLean/Campbell</a:t>
                      </a:r>
                    </a:p>
                    <a:p>
                      <a:pPr marL="342900" indent="-342900">
                        <a:buNone/>
                      </a:pPr>
                      <a:r>
                        <a:rPr lang="en-US" baseline="0" dirty="0" smtClean="0">
                          <a:hlinkClick r:id="rId2"/>
                        </a:rPr>
                        <a:t>dmaclean@bssd.net</a:t>
                      </a:r>
                      <a:r>
                        <a:rPr lang="en-US" baseline="0" dirty="0" smtClean="0"/>
                        <a:t>, </a:t>
                      </a:r>
                      <a:r>
                        <a:rPr lang="en-US" baseline="0" dirty="0" smtClean="0">
                          <a:hlinkClick r:id="rId3"/>
                        </a:rPr>
                        <a:t>amy5@att.net</a:t>
                      </a:r>
                      <a:endParaRPr lang="en-US" baseline="0" dirty="0" smtClean="0"/>
                    </a:p>
                    <a:p>
                      <a:pPr marL="342900" indent="-342900">
                        <a:buAutoNum type="arabicPeriod"/>
                      </a:pPr>
                      <a:r>
                        <a:rPr lang="en-US" baseline="0" dirty="0" smtClean="0"/>
                        <a:t>AD – Tim Michael/Jon Grice</a:t>
                      </a:r>
                    </a:p>
                  </a:txBody>
                  <a:tcPr/>
                </a:tc>
              </a:tr>
              <a:tr h="1183788">
                <a:tc>
                  <a:txBody>
                    <a:bodyPr/>
                    <a:lstStyle/>
                    <a:p>
                      <a:r>
                        <a:rPr lang="en-US" sz="1600" b="1" u="sng" dirty="0" smtClean="0"/>
                        <a:t>JV</a:t>
                      </a:r>
                    </a:p>
                  </a:txBody>
                  <a:tcPr/>
                </a:tc>
                <a:tc>
                  <a:txBody>
                    <a:bodyPr/>
                    <a:lstStyle/>
                    <a:p>
                      <a:r>
                        <a:rPr lang="en-US" b="1" u="sng" dirty="0" smtClean="0"/>
                        <a:t>Junior</a:t>
                      </a:r>
                      <a:r>
                        <a:rPr lang="en-US" b="1" u="sng" baseline="0" dirty="0" smtClean="0"/>
                        <a:t> Varsity Players/Parents</a:t>
                      </a:r>
                    </a:p>
                    <a:p>
                      <a:pPr marL="342900" indent="-342900">
                        <a:buAutoNum type="arabicPeriod"/>
                      </a:pPr>
                      <a:r>
                        <a:rPr lang="en-US" baseline="0" dirty="0" smtClean="0"/>
                        <a:t>Coach </a:t>
                      </a:r>
                      <a:r>
                        <a:rPr lang="en-US" baseline="0" dirty="0" err="1" smtClean="0"/>
                        <a:t>Goins</a:t>
                      </a:r>
                      <a:endParaRPr lang="en-US" baseline="0" dirty="0" smtClean="0"/>
                    </a:p>
                    <a:p>
                      <a:pPr marL="342900" indent="-342900">
                        <a:buNone/>
                      </a:pPr>
                      <a:r>
                        <a:rPr lang="en-US" baseline="0" dirty="0" smtClean="0">
                          <a:hlinkClick r:id="rId4"/>
                        </a:rPr>
                        <a:t>rjgoins@sbcglobal.net</a:t>
                      </a:r>
                      <a:endParaRPr lang="en-US" baseline="0" dirty="0" smtClean="0"/>
                    </a:p>
                    <a:p>
                      <a:pPr marL="342900" indent="-342900">
                        <a:buNone/>
                      </a:pPr>
                      <a:r>
                        <a:rPr lang="en-US" baseline="0" dirty="0" smtClean="0"/>
                        <a:t>2. Coach MacLean/Campbell</a:t>
                      </a:r>
                    </a:p>
                    <a:p>
                      <a:pPr marL="342900" indent="-342900">
                        <a:buNone/>
                      </a:pPr>
                      <a:r>
                        <a:rPr lang="en-US" baseline="0" dirty="0" smtClean="0"/>
                        <a:t>3. AD-Tim Michael/Jon Grice</a:t>
                      </a:r>
                      <a:endParaRPr lang="en-US" dirty="0"/>
                    </a:p>
                  </a:txBody>
                  <a:tcPr/>
                </a:tc>
              </a:tr>
              <a:tr h="1183788">
                <a:tc>
                  <a:txBody>
                    <a:bodyPr/>
                    <a:lstStyle/>
                    <a:p>
                      <a:r>
                        <a:rPr lang="en-US" sz="1600" b="1" u="sng" dirty="0" smtClean="0"/>
                        <a:t>9</a:t>
                      </a:r>
                      <a:r>
                        <a:rPr lang="en-US" sz="1600" b="1" u="sng" baseline="30000" dirty="0" smtClean="0"/>
                        <a:t>th</a:t>
                      </a:r>
                      <a:r>
                        <a:rPr lang="en-US" sz="1600" b="1" u="sng" baseline="0" dirty="0" smtClean="0"/>
                        <a:t> </a:t>
                      </a:r>
                      <a:r>
                        <a:rPr lang="en-US" sz="1600" b="1" u="sng" dirty="0" smtClean="0"/>
                        <a:t>A &amp; B </a:t>
                      </a:r>
                    </a:p>
                  </a:txBody>
                  <a:tcPr/>
                </a:tc>
                <a:tc>
                  <a:txBody>
                    <a:bodyPr/>
                    <a:lstStyle/>
                    <a:p>
                      <a:r>
                        <a:rPr lang="en-US" dirty="0" smtClean="0"/>
                        <a:t>9</a:t>
                      </a:r>
                      <a:r>
                        <a:rPr lang="en-US" baseline="30000" dirty="0" smtClean="0"/>
                        <a:t>th</a:t>
                      </a:r>
                      <a:r>
                        <a:rPr lang="en-US" dirty="0" smtClean="0"/>
                        <a:t> A &amp; B</a:t>
                      </a:r>
                    </a:p>
                    <a:p>
                      <a:pPr marL="342900" indent="-342900">
                        <a:buAutoNum type="arabicPeriod"/>
                      </a:pPr>
                      <a:r>
                        <a:rPr lang="en-US" dirty="0" smtClean="0"/>
                        <a:t>Coach Mulheron</a:t>
                      </a:r>
                    </a:p>
                    <a:p>
                      <a:pPr marL="342900" indent="-342900">
                        <a:buNone/>
                      </a:pPr>
                      <a:r>
                        <a:rPr lang="en-US" dirty="0" smtClean="0">
                          <a:hlinkClick r:id="rId5"/>
                        </a:rPr>
                        <a:t>mmulheron@bssd.net</a:t>
                      </a:r>
                      <a:endParaRPr lang="en-US" dirty="0" smtClean="0"/>
                    </a:p>
                    <a:p>
                      <a:pPr marL="342900" indent="-342900">
                        <a:buNone/>
                      </a:pPr>
                      <a:r>
                        <a:rPr lang="en-US" dirty="0" smtClean="0"/>
                        <a:t>2. Coach MacLean/Campbell</a:t>
                      </a:r>
                    </a:p>
                    <a:p>
                      <a:pPr marL="342900" indent="-342900">
                        <a:buNone/>
                      </a:pPr>
                      <a:r>
                        <a:rPr lang="en-US" dirty="0" smtClean="0"/>
                        <a:t>3.</a:t>
                      </a:r>
                      <a:r>
                        <a:rPr lang="en-US" baseline="0" dirty="0" smtClean="0"/>
                        <a:t> FCHS AD – Sharon Cole</a:t>
                      </a:r>
                      <a:endParaRPr lang="en-US" dirty="0"/>
                    </a:p>
                  </a:txBody>
                  <a:tcPr/>
                </a:tc>
              </a:tr>
              <a:tr h="802788">
                <a:tc>
                  <a:txBody>
                    <a:bodyPr/>
                    <a:lstStyle/>
                    <a:p>
                      <a:r>
                        <a:rPr lang="en-US" b="1" u="sng" dirty="0" smtClean="0"/>
                        <a:t>Booster</a:t>
                      </a:r>
                    </a:p>
                    <a:p>
                      <a:r>
                        <a:rPr lang="en-US" sz="1600" dirty="0" smtClean="0"/>
                        <a:t>Presidents</a:t>
                      </a:r>
                      <a:endParaRPr lang="en-US" sz="1600" dirty="0"/>
                    </a:p>
                  </a:txBody>
                  <a:tcPr/>
                </a:tc>
                <a:tc>
                  <a:txBody>
                    <a:bodyPr/>
                    <a:lstStyle/>
                    <a:p>
                      <a:r>
                        <a:rPr lang="en-US" dirty="0" smtClean="0"/>
                        <a:t>Angie Armendariz –</a:t>
                      </a:r>
                      <a:r>
                        <a:rPr lang="en-US" baseline="0" dirty="0" smtClean="0"/>
                        <a:t> </a:t>
                      </a:r>
                      <a:r>
                        <a:rPr lang="en-US" baseline="0" dirty="0" smtClean="0">
                          <a:hlinkClick r:id="rId6"/>
                        </a:rPr>
                        <a:t>my2qts24@att.net</a:t>
                      </a:r>
                      <a:endParaRPr lang="en-US" baseline="0" dirty="0" smtClean="0"/>
                    </a:p>
                    <a:p>
                      <a:r>
                        <a:rPr lang="en-US" dirty="0" smtClean="0"/>
                        <a:t>Sue</a:t>
                      </a:r>
                      <a:r>
                        <a:rPr lang="en-US" baseline="0" dirty="0" smtClean="0"/>
                        <a:t> Juarez - </a:t>
                      </a:r>
                      <a:r>
                        <a:rPr lang="en-US" baseline="0" dirty="0" smtClean="0">
                          <a:hlinkClick r:id="rId7"/>
                        </a:rPr>
                        <a:t>suzannjuarez@comcast.net</a:t>
                      </a:r>
                      <a:endParaRPr lang="en-US" baseline="0" dirty="0" smtClean="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VB – Program Design</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lvl="1"/>
            <a:endParaRPr lang="en-US" dirty="0" smtClean="0"/>
          </a:p>
          <a:p>
            <a:pPr lvl="1">
              <a:buNone/>
            </a:pPr>
            <a:endParaRPr lang="en-US" sz="2400" b="1" dirty="0" smtClean="0"/>
          </a:p>
          <a:p>
            <a:endParaRPr lang="en-US" b="1" u="sng" dirty="0" smtClean="0"/>
          </a:p>
          <a:p>
            <a:endParaRPr lang="en-US" dirty="0" smtClean="0"/>
          </a:p>
          <a:p>
            <a:endParaRPr lang="en-US" dirty="0"/>
          </a:p>
        </p:txBody>
      </p:sp>
      <p:graphicFrame>
        <p:nvGraphicFramePr>
          <p:cNvPr id="4" name="Table 3"/>
          <p:cNvGraphicFramePr>
            <a:graphicFrameLocks noGrp="1"/>
          </p:cNvGraphicFramePr>
          <p:nvPr/>
        </p:nvGraphicFramePr>
        <p:xfrm>
          <a:off x="457200" y="1219200"/>
          <a:ext cx="8229600" cy="5127101"/>
        </p:xfrm>
        <a:graphic>
          <a:graphicData uri="http://schemas.openxmlformats.org/drawingml/2006/table">
            <a:tbl>
              <a:tblPr firstRow="1" bandRow="1">
                <a:tableStyleId>{5C22544A-7EE6-4342-B048-85BDC9FD1C3A}</a:tableStyleId>
              </a:tblPr>
              <a:tblGrid>
                <a:gridCol w="1881051"/>
                <a:gridCol w="6348549"/>
              </a:tblGrid>
              <a:tr h="372221">
                <a:tc>
                  <a:txBody>
                    <a:bodyPr/>
                    <a:lstStyle/>
                    <a:p>
                      <a:r>
                        <a:rPr lang="en-US" dirty="0" smtClean="0"/>
                        <a:t>TEAMS</a:t>
                      </a:r>
                      <a:endParaRPr lang="en-US" dirty="0"/>
                    </a:p>
                  </a:txBody>
                  <a:tcPr/>
                </a:tc>
                <a:tc>
                  <a:txBody>
                    <a:bodyPr/>
                    <a:lstStyle/>
                    <a:p>
                      <a:r>
                        <a:rPr lang="en-US" dirty="0" smtClean="0"/>
                        <a:t>IN-SEASON </a:t>
                      </a:r>
                      <a:r>
                        <a:rPr lang="en-US" u="sng" dirty="0" smtClean="0"/>
                        <a:t>(Commitments)</a:t>
                      </a:r>
                      <a:endParaRPr lang="en-US" u="sng" dirty="0"/>
                    </a:p>
                  </a:txBody>
                  <a:tcPr/>
                </a:tc>
              </a:tr>
              <a:tr h="917804">
                <a:tc>
                  <a:txBody>
                    <a:bodyPr/>
                    <a:lstStyle/>
                    <a:p>
                      <a:r>
                        <a:rPr lang="en-US" b="1" dirty="0" smtClean="0"/>
                        <a:t>Varsity</a:t>
                      </a:r>
                      <a:endParaRPr lang="en-US" b="1" dirty="0"/>
                    </a:p>
                  </a:txBody>
                  <a:tcPr/>
                </a:tc>
                <a:tc>
                  <a:txBody>
                    <a:bodyPr/>
                    <a:lstStyle/>
                    <a:p>
                      <a:r>
                        <a:rPr lang="en-US" dirty="0" smtClean="0"/>
                        <a:t>Practice/Matches/Tourneys/Weights</a:t>
                      </a:r>
                      <a:r>
                        <a:rPr lang="en-US" baseline="0" dirty="0" smtClean="0"/>
                        <a:t> 5-6 x a week</a:t>
                      </a:r>
                    </a:p>
                    <a:p>
                      <a:r>
                        <a:rPr lang="en-US" baseline="0" dirty="0" smtClean="0"/>
                        <a:t>Works Freshmen A Tourney</a:t>
                      </a:r>
                    </a:p>
                    <a:p>
                      <a:r>
                        <a:rPr lang="en-US" baseline="0" dirty="0" smtClean="0"/>
                        <a:t>Helps with youth summer camps</a:t>
                      </a:r>
                    </a:p>
                    <a:p>
                      <a:r>
                        <a:rPr lang="en-US" baseline="0" dirty="0" smtClean="0"/>
                        <a:t>Participates in Dig Pink &amp; Booster Fundraising</a:t>
                      </a:r>
                      <a:endParaRPr lang="en-US" dirty="0"/>
                    </a:p>
                  </a:txBody>
                  <a:tcPr/>
                </a:tc>
              </a:tr>
              <a:tr h="1183788">
                <a:tc>
                  <a:txBody>
                    <a:bodyPr/>
                    <a:lstStyle/>
                    <a:p>
                      <a:r>
                        <a:rPr lang="en-US" b="1" dirty="0" smtClean="0"/>
                        <a:t>Junior Varsity</a:t>
                      </a:r>
                      <a:endParaRPr lang="en-US" dirty="0"/>
                    </a:p>
                  </a:txBody>
                  <a:tcPr/>
                </a:tc>
                <a:tc>
                  <a:txBody>
                    <a:bodyPr/>
                    <a:lstStyle/>
                    <a:p>
                      <a:r>
                        <a:rPr lang="en-US" dirty="0" smtClean="0"/>
                        <a:t>Practice/Matches/Tourneys/Weights 5-6 x a week</a:t>
                      </a:r>
                    </a:p>
                    <a:p>
                      <a:r>
                        <a:rPr lang="en-US" dirty="0" smtClean="0"/>
                        <a:t>Works Varsity</a:t>
                      </a:r>
                      <a:r>
                        <a:rPr lang="en-US" baseline="0" dirty="0" smtClean="0"/>
                        <a:t> and Freshmen A Tourney</a:t>
                      </a:r>
                    </a:p>
                    <a:p>
                      <a:r>
                        <a:rPr lang="en-US" baseline="0" dirty="0" smtClean="0"/>
                        <a:t>Helps work summer youth camps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Participates in Dig Pink &amp; Booster Fundraising</a:t>
                      </a:r>
                      <a:endParaRPr lang="en-US" dirty="0" smtClean="0"/>
                    </a:p>
                  </a:txBody>
                  <a:tcPr/>
                </a:tc>
              </a:tr>
              <a:tr h="1183788">
                <a:tc>
                  <a:txBody>
                    <a:bodyPr/>
                    <a:lstStyle/>
                    <a:p>
                      <a:r>
                        <a:rPr lang="en-US" b="1" dirty="0" smtClean="0"/>
                        <a:t>Freshmen A </a:t>
                      </a:r>
                      <a:endParaRPr lang="en-US" dirty="0"/>
                    </a:p>
                  </a:txBody>
                  <a:tcPr/>
                </a:tc>
                <a:tc>
                  <a:txBody>
                    <a:bodyPr/>
                    <a:lstStyle/>
                    <a:p>
                      <a:r>
                        <a:rPr lang="en-US" dirty="0" smtClean="0"/>
                        <a:t>Practice/Matches/Tourneys</a:t>
                      </a:r>
                      <a:r>
                        <a:rPr lang="en-US" baseline="0" dirty="0" smtClean="0"/>
                        <a:t> 5-6 x a week</a:t>
                      </a:r>
                    </a:p>
                    <a:p>
                      <a:r>
                        <a:rPr lang="en-US" baseline="0" dirty="0" smtClean="0"/>
                        <a:t>Works Varsity and Freshmen B Tourney (TBA)</a:t>
                      </a:r>
                    </a:p>
                    <a:p>
                      <a:r>
                        <a:rPr lang="en-US" baseline="0" dirty="0" smtClean="0"/>
                        <a:t>Helps work summer youth camps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Participates in Dig Pink &amp; Booster Fundraising</a:t>
                      </a:r>
                      <a:endParaRPr lang="en-US" dirty="0" smtClean="0"/>
                    </a:p>
                  </a:txBody>
                  <a:tcPr/>
                </a:tc>
              </a:tr>
              <a:tr h="1183788">
                <a:tc>
                  <a:txBody>
                    <a:bodyPr/>
                    <a:lstStyle/>
                    <a:p>
                      <a:r>
                        <a:rPr lang="en-US" sz="1800" b="1" dirty="0" smtClean="0"/>
                        <a:t>Freshmen B </a:t>
                      </a:r>
                      <a:endParaRPr lang="en-US" dirty="0"/>
                    </a:p>
                  </a:txBody>
                  <a:tcPr/>
                </a:tc>
                <a:tc>
                  <a:txBody>
                    <a:bodyPr/>
                    <a:lstStyle/>
                    <a:p>
                      <a:r>
                        <a:rPr lang="en-US" dirty="0" smtClean="0"/>
                        <a:t>Practice/Matches/Tourneys 5-6 x</a:t>
                      </a:r>
                      <a:r>
                        <a:rPr lang="en-US" baseline="0" dirty="0" smtClean="0"/>
                        <a:t> a week</a:t>
                      </a:r>
                    </a:p>
                    <a:p>
                      <a:r>
                        <a:rPr lang="en-US" baseline="0" dirty="0" smtClean="0"/>
                        <a:t>Works Varsity and Freshmen A Tourney</a:t>
                      </a:r>
                    </a:p>
                    <a:p>
                      <a:r>
                        <a:rPr lang="en-US" baseline="0" dirty="0" smtClean="0"/>
                        <a:t>Helps work summer youth camps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Participates in Dig Pink &amp; Booster Fundraising</a:t>
                      </a:r>
                      <a:endParaRPr lang="en-US" dirty="0" smtClean="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VB – Program Design</a:t>
            </a:r>
            <a:endParaRPr lang="en-US" dirty="0"/>
          </a:p>
        </p:txBody>
      </p:sp>
      <p:graphicFrame>
        <p:nvGraphicFramePr>
          <p:cNvPr id="4" name="Content Placeholder 3"/>
          <p:cNvGraphicFramePr>
            <a:graphicFrameLocks noGrp="1"/>
          </p:cNvGraphicFramePr>
          <p:nvPr>
            <p:ph idx="1"/>
          </p:nvPr>
        </p:nvGraphicFramePr>
        <p:xfrm>
          <a:off x="457200" y="1219200"/>
          <a:ext cx="8183564" cy="3962400"/>
        </p:xfrm>
        <a:graphic>
          <a:graphicData uri="http://schemas.openxmlformats.org/drawingml/2006/table">
            <a:tbl>
              <a:tblPr firstRow="1" bandRow="1">
                <a:tableStyleId>{5C22544A-7EE6-4342-B048-85BDC9FD1C3A}</a:tableStyleId>
              </a:tblPr>
              <a:tblGrid>
                <a:gridCol w="4091782"/>
                <a:gridCol w="4091782"/>
              </a:tblGrid>
              <a:tr h="370840">
                <a:tc>
                  <a:txBody>
                    <a:bodyPr/>
                    <a:lstStyle/>
                    <a:p>
                      <a:pPr algn="ctr"/>
                      <a:r>
                        <a:rPr lang="en-US" dirty="0" smtClean="0"/>
                        <a:t>Off-Season</a:t>
                      </a:r>
                      <a:endParaRPr lang="en-US" dirty="0"/>
                    </a:p>
                  </a:txBody>
                  <a:tcPr/>
                </a:tc>
                <a:tc>
                  <a:txBody>
                    <a:bodyPr/>
                    <a:lstStyle/>
                    <a:p>
                      <a:pPr algn="ctr"/>
                      <a:r>
                        <a:rPr lang="en-US" dirty="0" smtClean="0"/>
                        <a:t>Summer</a:t>
                      </a:r>
                      <a:endParaRPr lang="en-US" dirty="0"/>
                    </a:p>
                  </a:txBody>
                  <a:tcPr/>
                </a:tc>
              </a:tr>
              <a:tr h="370840">
                <a:tc>
                  <a:txBody>
                    <a:bodyPr/>
                    <a:lstStyle/>
                    <a:p>
                      <a:r>
                        <a:rPr lang="en-US" dirty="0" smtClean="0"/>
                        <a:t>Weights (Tue/Thurs)</a:t>
                      </a:r>
                      <a:endParaRPr lang="en-US" dirty="0"/>
                    </a:p>
                  </a:txBody>
                  <a:tcPr/>
                </a:tc>
                <a:tc>
                  <a:txBody>
                    <a:bodyPr/>
                    <a:lstStyle/>
                    <a:p>
                      <a:r>
                        <a:rPr lang="en-US" dirty="0" smtClean="0"/>
                        <a:t>Weights </a:t>
                      </a:r>
                      <a:endParaRPr lang="en-US" dirty="0"/>
                    </a:p>
                  </a:txBody>
                  <a:tcPr/>
                </a:tc>
              </a:tr>
              <a:tr h="370840">
                <a:tc>
                  <a:txBody>
                    <a:bodyPr/>
                    <a:lstStyle/>
                    <a:p>
                      <a:r>
                        <a:rPr lang="en-US" dirty="0" smtClean="0"/>
                        <a:t>Booster Club Meetings</a:t>
                      </a:r>
                      <a:endParaRPr lang="en-US" dirty="0"/>
                    </a:p>
                  </a:txBody>
                  <a:tcPr/>
                </a:tc>
                <a:tc>
                  <a:txBody>
                    <a:bodyPr/>
                    <a:lstStyle/>
                    <a:p>
                      <a:r>
                        <a:rPr lang="en-US" dirty="0" smtClean="0"/>
                        <a:t>Leagues</a:t>
                      </a:r>
                      <a:endParaRPr lang="en-US" dirty="0"/>
                    </a:p>
                  </a:txBody>
                  <a:tcPr/>
                </a:tc>
              </a:tr>
              <a:tr h="370840">
                <a:tc>
                  <a:txBody>
                    <a:bodyPr/>
                    <a:lstStyle/>
                    <a:p>
                      <a:r>
                        <a:rPr lang="en-US" dirty="0" smtClean="0"/>
                        <a:t>-Concessions</a:t>
                      </a:r>
                      <a:endParaRPr lang="en-US" dirty="0"/>
                    </a:p>
                  </a:txBody>
                  <a:tcPr/>
                </a:tc>
                <a:tc>
                  <a:txBody>
                    <a:bodyPr/>
                    <a:lstStyle/>
                    <a:p>
                      <a:r>
                        <a:rPr lang="en-US" baseline="0" dirty="0" smtClean="0"/>
                        <a:t>Camps</a:t>
                      </a:r>
                      <a:endParaRPr lang="en-US" dirty="0"/>
                    </a:p>
                  </a:txBody>
                  <a:tcPr/>
                </a:tc>
              </a:tr>
              <a:tr h="370840">
                <a:tc>
                  <a:txBody>
                    <a:bodyPr/>
                    <a:lstStyle/>
                    <a:p>
                      <a:r>
                        <a:rPr lang="en-US" dirty="0" smtClean="0"/>
                        <a:t>-Fundraising</a:t>
                      </a:r>
                      <a:endParaRPr lang="en-US" dirty="0"/>
                    </a:p>
                  </a:txBody>
                  <a:tcPr/>
                </a:tc>
                <a:tc>
                  <a:txBody>
                    <a:bodyPr/>
                    <a:lstStyle/>
                    <a:p>
                      <a:r>
                        <a:rPr lang="en-US" dirty="0" smtClean="0"/>
                        <a:t>Team Camps</a:t>
                      </a:r>
                      <a:endParaRPr lang="en-US" dirty="0"/>
                    </a:p>
                  </a:txBody>
                  <a:tcPr/>
                </a:tc>
              </a:tr>
              <a:tr h="370840">
                <a:tc>
                  <a:txBody>
                    <a:bodyPr/>
                    <a:lstStyle/>
                    <a:p>
                      <a:endParaRPr lang="en-US" dirty="0"/>
                    </a:p>
                  </a:txBody>
                  <a:tcPr/>
                </a:tc>
                <a:tc>
                  <a:txBody>
                    <a:bodyPr/>
                    <a:lstStyle/>
                    <a:p>
                      <a:endParaRPr lang="en-US" dirty="0"/>
                    </a:p>
                  </a:txBody>
                  <a:tcPr/>
                </a:tc>
              </a:tr>
              <a:tr h="370840">
                <a:tc>
                  <a:txBody>
                    <a:bodyPr/>
                    <a:lstStyle/>
                    <a:p>
                      <a:r>
                        <a:rPr lang="en-US" dirty="0" smtClean="0"/>
                        <a:t>*Booster Club view</a:t>
                      </a:r>
                      <a:r>
                        <a:rPr lang="en-US" baseline="0" dirty="0" smtClean="0"/>
                        <a:t>s membership as being an AUG-MAY commitment.  You’ll be asked to work concession at fall/spring events.  Fundraising may take place in Fall and Spring.</a:t>
                      </a:r>
                    </a:p>
                  </a:txBody>
                  <a:tcPr/>
                </a:tc>
                <a:tc>
                  <a:txBody>
                    <a:bodyPr/>
                    <a:lstStyle/>
                    <a:p>
                      <a:r>
                        <a:rPr lang="en-US" dirty="0" smtClean="0"/>
                        <a:t>*Attendance for JV/V is tracked for the purpose of Fall</a:t>
                      </a:r>
                      <a:r>
                        <a:rPr lang="en-US" baseline="0" dirty="0" smtClean="0"/>
                        <a:t> incentive.  JV/V type athletes are encouraged to attend 75% of off-season activities.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 Poster – (JV/V)	</a:t>
            </a:r>
            <a:endParaRPr lang="en-US" dirty="0"/>
          </a:p>
        </p:txBody>
      </p:sp>
      <p:pic>
        <p:nvPicPr>
          <p:cNvPr id="4" name="Content Placeholder 3" descr="Team Jag 2 .jpg"/>
          <p:cNvPicPr>
            <a:picLocks noGrp="1" noChangeAspect="1"/>
          </p:cNvPicPr>
          <p:nvPr>
            <p:ph idx="1"/>
          </p:nvPr>
        </p:nvPicPr>
        <p:blipFill>
          <a:blip r:embed="rId2" cstate="print"/>
          <a:stretch>
            <a:fillRect/>
          </a:stretch>
        </p:blipFill>
        <p:spPr>
          <a:xfrm>
            <a:off x="1447800" y="1371600"/>
            <a:ext cx="6195219" cy="4130146"/>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tab pos="7945438" algn="l"/>
                <a:tab pos="8001000" algn="l"/>
              </a:tabLst>
            </a:pPr>
            <a:r>
              <a:rPr lang="en-US" dirty="0" smtClean="0"/>
              <a:t>BSS – JAGUARS - HS Volleyball	</a:t>
            </a:r>
            <a:endParaRPr lang="en-US" dirty="0"/>
          </a:p>
        </p:txBody>
      </p:sp>
      <p:sp>
        <p:nvSpPr>
          <p:cNvPr id="3" name="Content Placeholder 2"/>
          <p:cNvSpPr>
            <a:spLocks noGrp="1"/>
          </p:cNvSpPr>
          <p:nvPr>
            <p:ph idx="1"/>
          </p:nvPr>
        </p:nvSpPr>
        <p:spPr/>
        <p:txBody>
          <a:bodyPr>
            <a:normAutofit/>
          </a:bodyPr>
          <a:lstStyle/>
          <a:p>
            <a:r>
              <a:rPr lang="en-US" dirty="0" smtClean="0"/>
              <a:t>High School Sports</a:t>
            </a:r>
          </a:p>
          <a:p>
            <a:pPr>
              <a:buNone/>
            </a:pPr>
            <a:r>
              <a:rPr lang="en-US" dirty="0" smtClean="0"/>
              <a:t>  </a:t>
            </a:r>
          </a:p>
          <a:p>
            <a:pPr>
              <a:buNone/>
            </a:pPr>
            <a:r>
              <a:rPr lang="en-US" dirty="0" smtClean="0"/>
              <a:t> </a:t>
            </a:r>
          </a:p>
          <a:p>
            <a:pPr>
              <a:buNone/>
            </a:pPr>
            <a:endParaRPr lang="en-US" dirty="0" smtClean="0"/>
          </a:p>
          <a:p>
            <a:pPr>
              <a:buNone/>
            </a:pPr>
            <a:r>
              <a:rPr lang="en-US" dirty="0" smtClean="0"/>
              <a:t> </a:t>
            </a:r>
          </a:p>
          <a:p>
            <a:pPr>
              <a:buNone/>
            </a:pPr>
            <a:r>
              <a:rPr lang="en-US" dirty="0" smtClean="0"/>
              <a:t> </a:t>
            </a:r>
          </a:p>
          <a:p>
            <a:pPr>
              <a:buNone/>
            </a:pPr>
            <a:r>
              <a:rPr lang="en-US" dirty="0" smtClean="0"/>
              <a:t> </a:t>
            </a:r>
          </a:p>
          <a:p>
            <a:pPr marL="228600" indent="-228600"/>
            <a:endParaRPr lang="en-US" dirty="0" smtClean="0"/>
          </a:p>
          <a:p>
            <a:pPr marL="228600" indent="-228600"/>
            <a:endParaRPr lang="en-US" dirty="0" smtClean="0"/>
          </a:p>
          <a:p>
            <a:pPr marL="228600" indent="-228600"/>
            <a:r>
              <a:rPr lang="en-US" dirty="0" smtClean="0"/>
              <a:t>Opportunity through </a:t>
            </a:r>
            <a:r>
              <a:rPr lang="en-US" b="1" u="sng" dirty="0" smtClean="0"/>
              <a:t>COMMUNITY</a:t>
            </a:r>
            <a:r>
              <a:rPr lang="en-US" dirty="0" smtClean="0"/>
              <a:t> Investment </a:t>
            </a:r>
          </a:p>
          <a:p>
            <a:pPr marL="228600" indent="-228600"/>
            <a:endParaRPr lang="en-US" dirty="0" smtClean="0"/>
          </a:p>
          <a:p>
            <a:pPr marL="228600" indent="-228600"/>
            <a:endParaRPr lang="en-US" dirty="0" smtClean="0"/>
          </a:p>
        </p:txBody>
      </p:sp>
      <p:pic>
        <p:nvPicPr>
          <p:cNvPr id="7" name="Picture 6" descr="2813f7e0-5130-43b6-8b8e-e8ecf44d0cef.jpg"/>
          <p:cNvPicPr>
            <a:picLocks noChangeAspect="1"/>
          </p:cNvPicPr>
          <p:nvPr/>
        </p:nvPicPr>
        <p:blipFill>
          <a:blip r:embed="rId2" cstate="print"/>
          <a:stretch>
            <a:fillRect/>
          </a:stretch>
        </p:blipFill>
        <p:spPr>
          <a:xfrm>
            <a:off x="2819400" y="1676400"/>
            <a:ext cx="3296514" cy="325256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Considered for Team Selection	</a:t>
            </a:r>
            <a:endParaRPr lang="en-US" dirty="0"/>
          </a:p>
        </p:txBody>
      </p:sp>
      <p:sp>
        <p:nvSpPr>
          <p:cNvPr id="3" name="Content Placeholder 2"/>
          <p:cNvSpPr>
            <a:spLocks noGrp="1"/>
          </p:cNvSpPr>
          <p:nvPr>
            <p:ph idx="1"/>
          </p:nvPr>
        </p:nvSpPr>
        <p:spPr>
          <a:xfrm>
            <a:off x="533400" y="1066800"/>
            <a:ext cx="5135880" cy="4492752"/>
          </a:xfrm>
        </p:spPr>
        <p:txBody>
          <a:bodyPr/>
          <a:lstStyle/>
          <a:p>
            <a:r>
              <a:rPr lang="en-US" b="1" u="sng" dirty="0" smtClean="0"/>
              <a:t>Fall 2013</a:t>
            </a:r>
          </a:p>
          <a:p>
            <a:r>
              <a:rPr lang="en-US" dirty="0" smtClean="0"/>
              <a:t>What’s the BEST for the team?</a:t>
            </a:r>
          </a:p>
          <a:p>
            <a:r>
              <a:rPr lang="en-US" dirty="0" smtClean="0"/>
              <a:t>Who’s the Best Athlete/Player?</a:t>
            </a:r>
          </a:p>
          <a:p>
            <a:r>
              <a:rPr lang="en-US" dirty="0" smtClean="0"/>
              <a:t>Numbers vary year to year according to:</a:t>
            </a:r>
          </a:p>
          <a:p>
            <a:r>
              <a:rPr lang="en-US" dirty="0" smtClean="0"/>
              <a:t>Ability: - Athleticism</a:t>
            </a:r>
          </a:p>
          <a:p>
            <a:r>
              <a:rPr lang="en-US" dirty="0" smtClean="0"/>
              <a:t>Character: - who you are as a person</a:t>
            </a:r>
          </a:p>
          <a:p>
            <a:r>
              <a:rPr lang="en-US" dirty="0" smtClean="0"/>
              <a:t>Skill Development: - passing, defense, hitting, blocking, serving, etc.  </a:t>
            </a:r>
          </a:p>
          <a:p>
            <a:pPr lvl="1"/>
            <a:endParaRPr lang="en-US" dirty="0" smtClean="0"/>
          </a:p>
          <a:p>
            <a:endParaRPr lang="en-US" dirty="0"/>
          </a:p>
        </p:txBody>
      </p:sp>
      <p:sp>
        <p:nvSpPr>
          <p:cNvPr id="4" name="Isosceles Triangle 3"/>
          <p:cNvSpPr/>
          <p:nvPr/>
        </p:nvSpPr>
        <p:spPr>
          <a:xfrm>
            <a:off x="4343400" y="3505200"/>
            <a:ext cx="4114800" cy="2286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Seniors</a:t>
            </a:r>
          </a:p>
          <a:p>
            <a:pPr algn="ctr"/>
            <a:r>
              <a:rPr lang="en-US" sz="2000" dirty="0" smtClean="0"/>
              <a:t>Juniors</a:t>
            </a:r>
          </a:p>
          <a:p>
            <a:pPr algn="ctr"/>
            <a:r>
              <a:rPr lang="en-US" sz="2000" dirty="0" smtClean="0"/>
              <a:t>Sophomores</a:t>
            </a:r>
          </a:p>
          <a:p>
            <a:pPr algn="ctr"/>
            <a:r>
              <a:rPr lang="en-US" sz="2000" dirty="0" smtClean="0"/>
              <a:t>Freshmen</a:t>
            </a:r>
          </a:p>
          <a:p>
            <a:pPr algn="ct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BSS – Volleyball Teams</a:t>
            </a:r>
            <a:endParaRPr lang="en-US" dirty="0"/>
          </a:p>
        </p:txBody>
      </p:sp>
      <p:sp>
        <p:nvSpPr>
          <p:cNvPr id="3" name="Content Placeholder 2"/>
          <p:cNvSpPr>
            <a:spLocks noGrp="1"/>
          </p:cNvSpPr>
          <p:nvPr>
            <p:ph idx="1"/>
          </p:nvPr>
        </p:nvSpPr>
        <p:spPr/>
        <p:txBody>
          <a:bodyPr>
            <a:normAutofit lnSpcReduction="10000"/>
          </a:bodyPr>
          <a:lstStyle/>
          <a:p>
            <a:r>
              <a:rPr lang="en-US" dirty="0" smtClean="0"/>
              <a:t>2013 – Freshmen (2 Teams)</a:t>
            </a:r>
          </a:p>
          <a:p>
            <a:r>
              <a:rPr lang="en-US" dirty="0" smtClean="0"/>
              <a:t>2014 – JV (2 Teams merge into 1 JV Team)</a:t>
            </a:r>
          </a:p>
          <a:p>
            <a:r>
              <a:rPr lang="en-US" dirty="0" smtClean="0"/>
              <a:t>2015/2016 (JR/SR – Merge into 1 Varsity Squad)</a:t>
            </a:r>
          </a:p>
          <a:p>
            <a:pPr lvl="7"/>
            <a:r>
              <a:rPr lang="en-US" dirty="0" smtClean="0"/>
              <a:t>*Occasionally FR/SO will also have roles on the Varsity</a:t>
            </a:r>
          </a:p>
          <a:p>
            <a:endParaRPr lang="en-US" dirty="0" smtClean="0"/>
          </a:p>
          <a:p>
            <a:r>
              <a:rPr lang="en-US" dirty="0" smtClean="0"/>
              <a:t>As an athlete ages	</a:t>
            </a:r>
          </a:p>
          <a:p>
            <a:pPr lvl="1"/>
            <a:r>
              <a:rPr lang="en-US" u="sng" dirty="0" smtClean="0"/>
              <a:t>Participation/Recreation</a:t>
            </a:r>
            <a:r>
              <a:rPr lang="en-US" dirty="0" smtClean="0"/>
              <a:t>	 </a:t>
            </a:r>
            <a:r>
              <a:rPr lang="en-US" u="sng" dirty="0" smtClean="0"/>
              <a:t>Competition/Commitment </a:t>
            </a:r>
          </a:p>
          <a:p>
            <a:endParaRPr lang="en-US" dirty="0" smtClean="0"/>
          </a:p>
          <a:p>
            <a:endParaRPr lang="en-US" dirty="0" smtClean="0"/>
          </a:p>
          <a:p>
            <a:r>
              <a:rPr lang="en-US" dirty="0" smtClean="0"/>
              <a:t>We encourage and support Freshmen athletes to participate in other school activities.  The time to specialize is different to everyone.  We acknowledge that this time may come for VB after the freshmen year. </a:t>
            </a:r>
          </a:p>
        </p:txBody>
      </p:sp>
      <p:sp>
        <p:nvSpPr>
          <p:cNvPr id="4" name="Down Arrow 3"/>
          <p:cNvSpPr/>
          <p:nvPr/>
        </p:nvSpPr>
        <p:spPr>
          <a:xfrm>
            <a:off x="3886200" y="3124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0800000">
            <a:off x="7391400" y="3124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tabLst>
                <a:tab pos="7945438" algn="l"/>
                <a:tab pos="8001000" algn="l"/>
              </a:tabLst>
            </a:pPr>
            <a:r>
              <a:rPr lang="en-US" dirty="0" smtClean="0"/>
              <a:t>HS Volleyball – Purpose	</a:t>
            </a:r>
            <a:endParaRPr lang="en-US" dirty="0"/>
          </a:p>
        </p:txBody>
      </p:sp>
      <p:sp>
        <p:nvSpPr>
          <p:cNvPr id="3" name="Content Placeholder 2"/>
          <p:cNvSpPr>
            <a:spLocks noGrp="1"/>
          </p:cNvSpPr>
          <p:nvPr>
            <p:ph idx="1"/>
          </p:nvPr>
        </p:nvSpPr>
        <p:spPr/>
        <p:txBody>
          <a:bodyPr>
            <a:normAutofit/>
          </a:bodyPr>
          <a:lstStyle/>
          <a:p>
            <a:r>
              <a:rPr lang="en-US" dirty="0" smtClean="0"/>
              <a:t>High School Sports</a:t>
            </a:r>
          </a:p>
          <a:p>
            <a:pPr>
              <a:buNone/>
            </a:pPr>
            <a:r>
              <a:rPr lang="en-US" dirty="0" smtClean="0"/>
              <a:t>  </a:t>
            </a:r>
          </a:p>
          <a:p>
            <a:pPr>
              <a:buNone/>
            </a:pPr>
            <a:r>
              <a:rPr lang="en-US" dirty="0" smtClean="0"/>
              <a:t> </a:t>
            </a:r>
          </a:p>
          <a:p>
            <a:pPr>
              <a:buNone/>
            </a:pPr>
            <a:endParaRPr lang="en-US" dirty="0" smtClean="0"/>
          </a:p>
          <a:p>
            <a:pPr>
              <a:buNone/>
            </a:pPr>
            <a:r>
              <a:rPr lang="en-US" dirty="0" smtClean="0"/>
              <a:t> </a:t>
            </a:r>
          </a:p>
          <a:p>
            <a:pPr>
              <a:buNone/>
            </a:pPr>
            <a:r>
              <a:rPr lang="en-US" dirty="0" smtClean="0"/>
              <a:t> </a:t>
            </a:r>
          </a:p>
          <a:p>
            <a:pPr>
              <a:buNone/>
            </a:pPr>
            <a:r>
              <a:rPr lang="en-US" dirty="0" smtClean="0"/>
              <a:t> </a:t>
            </a:r>
          </a:p>
          <a:p>
            <a:pPr marL="228600" indent="-228600"/>
            <a:endParaRPr lang="en-US" dirty="0" smtClean="0"/>
          </a:p>
          <a:p>
            <a:pPr marL="228600" indent="-228600"/>
            <a:endParaRPr lang="en-US" dirty="0" smtClean="0"/>
          </a:p>
          <a:p>
            <a:pPr marL="228600" indent="-228600"/>
            <a:r>
              <a:rPr lang="en-US" dirty="0" smtClean="0"/>
              <a:t>Opportunity to grow through </a:t>
            </a:r>
            <a:r>
              <a:rPr lang="en-US" b="1" u="sng" dirty="0" smtClean="0"/>
              <a:t>COMMUNITY</a:t>
            </a:r>
            <a:r>
              <a:rPr lang="en-US" dirty="0" smtClean="0"/>
              <a:t> Investment </a:t>
            </a:r>
          </a:p>
          <a:p>
            <a:pPr marL="228600" indent="-228600"/>
            <a:endParaRPr lang="en-US" dirty="0" smtClean="0"/>
          </a:p>
          <a:p>
            <a:pPr marL="228600" indent="-228600"/>
            <a:endParaRPr lang="en-US" dirty="0" smtClean="0"/>
          </a:p>
        </p:txBody>
      </p:sp>
      <p:pic>
        <p:nvPicPr>
          <p:cNvPr id="7" name="Picture 6" descr="2813f7e0-5130-43b6-8b8e-e8ecf44d0cef.jpg"/>
          <p:cNvPicPr>
            <a:picLocks noChangeAspect="1"/>
          </p:cNvPicPr>
          <p:nvPr/>
        </p:nvPicPr>
        <p:blipFill>
          <a:blip r:embed="rId2" cstate="print"/>
          <a:stretch>
            <a:fillRect/>
          </a:stretch>
        </p:blipFill>
        <p:spPr>
          <a:xfrm>
            <a:off x="2209800" y="1828800"/>
            <a:ext cx="4953000" cy="267073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HS Volleyball	</a:t>
            </a:r>
            <a:endParaRPr lang="en-US" dirty="0"/>
          </a:p>
        </p:txBody>
      </p:sp>
      <p:sp>
        <p:nvSpPr>
          <p:cNvPr id="3" name="Content Placeholder 2"/>
          <p:cNvSpPr>
            <a:spLocks noGrp="1"/>
          </p:cNvSpPr>
          <p:nvPr>
            <p:ph idx="1"/>
          </p:nvPr>
        </p:nvSpPr>
        <p:spPr/>
        <p:txBody>
          <a:bodyPr>
            <a:normAutofit/>
          </a:bodyPr>
          <a:lstStyle/>
          <a:p>
            <a:r>
              <a:rPr lang="en-US" dirty="0" smtClean="0"/>
              <a:t>Community Investment</a:t>
            </a:r>
          </a:p>
          <a:p>
            <a:r>
              <a:rPr lang="en-US" u="sng" dirty="0" smtClean="0"/>
              <a:t>Coaches salary </a:t>
            </a:r>
            <a:r>
              <a:rPr lang="en-US" dirty="0" smtClean="0"/>
              <a:t>– covered by district</a:t>
            </a:r>
          </a:p>
          <a:p>
            <a:r>
              <a:rPr lang="en-US" u="sng" dirty="0" smtClean="0"/>
              <a:t>Team travel to matches/tournaments </a:t>
            </a:r>
            <a:r>
              <a:rPr lang="en-US" dirty="0" smtClean="0"/>
              <a:t>– covered by district</a:t>
            </a:r>
          </a:p>
          <a:p>
            <a:r>
              <a:rPr lang="en-US" u="sng" dirty="0" smtClean="0"/>
              <a:t>Officials fees </a:t>
            </a:r>
            <a:r>
              <a:rPr lang="en-US" dirty="0" smtClean="0"/>
              <a:t>– covered by district</a:t>
            </a:r>
          </a:p>
          <a:p>
            <a:r>
              <a:rPr lang="en-US" u="sng" dirty="0" smtClean="0"/>
              <a:t>Uniforms</a:t>
            </a:r>
            <a:r>
              <a:rPr lang="en-US" dirty="0" smtClean="0"/>
              <a:t> – covered by district</a:t>
            </a:r>
          </a:p>
          <a:p>
            <a:r>
              <a:rPr lang="en-US" u="sng" dirty="0" smtClean="0"/>
              <a:t>Practice/Gym time </a:t>
            </a:r>
            <a:r>
              <a:rPr lang="en-US" dirty="0" smtClean="0"/>
              <a:t>– covered by district</a:t>
            </a:r>
          </a:p>
          <a:p>
            <a:endParaRPr lang="en-US" dirty="0" smtClean="0"/>
          </a:p>
          <a:p>
            <a:r>
              <a:rPr lang="en-US" dirty="0" smtClean="0"/>
              <a:t>Parent/Athlete Costs:  Some equipment, sports physical, meals, admission at matches/tourneys, etc.</a:t>
            </a:r>
          </a:p>
          <a:p>
            <a:pPr>
              <a:buNone/>
            </a:pP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Club Volleyball – Purpose	</a:t>
            </a:r>
            <a:endParaRPr lang="en-US" dirty="0"/>
          </a:p>
        </p:txBody>
      </p:sp>
      <p:sp>
        <p:nvSpPr>
          <p:cNvPr id="3" name="Content Placeholder 2"/>
          <p:cNvSpPr>
            <a:spLocks noGrp="1"/>
          </p:cNvSpPr>
          <p:nvPr>
            <p:ph idx="1"/>
          </p:nvPr>
        </p:nvSpPr>
        <p:spPr/>
        <p:txBody>
          <a:bodyPr>
            <a:normAutofit lnSpcReduction="10000"/>
          </a:bodyPr>
          <a:lstStyle/>
          <a:p>
            <a:r>
              <a:rPr lang="en-US" dirty="0" smtClean="0"/>
              <a:t>Club Sports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Opportunity to grow through </a:t>
            </a:r>
            <a:r>
              <a:rPr lang="en-US" b="1" u="sng" dirty="0" smtClean="0"/>
              <a:t>INDIVIDUAL</a:t>
            </a:r>
            <a:r>
              <a:rPr lang="en-US" dirty="0" smtClean="0"/>
              <a:t> Investment</a:t>
            </a:r>
          </a:p>
        </p:txBody>
      </p:sp>
      <p:pic>
        <p:nvPicPr>
          <p:cNvPr id="4" name="Picture 3" descr="xroads.jpg"/>
          <p:cNvPicPr>
            <a:picLocks noChangeAspect="1"/>
          </p:cNvPicPr>
          <p:nvPr/>
        </p:nvPicPr>
        <p:blipFill>
          <a:blip r:embed="rId2" cstate="print"/>
          <a:stretch>
            <a:fillRect/>
          </a:stretch>
        </p:blipFill>
        <p:spPr>
          <a:xfrm>
            <a:off x="1219200" y="1676400"/>
            <a:ext cx="6858000" cy="3657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Parent / Coach Communication</a:t>
            </a:r>
            <a:endParaRPr lang="en-US" dirty="0" smtClean="0"/>
          </a:p>
        </p:txBody>
      </p:sp>
      <p:sp>
        <p:nvSpPr>
          <p:cNvPr id="3" name="Content Placeholder 2"/>
          <p:cNvSpPr>
            <a:spLocks noGrp="1"/>
          </p:cNvSpPr>
          <p:nvPr>
            <p:ph idx="1"/>
          </p:nvPr>
        </p:nvSpPr>
        <p:spPr>
          <a:xfrm>
            <a:off x="457200" y="1219200"/>
            <a:ext cx="8305800" cy="5029200"/>
          </a:xfrm>
        </p:spPr>
        <p:txBody>
          <a:bodyPr>
            <a:noAutofit/>
          </a:bodyPr>
          <a:lstStyle/>
          <a:p>
            <a:r>
              <a:rPr lang="en-US" sz="1100" b="1" dirty="0" smtClean="0"/>
              <a:t>Parent – Coach Relationship:  </a:t>
            </a:r>
            <a:r>
              <a:rPr lang="en-US" sz="1200" b="1" u="sng" dirty="0" smtClean="0"/>
              <a:t>SEE SEPARATE HANDOUT</a:t>
            </a:r>
            <a:endParaRPr lang="en-US" sz="1200" u="sng" dirty="0" smtClean="0"/>
          </a:p>
          <a:p>
            <a:r>
              <a:rPr lang="en-US" sz="1100" dirty="0" smtClean="0"/>
              <a:t>Both parenting and coaching are extremely difficult vocations.  By establishing an understanding of each position, we are better able to accept the actions of the other and provide greater benefit to children.  As parents, if your child becomes involved in our program, you have a right to understand what expectations are placed on your child.  This begins with clear communication from the coach of your child’s program.</a:t>
            </a:r>
          </a:p>
          <a:p>
            <a:r>
              <a:rPr lang="en-US" sz="1100" dirty="0" smtClean="0"/>
              <a:t> </a:t>
            </a:r>
            <a:r>
              <a:rPr lang="en-US" sz="1100" b="1" dirty="0" smtClean="0"/>
              <a:t>Communication You Should Expect:</a:t>
            </a:r>
          </a:p>
          <a:p>
            <a:pPr lvl="0"/>
            <a:r>
              <a:rPr lang="en-US" sz="1100" dirty="0" smtClean="0"/>
              <a:t>Philosophy of the coach.</a:t>
            </a:r>
          </a:p>
          <a:p>
            <a:pPr lvl="0"/>
            <a:r>
              <a:rPr lang="en-US" sz="1100" dirty="0" smtClean="0"/>
              <a:t>Expectations the coach has for the team’s participants.</a:t>
            </a:r>
          </a:p>
          <a:p>
            <a:pPr lvl="0"/>
            <a:r>
              <a:rPr lang="en-US" sz="1100" dirty="0" smtClean="0"/>
              <a:t>Locations and times of all practices and contests.</a:t>
            </a:r>
          </a:p>
          <a:p>
            <a:pPr lvl="0"/>
            <a:r>
              <a:rPr lang="en-US" sz="1100" dirty="0" smtClean="0"/>
              <a:t>Team requirements, e.g., fees, special equipment, off-season conditioning.</a:t>
            </a:r>
          </a:p>
          <a:p>
            <a:pPr lvl="0"/>
            <a:r>
              <a:rPr lang="en-US" sz="1100" dirty="0" smtClean="0"/>
              <a:t>Discipline which results in the denial of your child’s participation.</a:t>
            </a:r>
          </a:p>
          <a:p>
            <a:r>
              <a:rPr lang="en-US" sz="1100" dirty="0" smtClean="0"/>
              <a:t> </a:t>
            </a:r>
            <a:r>
              <a:rPr lang="en-US" sz="1100" b="1" dirty="0" smtClean="0"/>
              <a:t>Communication Coaches Expect From Parents:</a:t>
            </a:r>
            <a:endParaRPr lang="en-US" sz="1100" dirty="0" smtClean="0"/>
          </a:p>
          <a:p>
            <a:pPr lvl="0"/>
            <a:r>
              <a:rPr lang="en-US" sz="1100" dirty="0" smtClean="0"/>
              <a:t>Notification of any schedule conflicts well in advance (weeks).</a:t>
            </a:r>
          </a:p>
          <a:p>
            <a:pPr lvl="0"/>
            <a:r>
              <a:rPr lang="en-US" sz="1100" dirty="0" smtClean="0"/>
              <a:t>Health concerns related to your student-athlete.</a:t>
            </a:r>
          </a:p>
          <a:p>
            <a:pPr lvl="0"/>
            <a:r>
              <a:rPr lang="en-US" sz="1100" dirty="0" smtClean="0"/>
              <a:t>Last minute family emergencies.</a:t>
            </a:r>
          </a:p>
          <a:p>
            <a:r>
              <a:rPr lang="en-US" sz="1100" dirty="0" smtClean="0"/>
              <a:t> As your child becomes involved in the girls volleyball program at Blue Springs South High School, they will experience some of the most rewarding moments of their lives.  It is important to understand that there also may be times when things do not go the way you or your child wishes.  At these times appropriate discussion with the coach is encouraged.</a:t>
            </a:r>
          </a:p>
          <a:p>
            <a:r>
              <a:rPr lang="en-US" sz="1100" dirty="0" smtClean="0"/>
              <a:t> It is very difficult to accept your child’s not playing as much as you may hope.  Coaches are professionals.  They make judgment decisions based on what they believe to be best for all students involved.  As you have seen from the list above, certain things can be and should be discussed with your child’s coach.  Other things, such as those listed below, must be left to the direction of the coach.</a:t>
            </a:r>
          </a:p>
          <a:p>
            <a:r>
              <a:rPr lang="en-US" sz="1100" b="1" dirty="0" smtClean="0"/>
              <a:t> Issues Not Appropriate to Discuss with Coaches:</a:t>
            </a:r>
            <a:endParaRPr lang="en-US" sz="1100" dirty="0" smtClean="0"/>
          </a:p>
          <a:p>
            <a:pPr lvl="0"/>
            <a:r>
              <a:rPr lang="en-US" sz="1100" dirty="0" smtClean="0"/>
              <a:t>Playing time, Other student-athletes, Team strategy, Play calling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Club Volleyball	</a:t>
            </a:r>
            <a:endParaRPr lang="en-US" dirty="0"/>
          </a:p>
        </p:txBody>
      </p:sp>
      <p:sp>
        <p:nvSpPr>
          <p:cNvPr id="3" name="Content Placeholder 2"/>
          <p:cNvSpPr>
            <a:spLocks noGrp="1"/>
          </p:cNvSpPr>
          <p:nvPr>
            <p:ph idx="1"/>
          </p:nvPr>
        </p:nvSpPr>
        <p:spPr/>
        <p:txBody>
          <a:bodyPr>
            <a:normAutofit/>
          </a:bodyPr>
          <a:lstStyle/>
          <a:p>
            <a:r>
              <a:rPr lang="en-US" dirty="0" smtClean="0"/>
              <a:t>Individual Investment</a:t>
            </a:r>
          </a:p>
          <a:p>
            <a:r>
              <a:rPr lang="en-US" u="sng" dirty="0" smtClean="0"/>
              <a:t>Coaches salary </a:t>
            </a:r>
            <a:r>
              <a:rPr lang="en-US" dirty="0" smtClean="0"/>
              <a:t>– covered by participants.</a:t>
            </a:r>
          </a:p>
          <a:p>
            <a:r>
              <a:rPr lang="en-US" u="sng" dirty="0" smtClean="0"/>
              <a:t>Team travel to matches/tournaments </a:t>
            </a:r>
            <a:r>
              <a:rPr lang="en-US" dirty="0" smtClean="0"/>
              <a:t>– covered by participants.</a:t>
            </a:r>
          </a:p>
          <a:p>
            <a:r>
              <a:rPr lang="en-US" u="sng" dirty="0" smtClean="0"/>
              <a:t>Uniforms</a:t>
            </a:r>
            <a:r>
              <a:rPr lang="en-US" dirty="0" smtClean="0"/>
              <a:t> – covered by participant.</a:t>
            </a:r>
          </a:p>
          <a:p>
            <a:r>
              <a:rPr lang="en-US" u="sng" dirty="0" smtClean="0"/>
              <a:t>Practice/Gym time </a:t>
            </a:r>
            <a:r>
              <a:rPr lang="en-US" dirty="0" smtClean="0"/>
              <a:t>– covered by participant.</a:t>
            </a:r>
          </a:p>
          <a:p>
            <a:r>
              <a:rPr lang="en-US" u="sng" dirty="0" smtClean="0"/>
              <a:t>Officials fees </a:t>
            </a:r>
            <a:r>
              <a:rPr lang="en-US" dirty="0" smtClean="0"/>
              <a:t>– typically no cost unless major tournament.</a:t>
            </a:r>
          </a:p>
          <a:p>
            <a:r>
              <a:rPr lang="en-US" dirty="0" smtClean="0"/>
              <a:t>Typically – typically no cost unless major tournament.</a:t>
            </a:r>
          </a:p>
          <a:p>
            <a:r>
              <a:rPr lang="en-US" dirty="0" smtClean="0"/>
              <a:t>Parent/Athlete Costs:  Most equipment, membership fee, meals, travel, coaches fees.  </a:t>
            </a:r>
          </a:p>
          <a:p>
            <a:pPr>
              <a:buNone/>
            </a:pP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400" b="0" dirty="0" smtClean="0">
                <a:solidFill>
                  <a:schemeClr val="bg2">
                    <a:lumMod val="50000"/>
                  </a:schemeClr>
                </a:solidFill>
              </a:rPr>
              <a:t>High School VB Cont.</a:t>
            </a:r>
            <a:r>
              <a:rPr lang="en-US" sz="4400" dirty="0" smtClean="0">
                <a:solidFill>
                  <a:schemeClr val="bg2">
                    <a:lumMod val="50000"/>
                  </a:schemeClr>
                </a:solidFill>
              </a:rPr>
              <a:t>	</a:t>
            </a:r>
            <a:endParaRPr lang="en-US" dirty="0"/>
          </a:p>
        </p:txBody>
      </p:sp>
      <p:sp>
        <p:nvSpPr>
          <p:cNvPr id="3" name="Content Placeholder 2"/>
          <p:cNvSpPr>
            <a:spLocks noGrp="1"/>
          </p:cNvSpPr>
          <p:nvPr>
            <p:ph idx="1"/>
          </p:nvPr>
        </p:nvSpPr>
        <p:spPr/>
        <p:txBody>
          <a:bodyPr>
            <a:normAutofit lnSpcReduction="10000"/>
          </a:bodyPr>
          <a:lstStyle/>
          <a:p>
            <a:pPr marL="228600" indent="-228600"/>
            <a:r>
              <a:rPr lang="en-US" dirty="0" smtClean="0"/>
              <a:t>You may feel your daughters best chances for college volleyball are to play a certain position.  You may be correct but that is not our primary focus.  Our objectives are found in our mission.  Our goal regarding volleyball is to win a State Championship with the players that live in our community.  Your daughter will be asked to do what the coach feels is best for the team, program &amp; school.  We assist in the college process but it’s not our main objective. </a:t>
            </a:r>
          </a:p>
          <a:p>
            <a:pPr marL="228600" indent="-228600"/>
            <a:r>
              <a:rPr lang="en-US" dirty="0" smtClean="0"/>
              <a:t>Your daughter may be trained to play a position that they don’t always play in club.  These decisions are made by the coaching staff and will be communicated with your daughter.     </a:t>
            </a:r>
          </a:p>
          <a:p>
            <a:pPr lvl="0">
              <a:buNone/>
            </a:pPr>
            <a:endParaRPr lang="en-US" sz="1800" dirty="0"/>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HS Volleyball vs. Club Volleyball	</a:t>
            </a:r>
            <a:endParaRPr lang="en-US" dirty="0"/>
          </a:p>
        </p:txBody>
      </p:sp>
      <p:sp>
        <p:nvSpPr>
          <p:cNvPr id="5" name="Content Placeholder 4"/>
          <p:cNvSpPr>
            <a:spLocks noGrp="1"/>
          </p:cNvSpPr>
          <p:nvPr>
            <p:ph idx="1"/>
          </p:nvPr>
        </p:nvSpPr>
        <p:spPr/>
        <p:txBody>
          <a:bodyPr>
            <a:normAutofit/>
          </a:bodyPr>
          <a:lstStyle/>
          <a:p>
            <a:r>
              <a:rPr lang="en-US" sz="3200" u="sng" dirty="0" smtClean="0"/>
              <a:t>CHOICES (So, you want play volleyball)</a:t>
            </a:r>
          </a:p>
          <a:p>
            <a:pPr lvl="1"/>
            <a:endParaRPr lang="en-US" dirty="0" smtClean="0"/>
          </a:p>
          <a:p>
            <a:pPr lvl="1"/>
            <a:r>
              <a:rPr lang="en-US" sz="3600" dirty="0" smtClean="0"/>
              <a:t>High School:  Limited amount of choices for participation.</a:t>
            </a:r>
          </a:p>
          <a:p>
            <a:pPr lvl="1"/>
            <a:endParaRPr lang="en-US" sz="3600" dirty="0" smtClean="0"/>
          </a:p>
          <a:p>
            <a:pPr lvl="1"/>
            <a:r>
              <a:rPr lang="en-US" sz="3600" dirty="0" smtClean="0"/>
              <a:t>Clubs – (KC Metro Area) Multiple options &amp; choices for participation.</a:t>
            </a:r>
          </a:p>
          <a:p>
            <a:pPr lvl="1"/>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BSS – Volleyball </a:t>
            </a:r>
            <a:r>
              <a:rPr lang="en-US" sz="4400" dirty="0" smtClean="0"/>
              <a:t>	</a:t>
            </a:r>
            <a:endParaRPr lang="en-US" dirty="0"/>
          </a:p>
        </p:txBody>
      </p:sp>
      <p:sp>
        <p:nvSpPr>
          <p:cNvPr id="3" name="Content Placeholder 2"/>
          <p:cNvSpPr>
            <a:spLocks noGrp="1"/>
          </p:cNvSpPr>
          <p:nvPr>
            <p:ph idx="1"/>
          </p:nvPr>
        </p:nvSpPr>
        <p:spPr>
          <a:xfrm>
            <a:off x="457200" y="1143000"/>
            <a:ext cx="8183880" cy="4721352"/>
          </a:xfrm>
        </p:spPr>
        <p:txBody>
          <a:bodyPr/>
          <a:lstStyle/>
          <a:p>
            <a:r>
              <a:rPr lang="en-US" dirty="0" smtClean="0"/>
              <a:t>Our main objective is not necessarily to get players to college.  However, it is fortunate is that college coaches want athletes from successful HS programs.  Overall, these athletes understand and have experienced loyalty, commitment, community and school pride. </a:t>
            </a:r>
          </a:p>
          <a:p>
            <a:r>
              <a:rPr lang="en-US" dirty="0" smtClean="0"/>
              <a:t>We do not recruit players for positions of need. </a:t>
            </a:r>
          </a:p>
          <a:p>
            <a:r>
              <a:rPr lang="en-US" dirty="0" smtClean="0"/>
              <a:t>We fill our needs with the talents of those who walk through our doors or we develop our own to meet our needs.</a:t>
            </a:r>
          </a:p>
          <a:p>
            <a:endParaRPr lang="en-US" dirty="0" smtClean="0"/>
          </a:p>
          <a:p>
            <a:pPr lvl="0">
              <a:buNone/>
            </a:pPr>
            <a:endParaRPr lang="en-US" b="1" dirty="0" smtClean="0"/>
          </a:p>
          <a:p>
            <a:pPr lvl="0">
              <a:buNone/>
            </a:pPr>
            <a:endParaRPr lang="en-US" b="1" dirty="0" smtClean="0"/>
          </a:p>
          <a:p>
            <a:pPr lvl="0">
              <a:buNone/>
            </a:pPr>
            <a:endParaRPr lang="en-US" dirty="0" smtClean="0"/>
          </a:p>
          <a:p>
            <a:pPr lvl="0">
              <a:buNone/>
            </a:pPr>
            <a:endParaRPr lang="en-US" dirty="0" smtClean="0">
              <a:solidFill>
                <a:schemeClr val="bg2">
                  <a:lumMod val="5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SOUTH PLAYERS - PLAYING CLUB VB</a:t>
            </a:r>
            <a:endParaRPr lang="en-US" dirty="0"/>
          </a:p>
        </p:txBody>
      </p:sp>
      <p:pic>
        <p:nvPicPr>
          <p:cNvPr id="4" name="Content Placeholder 3" descr="USA_Volleyball.png"/>
          <p:cNvPicPr>
            <a:picLocks noGrp="1" noChangeAspect="1"/>
          </p:cNvPicPr>
          <p:nvPr>
            <p:ph idx="1"/>
          </p:nvPr>
        </p:nvPicPr>
        <p:blipFill>
          <a:blip r:embed="rId2" cstate="print"/>
          <a:stretch>
            <a:fillRect/>
          </a:stretch>
        </p:blipFill>
        <p:spPr>
          <a:xfrm>
            <a:off x="2601470" y="1932501"/>
            <a:ext cx="3895022" cy="321842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Club VB &amp; BSS VB	</a:t>
            </a:r>
            <a:endParaRPr lang="en-US" dirty="0"/>
          </a:p>
        </p:txBody>
      </p:sp>
      <p:sp>
        <p:nvSpPr>
          <p:cNvPr id="3" name="Content Placeholder 2"/>
          <p:cNvSpPr>
            <a:spLocks noGrp="1"/>
          </p:cNvSpPr>
          <p:nvPr>
            <p:ph idx="1"/>
          </p:nvPr>
        </p:nvSpPr>
        <p:spPr/>
        <p:txBody>
          <a:bodyPr>
            <a:normAutofit/>
          </a:bodyPr>
          <a:lstStyle/>
          <a:p>
            <a:r>
              <a:rPr lang="en-US" dirty="0" smtClean="0"/>
              <a:t>3 types: (Competitive, developmental, recreational).</a:t>
            </a:r>
          </a:p>
          <a:p>
            <a:endParaRPr lang="en-US" dirty="0" smtClean="0"/>
          </a:p>
          <a:p>
            <a:r>
              <a:rPr lang="en-US" dirty="0" smtClean="0"/>
              <a:t>Club VB is not required to be a member of BSS HS VB.</a:t>
            </a:r>
          </a:p>
          <a:p>
            <a:pPr>
              <a:buNone/>
            </a:pPr>
            <a:r>
              <a:rPr lang="en-US" dirty="0" smtClean="0"/>
              <a:t> </a:t>
            </a:r>
          </a:p>
          <a:p>
            <a:r>
              <a:rPr lang="en-US" b="1" u="sng" dirty="0" smtClean="0"/>
              <a:t>We do not endorse any one club over another.</a:t>
            </a:r>
          </a:p>
          <a:p>
            <a:pPr>
              <a:buNone/>
            </a:pPr>
            <a:endParaRPr lang="en-US" b="1" u="sng" dirty="0" smtClean="0"/>
          </a:p>
          <a:p>
            <a:r>
              <a:rPr lang="en-US" dirty="0" smtClean="0"/>
              <a:t>We do endorse the quality of a coach and development of skills vs. recreation.</a:t>
            </a:r>
          </a:p>
          <a:p>
            <a:r>
              <a:rPr lang="en-US" dirty="0" smtClean="0"/>
              <a:t>We do endorse a high level of competition and high frequency vs. recreation.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Summer - 2013</a:t>
            </a:r>
            <a:endParaRPr lang="en-US" dirty="0"/>
          </a:p>
        </p:txBody>
      </p:sp>
      <p:pic>
        <p:nvPicPr>
          <p:cNvPr id="2050" name="Picture 2" descr="C:\Documents and Settings\dmaclean\Local Settings\Temporary Internet Files\Content.IE5\RJ4J4NMW\MP900399858[1].jpg"/>
          <p:cNvPicPr>
            <a:picLocks noGrp="1" noChangeAspect="1" noChangeArrowheads="1"/>
          </p:cNvPicPr>
          <p:nvPr>
            <p:ph idx="1"/>
          </p:nvPr>
        </p:nvPicPr>
        <p:blipFill>
          <a:blip r:embed="rId2" cstate="print"/>
          <a:srcRect/>
          <a:stretch>
            <a:fillRect/>
          </a:stretch>
        </p:blipFill>
        <p:spPr bwMode="auto">
          <a:xfrm>
            <a:off x="2598261" y="2241740"/>
            <a:ext cx="3901440" cy="259994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 Freshmen</a:t>
            </a:r>
            <a:endParaRPr lang="en-US" dirty="0"/>
          </a:p>
        </p:txBody>
      </p:sp>
      <p:sp>
        <p:nvSpPr>
          <p:cNvPr id="3" name="Content Placeholder 2"/>
          <p:cNvSpPr>
            <a:spLocks noGrp="1"/>
          </p:cNvSpPr>
          <p:nvPr>
            <p:ph idx="1"/>
          </p:nvPr>
        </p:nvSpPr>
        <p:spPr/>
        <p:txBody>
          <a:bodyPr>
            <a:normAutofit/>
          </a:bodyPr>
          <a:lstStyle/>
          <a:p>
            <a:r>
              <a:rPr lang="en-US" b="1" u="sng" dirty="0" smtClean="0"/>
              <a:t>Team Philosophy/Rules/Expectations Apply</a:t>
            </a:r>
          </a:p>
          <a:p>
            <a:pPr lvl="1"/>
            <a:r>
              <a:rPr lang="en-US" dirty="0" smtClean="0"/>
              <a:t>Contact with coach – same as in season (24-72 Rule)</a:t>
            </a:r>
          </a:p>
          <a:p>
            <a:pPr>
              <a:buNone/>
            </a:pPr>
            <a:endParaRPr lang="en-US" b="1" u="sng" dirty="0" smtClean="0"/>
          </a:p>
          <a:p>
            <a:r>
              <a:rPr lang="en-US" b="1" u="sng" dirty="0" smtClean="0"/>
              <a:t>HS – expectations – players manage their schedule &amp; roles.  Players communicate with coaches about concerns before parents do.  Players are expected to set up and take down, are assigned roles pertaining to facilities/equipment.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 Freshmen</a:t>
            </a:r>
            <a:endParaRPr lang="en-US" dirty="0"/>
          </a:p>
        </p:txBody>
      </p:sp>
      <p:sp>
        <p:nvSpPr>
          <p:cNvPr id="3" name="Content Placeholder 2"/>
          <p:cNvSpPr>
            <a:spLocks noGrp="1"/>
          </p:cNvSpPr>
          <p:nvPr>
            <p:ph idx="1"/>
          </p:nvPr>
        </p:nvSpPr>
        <p:spPr/>
        <p:txBody>
          <a:bodyPr>
            <a:normAutofit/>
          </a:bodyPr>
          <a:lstStyle/>
          <a:p>
            <a:r>
              <a:rPr lang="en-US" b="1" u="sng" dirty="0" smtClean="0"/>
              <a:t>Team Philosophy/Rules/Expectations Apply</a:t>
            </a:r>
          </a:p>
          <a:p>
            <a:pPr lvl="1"/>
            <a:r>
              <a:rPr lang="en-US" dirty="0" smtClean="0"/>
              <a:t>Contact with coach – same as in season (24-72 Rule)</a:t>
            </a:r>
          </a:p>
          <a:p>
            <a:r>
              <a:rPr lang="en-US" b="1" u="sng" dirty="0" smtClean="0"/>
              <a:t>Mini Camp 5/29 &amp; 5/30 (4pm-6pm)</a:t>
            </a:r>
          </a:p>
          <a:p>
            <a:pPr lvl="1"/>
            <a:r>
              <a:rPr lang="en-US" b="1" dirty="0" smtClean="0"/>
              <a:t> - $55 </a:t>
            </a:r>
            <a:r>
              <a:rPr lang="en-US" sz="1600" b="1" dirty="0" smtClean="0"/>
              <a:t>(Use July Camp Registration Form) (One cost both camps)</a:t>
            </a:r>
          </a:p>
          <a:p>
            <a:pPr lvl="1"/>
            <a:r>
              <a:rPr lang="en-US" b="1" u="sng" dirty="0" smtClean="0"/>
              <a:t>Bus will pick students up from MS</a:t>
            </a:r>
          </a:p>
          <a:p>
            <a:pPr lvl="1"/>
            <a:endParaRPr lang="en-US" dirty="0" smtClean="0"/>
          </a:p>
          <a:p>
            <a:pPr lvl="1"/>
            <a:r>
              <a:rPr lang="en-US" b="1" u="sng" dirty="0" smtClean="0"/>
              <a:t>LSN League (Can’t take everyone)</a:t>
            </a:r>
          </a:p>
          <a:p>
            <a:pPr lvl="2"/>
            <a:r>
              <a:rPr lang="en-US" b="1" dirty="0" smtClean="0"/>
              <a:t>Additional Cost</a:t>
            </a:r>
          </a:p>
          <a:p>
            <a:pPr lvl="2"/>
            <a:r>
              <a:rPr lang="en-US" sz="1800" b="1" dirty="0" smtClean="0"/>
              <a:t>Being asked or not being Asked to participate in a Summer league does is not an indication of FALL 2013 team placement.</a:t>
            </a:r>
          </a:p>
          <a:p>
            <a:pPr lvl="2"/>
            <a:r>
              <a:rPr lang="en-US" sz="1800" b="1" dirty="0" smtClean="0"/>
              <a:t>Playing time is not guaranteed – up to the coach.</a:t>
            </a:r>
          </a:p>
          <a:p>
            <a:pPr lvl="2"/>
            <a:r>
              <a:rPr lang="en-US" sz="1800" b="1" u="sng" dirty="0" smtClean="0"/>
              <a:t>Player may move in-between teams (F/JV/V)</a:t>
            </a:r>
          </a:p>
          <a:p>
            <a:pPr lvl="2"/>
            <a:endParaRPr lang="en-US" sz="1800" b="1" u="sng" dirty="0" smtClean="0"/>
          </a:p>
          <a:p>
            <a:pPr lvl="2"/>
            <a:endParaRPr lang="en-US" sz="1800" b="1" u="sng" dirty="0" smtClean="0"/>
          </a:p>
          <a:p>
            <a:endParaRPr lang="en-US" b="1" u="sng"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 Freshmen</a:t>
            </a:r>
            <a:endParaRPr lang="en-US" dirty="0"/>
          </a:p>
        </p:txBody>
      </p:sp>
      <p:sp>
        <p:nvSpPr>
          <p:cNvPr id="3" name="Content Placeholder 2"/>
          <p:cNvSpPr>
            <a:spLocks noGrp="1"/>
          </p:cNvSpPr>
          <p:nvPr>
            <p:ph idx="1"/>
          </p:nvPr>
        </p:nvSpPr>
        <p:spPr/>
        <p:txBody>
          <a:bodyPr>
            <a:normAutofit/>
          </a:bodyPr>
          <a:lstStyle/>
          <a:p>
            <a:r>
              <a:rPr lang="en-US" b="1" u="sng" dirty="0" smtClean="0"/>
              <a:t>AM Weights/Athletic Training</a:t>
            </a:r>
          </a:p>
          <a:p>
            <a:pPr lvl="1"/>
            <a:r>
              <a:rPr lang="en-US" dirty="0" smtClean="0"/>
              <a:t>Open to all Freshmen – see website for dates/times (3xweek)</a:t>
            </a:r>
          </a:p>
          <a:p>
            <a:endParaRPr lang="en-US" b="1" u="sng" dirty="0" smtClean="0"/>
          </a:p>
          <a:p>
            <a:r>
              <a:rPr lang="en-US" b="1" u="sng" dirty="0" smtClean="0"/>
              <a:t>Summer Sand League (Thursday AM)</a:t>
            </a:r>
          </a:p>
          <a:p>
            <a:pPr lvl="1"/>
            <a:r>
              <a:rPr lang="en-US" b="1" dirty="0" smtClean="0"/>
              <a:t> - $40 </a:t>
            </a:r>
            <a:r>
              <a:rPr lang="en-US" sz="1600" b="1" dirty="0" smtClean="0"/>
              <a:t>(Separate Registration Form)</a:t>
            </a:r>
          </a:p>
          <a:p>
            <a:pPr lvl="1"/>
            <a:r>
              <a:rPr lang="en-US" sz="1600" b="1" dirty="0" smtClean="0"/>
              <a:t>Registration won’t be accepted until 5/8/13 - Wednesday</a:t>
            </a:r>
          </a:p>
          <a:p>
            <a:pPr lvl="2"/>
            <a:r>
              <a:rPr lang="en-US" b="1" dirty="0" smtClean="0"/>
              <a:t>First come first serve – </a:t>
            </a:r>
            <a:r>
              <a:rPr lang="en-US" b="1" u="sng" dirty="0" smtClean="0"/>
              <a:t>Players pick partners</a:t>
            </a:r>
            <a:r>
              <a:rPr lang="en-US" b="1" dirty="0" smtClean="0"/>
              <a:t>. If absent must find sub.  Both players must register to hold team spot.</a:t>
            </a:r>
          </a:p>
          <a:p>
            <a:endParaRPr lang="en-US" b="1" u="sng" dirty="0" smtClean="0"/>
          </a:p>
          <a:p>
            <a:r>
              <a:rPr lang="en-US" b="1" u="sng" dirty="0" smtClean="0"/>
              <a:t>July Camp:</a:t>
            </a:r>
            <a:r>
              <a:rPr lang="en-US" b="1" dirty="0" smtClean="0"/>
              <a:t>  </a:t>
            </a:r>
            <a:r>
              <a:rPr lang="en-US" sz="2000" b="1" dirty="0" smtClean="0"/>
              <a:t>Registration for Mini Camp includes July Camp – If interested in HS Fall VB – make plans to attend.</a:t>
            </a:r>
          </a:p>
          <a:p>
            <a:pPr lvl="2">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Parent / Coach Communication</a:t>
            </a:r>
            <a:endParaRPr lang="en-US" dirty="0"/>
          </a:p>
        </p:txBody>
      </p:sp>
      <p:sp>
        <p:nvSpPr>
          <p:cNvPr id="3" name="Content Placeholder 2"/>
          <p:cNvSpPr>
            <a:spLocks noGrp="1"/>
          </p:cNvSpPr>
          <p:nvPr>
            <p:ph idx="1"/>
          </p:nvPr>
        </p:nvSpPr>
        <p:spPr/>
        <p:txBody>
          <a:bodyPr>
            <a:noAutofit/>
          </a:bodyPr>
          <a:lstStyle/>
          <a:p>
            <a:r>
              <a:rPr lang="en-US" sz="1200" dirty="0" smtClean="0"/>
              <a:t>There are situations that may require a conference between the coach and the parent.  It is important that both parties involved have a clear understanding of the other’s position.  When these conferences are necessary, the following procedure should be followed to help promote a resolution to the issue of the concern</a:t>
            </a:r>
            <a:endParaRPr lang="en-US" sz="1200" b="1" dirty="0" smtClean="0"/>
          </a:p>
          <a:p>
            <a:r>
              <a:rPr lang="en-US" sz="1200" b="1" dirty="0" smtClean="0"/>
              <a:t>This is the procedure a parent should follow if you have a concern to discuss with the head coach:</a:t>
            </a:r>
          </a:p>
          <a:p>
            <a:pPr lvl="0"/>
            <a:r>
              <a:rPr lang="en-US" sz="1200" dirty="0" smtClean="0"/>
              <a:t>Make sure your athlete has already tired to communicate with a member of the coaching staff regarding the concern before setting up an appointment involving parents and coaches.  Many issues can be solved by open lines of communication between the athletes and coaches.</a:t>
            </a:r>
          </a:p>
          <a:p>
            <a:r>
              <a:rPr lang="en-US" sz="1200" b="1" dirty="0" smtClean="0"/>
              <a:t>Furthermore, this is the procedure a parent should follow if there still is a concern to discuss with the head coach:</a:t>
            </a:r>
            <a:r>
              <a:rPr lang="en-US" sz="1200" dirty="0" smtClean="0"/>
              <a:t>1.  Adhere to the 24-72 rule.</a:t>
            </a:r>
          </a:p>
          <a:p>
            <a:r>
              <a:rPr lang="en-US" sz="1200" dirty="0" smtClean="0"/>
              <a:t>a. Parental concerns will not be discussed unless 24 hours have passed since the instance in question.  Also, concerns will not be discussed past 72 hours since the incident in question.</a:t>
            </a:r>
          </a:p>
          <a:p>
            <a:r>
              <a:rPr lang="en-US" sz="1200" dirty="0" smtClean="0"/>
              <a:t>2.  Call the coach and set up an appointment.  Please only call me at school unless it is an emergency.  The telephone number at the freshmen center is 816-224-1325, and the high school 816-224-1315.  If the head coach for your daughter’s team cannot be reached, then leave a message and we will contact you as soon as possible.  Concerns will not be discussed in detail over the telephone.  You will need to make an appointment.</a:t>
            </a:r>
          </a:p>
          <a:p>
            <a:r>
              <a:rPr lang="en-US" sz="1200" dirty="0" smtClean="0"/>
              <a:t>3.  Please do not attempt to confront any coach before or after a contest or practice.  These can be emotional times for both the parent and the coach.  Meetings of this nature do not promote resolution.  </a:t>
            </a:r>
          </a:p>
          <a:p>
            <a:r>
              <a:rPr lang="en-US" sz="1200" b="1" dirty="0" smtClean="0"/>
              <a:t>What can the parent do if the meeting with the coach did not provide a satisfactory resolution?</a:t>
            </a:r>
          </a:p>
          <a:p>
            <a:pPr lvl="0"/>
            <a:r>
              <a:rPr lang="en-US" sz="1200" dirty="0" smtClean="0"/>
              <a:t>Call and set up an appointment with Blue Springs South High School’s Mr. Tim Michael.  Please only call him at school unless it is an emergency.</a:t>
            </a:r>
          </a:p>
          <a:p>
            <a:pPr lvl="0"/>
            <a:r>
              <a:rPr lang="en-US" sz="1200" dirty="0" smtClean="0"/>
              <a:t>At this meeting, the next appropriate step can be determined.</a:t>
            </a:r>
          </a:p>
          <a:p>
            <a:r>
              <a:rPr lang="en-US" sz="1200" b="1" dirty="0" smtClean="0"/>
              <a:t>Conclusion:  </a:t>
            </a:r>
            <a:r>
              <a:rPr lang="en-US" sz="1200" dirty="0" smtClean="0"/>
              <a:t>Since research indicates a student involved in extracurricular activities has a greater chance for success during adulthood, these types of programs have been established.  Many of the character traits required to be a successful participant are exactly those that will promote a successful life after high school.  We believe that successful teams are always represented by members that possess outstanding character.  I hope the information provided with this packet makes both your child’s and your experience with Blue Springs South High School Girls Volleyball Program less stressful and more enjoyable.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TRYOUTS</a:t>
            </a:r>
            <a:endParaRPr lang="en-US" dirty="0"/>
          </a:p>
        </p:txBody>
      </p:sp>
      <p:pic>
        <p:nvPicPr>
          <p:cNvPr id="1026" name="Picture 2" descr="C:\Program Files\Microsoft Office\MEDIA\CAGCAT10\j0301480.wmf"/>
          <p:cNvPicPr>
            <a:picLocks noGrp="1" noChangeAspect="1" noChangeArrowheads="1"/>
          </p:cNvPicPr>
          <p:nvPr>
            <p:ph idx="1"/>
          </p:nvPr>
        </p:nvPicPr>
        <p:blipFill>
          <a:blip r:embed="rId2" cstate="print"/>
          <a:srcRect/>
          <a:stretch>
            <a:fillRect/>
          </a:stretch>
        </p:blipFill>
        <p:spPr bwMode="auto">
          <a:xfrm>
            <a:off x="3124200" y="1600200"/>
            <a:ext cx="2796786" cy="208017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Tryouts &amp; In-Season - Freshmen</a:t>
            </a:r>
            <a:endParaRPr lang="en-US" dirty="0"/>
          </a:p>
        </p:txBody>
      </p:sp>
      <p:sp>
        <p:nvSpPr>
          <p:cNvPr id="3" name="Content Placeholder 2"/>
          <p:cNvSpPr>
            <a:spLocks noGrp="1"/>
          </p:cNvSpPr>
          <p:nvPr>
            <p:ph idx="1"/>
          </p:nvPr>
        </p:nvSpPr>
        <p:spPr/>
        <p:txBody>
          <a:bodyPr>
            <a:normAutofit/>
          </a:bodyPr>
          <a:lstStyle/>
          <a:p>
            <a:r>
              <a:rPr lang="en-US" b="1" u="sng" dirty="0" smtClean="0"/>
              <a:t>5.11.13 – Pre-Cut Parent Meeting</a:t>
            </a:r>
            <a:endParaRPr lang="en-US" dirty="0" smtClean="0"/>
          </a:p>
          <a:p>
            <a:endParaRPr lang="en-US" b="1" u="sng" dirty="0" smtClean="0"/>
          </a:p>
          <a:p>
            <a:r>
              <a:rPr lang="en-US" b="1" u="sng" dirty="0" smtClean="0"/>
              <a:t>5.12.13 – Tryouts (3-4 Days)</a:t>
            </a:r>
          </a:p>
          <a:p>
            <a:pPr lvl="1"/>
            <a:r>
              <a:rPr lang="en-US" b="1" dirty="0" smtClean="0"/>
              <a:t> MUST HAVE PHYSICAL – Forms Available Tonight</a:t>
            </a:r>
            <a:endParaRPr lang="en-US" sz="1600" b="1" dirty="0" smtClean="0"/>
          </a:p>
          <a:p>
            <a:pPr lvl="1"/>
            <a:r>
              <a:rPr lang="en-US" sz="1600" b="1" u="sng" dirty="0" smtClean="0"/>
              <a:t>PM Tryout Schedule – TBA – See Website</a:t>
            </a:r>
            <a:endParaRPr lang="en-US" b="1" u="sng" dirty="0" smtClean="0"/>
          </a:p>
          <a:p>
            <a:endParaRPr lang="en-US" b="1" u="sng" dirty="0" smtClean="0"/>
          </a:p>
          <a:p>
            <a:r>
              <a:rPr lang="en-US" b="1" u="sng" dirty="0" smtClean="0"/>
              <a:t>If someone is not offered a playing position in the Fall they may apply to be a manager or go out for another sport (Example:  Cross-Country or Tennis)</a:t>
            </a:r>
          </a:p>
          <a:p>
            <a:endParaRPr lang="en-US" b="1" u="sng"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In-Season - Freshmen</a:t>
            </a:r>
            <a:endParaRPr lang="en-US" dirty="0"/>
          </a:p>
        </p:txBody>
      </p:sp>
      <p:sp>
        <p:nvSpPr>
          <p:cNvPr id="3" name="Content Placeholder 2"/>
          <p:cNvSpPr>
            <a:spLocks noGrp="1"/>
          </p:cNvSpPr>
          <p:nvPr>
            <p:ph idx="1"/>
          </p:nvPr>
        </p:nvSpPr>
        <p:spPr/>
        <p:txBody>
          <a:bodyPr>
            <a:normAutofit/>
          </a:bodyPr>
          <a:lstStyle/>
          <a:p>
            <a:r>
              <a:rPr lang="en-US" b="1" u="sng" dirty="0" smtClean="0"/>
              <a:t>8</a:t>
            </a:r>
            <a:r>
              <a:rPr lang="en-US" b="1" u="sng" dirty="0" smtClean="0"/>
              <a:t>.15.13 </a:t>
            </a:r>
            <a:r>
              <a:rPr lang="en-US" b="1" u="sng" dirty="0" smtClean="0"/>
              <a:t>– 1</a:t>
            </a:r>
            <a:r>
              <a:rPr lang="en-US" b="1" u="sng" baseline="30000" dirty="0" smtClean="0"/>
              <a:t>st</a:t>
            </a:r>
            <a:r>
              <a:rPr lang="en-US" b="1" u="sng" dirty="0" smtClean="0"/>
              <a:t> Day of School (Thursday)</a:t>
            </a:r>
            <a:endParaRPr lang="en-US" dirty="0" smtClean="0"/>
          </a:p>
          <a:p>
            <a:endParaRPr lang="en-US" b="1" u="sng" dirty="0" smtClean="0"/>
          </a:p>
          <a:p>
            <a:r>
              <a:rPr lang="en-US" b="1" u="sng" dirty="0" smtClean="0"/>
              <a:t>8</a:t>
            </a:r>
            <a:r>
              <a:rPr lang="en-US" b="1" u="sng" dirty="0" smtClean="0"/>
              <a:t>.16.13 </a:t>
            </a:r>
            <a:r>
              <a:rPr lang="en-US" b="1" u="sng" dirty="0" smtClean="0"/>
              <a:t>– Post Cut Parent Meeting (Friday)</a:t>
            </a:r>
          </a:p>
          <a:p>
            <a:r>
              <a:rPr lang="en-US" sz="2000" b="1" dirty="0" smtClean="0"/>
              <a:t>If a spot in the program if offered to your daughter and she accepts, there are many basic commitments that we expect:</a:t>
            </a:r>
          </a:p>
          <a:p>
            <a:pPr lvl="1"/>
            <a:r>
              <a:rPr lang="en-US" dirty="0" smtClean="0"/>
              <a:t>Parents are expected/strongly encouraged to participate in VB Booster club endeavors.  These activities include but are not limited to:  Working concessions, line judging, hospitality rooms, team snacks, plan parties, assist with fundraising, serve on committees for special events(Senior night/</a:t>
            </a:r>
            <a:r>
              <a:rPr lang="en-US" dirty="0" err="1" smtClean="0"/>
              <a:t>DigPink</a:t>
            </a:r>
            <a:r>
              <a:rPr lang="en-US" dirty="0" smtClean="0"/>
              <a:t>/Banquet/etc). </a:t>
            </a:r>
          </a:p>
          <a:p>
            <a:endParaRPr lang="en-US" b="1" u="sng"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www.bluespringssouthvolleyball.com </a:t>
            </a:r>
            <a:endParaRPr lang="en-US" dirty="0"/>
          </a:p>
        </p:txBody>
      </p:sp>
      <p:sp>
        <p:nvSpPr>
          <p:cNvPr id="5" name="Content Placeholder 4"/>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2" cstate="print"/>
          <a:srcRect/>
          <a:stretch>
            <a:fillRect/>
          </a:stretch>
        </p:blipFill>
        <p:spPr bwMode="auto">
          <a:xfrm>
            <a:off x="838200" y="1295400"/>
            <a:ext cx="74168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 Click on item</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452298" y="1219200"/>
            <a:ext cx="6193367" cy="4645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on each item for more details</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452298" y="1219200"/>
            <a:ext cx="6193367" cy="4645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 End  </a:t>
            </a:r>
            <a:endParaRPr lang="en-US" dirty="0"/>
          </a:p>
        </p:txBody>
      </p:sp>
      <p:sp>
        <p:nvSpPr>
          <p:cNvPr id="3" name="Content Placeholder 2"/>
          <p:cNvSpPr>
            <a:spLocks noGrp="1"/>
          </p:cNvSpPr>
          <p:nvPr>
            <p:ph idx="1"/>
          </p:nvPr>
        </p:nvSpPr>
        <p:spPr/>
        <p:txBody>
          <a:bodyPr>
            <a:normAutofit/>
          </a:bodyPr>
          <a:lstStyle/>
          <a:p>
            <a:r>
              <a:rPr lang="en-US" b="1" dirty="0" smtClean="0"/>
              <a:t>[] Mini Camp/Summer Camp Registration Form</a:t>
            </a:r>
          </a:p>
          <a:p>
            <a:r>
              <a:rPr lang="en-US" b="1" dirty="0" smtClean="0"/>
              <a:t>[] Summer Sand League Registration Form(WED)</a:t>
            </a:r>
          </a:p>
          <a:p>
            <a:r>
              <a:rPr lang="en-US" b="1" dirty="0" smtClean="0"/>
              <a:t>[] MSHSAA Physical and Information Form</a:t>
            </a:r>
          </a:p>
          <a:p>
            <a:r>
              <a:rPr lang="en-US" b="1" dirty="0" smtClean="0"/>
              <a:t>[] Poker Nigh Fundraiser Form/need players/sponsors</a:t>
            </a:r>
          </a:p>
          <a:p>
            <a:r>
              <a:rPr lang="en-US" b="1" dirty="0" smtClean="0"/>
              <a:t>[] </a:t>
            </a:r>
            <a:r>
              <a:rPr lang="en-US" b="1" i="1" dirty="0" smtClean="0"/>
              <a:t>Text caster </a:t>
            </a:r>
            <a:r>
              <a:rPr lang="en-US" b="1" dirty="0" smtClean="0"/>
              <a:t>JAG New form – instant text alerts</a:t>
            </a:r>
          </a:p>
          <a:p>
            <a:r>
              <a:rPr lang="en-US" b="1" dirty="0" smtClean="0"/>
              <a:t>[] Handout of Power Point –will be on website</a:t>
            </a:r>
          </a:p>
          <a:p>
            <a:r>
              <a:rPr lang="en-US" b="1" dirty="0" smtClean="0"/>
              <a:t>[] Parent/Coach Communication Policy-Contract</a:t>
            </a:r>
          </a:p>
          <a:p>
            <a:pPr lvl="1"/>
            <a:r>
              <a:rPr lang="en-US" b="1" dirty="0" smtClean="0"/>
              <a:t>Turn in to Coach Campbell - TONIGHT</a:t>
            </a:r>
          </a:p>
          <a:p>
            <a:r>
              <a:rPr lang="en-US" b="1" dirty="0" smtClean="0"/>
              <a:t>[] Contact and Personal Information Form</a:t>
            </a:r>
          </a:p>
          <a:p>
            <a:pPr lvl="1"/>
            <a:r>
              <a:rPr lang="en-US" b="1" dirty="0" smtClean="0"/>
              <a:t>Turn in to Coach Campbell – TONIGHT</a:t>
            </a:r>
          </a:p>
          <a:p>
            <a:pPr lvl="1"/>
            <a:endParaRPr lang="en-US"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High School Sports – Blue Springs South</a:t>
            </a:r>
            <a:endParaRPr lang="en-US" dirty="0"/>
          </a:p>
        </p:txBody>
      </p:sp>
      <p:sp>
        <p:nvSpPr>
          <p:cNvPr id="6" name="Content Placeholder 5"/>
          <p:cNvSpPr>
            <a:spLocks noGrp="1"/>
          </p:cNvSpPr>
          <p:nvPr>
            <p:ph idx="1"/>
          </p:nvPr>
        </p:nvSpPr>
        <p:spPr/>
        <p:txBody>
          <a:bodyPr/>
          <a:lstStyle/>
          <a:p>
            <a:pPr algn="ctr"/>
            <a:r>
              <a:rPr lang="en-US" dirty="0" smtClean="0"/>
              <a:t>What does it means to play High School Volleyball at </a:t>
            </a:r>
          </a:p>
          <a:p>
            <a:pPr algn="ctr">
              <a:buNone/>
            </a:pPr>
            <a:r>
              <a:rPr lang="en-US" dirty="0" smtClean="0"/>
              <a:t>Blue Springs South?</a:t>
            </a:r>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r>
              <a:rPr lang="en-US" u="sng" dirty="0" smtClean="0"/>
              <a:t>You represent something larger than yourself</a:t>
            </a:r>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p:txBody>
      </p:sp>
      <p:pic>
        <p:nvPicPr>
          <p:cNvPr id="8" name="Picture 2" descr="E:\Pictures\jag_36_01.jpg"/>
          <p:cNvPicPr>
            <a:picLocks noChangeAspect="1" noChangeArrowheads="1"/>
          </p:cNvPicPr>
          <p:nvPr/>
        </p:nvPicPr>
        <p:blipFill>
          <a:blip r:embed="rId2" cstate="print"/>
          <a:srcRect/>
          <a:stretch>
            <a:fillRect/>
          </a:stretch>
        </p:blipFill>
        <p:spPr bwMode="auto">
          <a:xfrm>
            <a:off x="2895600" y="2286000"/>
            <a:ext cx="3200400" cy="252098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BSS – 5* Leadership School</a:t>
            </a:r>
            <a:endParaRPr lang="en-US" dirty="0"/>
          </a:p>
        </p:txBody>
      </p:sp>
      <p:sp>
        <p:nvSpPr>
          <p:cNvPr id="3" name="Content Placeholder 2"/>
          <p:cNvSpPr>
            <a:spLocks noGrp="1"/>
          </p:cNvSpPr>
          <p:nvPr>
            <p:ph idx="1"/>
          </p:nvPr>
        </p:nvSpPr>
        <p:spPr/>
        <p:txBody>
          <a:bodyPr>
            <a:normAutofit lnSpcReduction="10000"/>
          </a:bodyPr>
          <a:lstStyle/>
          <a:p>
            <a:r>
              <a:rPr lang="en-US" b="1" u="sng" dirty="0" smtClean="0"/>
              <a:t>Missouri State High School Activities Association</a:t>
            </a:r>
          </a:p>
          <a:p>
            <a:endParaRPr lang="en-US" dirty="0" smtClean="0"/>
          </a:p>
          <a:p>
            <a:r>
              <a:rPr lang="en-US" dirty="0" smtClean="0"/>
              <a:t>“Promotes the value of participation, sportsmanship, team play, and personal excellence to develop citizens who make positive contributions to their community and support the democratic principles of our state and nation.”</a:t>
            </a:r>
          </a:p>
          <a:p>
            <a:endParaRPr lang="en-US" dirty="0" smtClean="0"/>
          </a:p>
          <a:p>
            <a:r>
              <a:rPr lang="en-US" dirty="0" smtClean="0"/>
              <a:t>“All of our actions as participants, coaches administrators, parents, students, and fans, should reflect the </a:t>
            </a:r>
            <a:r>
              <a:rPr lang="en-US" b="1" u="sng" dirty="0" smtClean="0"/>
              <a:t>VALUES</a:t>
            </a:r>
            <a:r>
              <a:rPr lang="en-US" dirty="0" smtClean="0"/>
              <a:t> we strive to uphold as a Leadership School.”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MSHSAA</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General Philosophy </a:t>
            </a:r>
          </a:p>
          <a:p>
            <a:endParaRPr lang="en-US" dirty="0" smtClean="0"/>
          </a:p>
          <a:p>
            <a:r>
              <a:rPr lang="en-US" dirty="0" smtClean="0"/>
              <a:t>“Interscholastic activities are an integral part which complements the secondary curricular program.  This program shall provide educational and social experiences for the students and school community which result in positive learner outcomes contributing to the development of </a:t>
            </a:r>
            <a:r>
              <a:rPr lang="en-US" b="1" u="sng" dirty="0" smtClean="0"/>
              <a:t>good citizenship</a:t>
            </a:r>
            <a:r>
              <a:rPr lang="en-US" dirty="0" smtClean="0"/>
              <a:t>, sportsmanship &amp; equitable competition.”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Springs South - Volleyball	</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The Mission of the Blue Springs South Volleyball program is to teach its members important life lessons through the discipline and rigors necessary of becoming a better volleyball player and teammate.  We will be successful </a:t>
            </a:r>
            <a:r>
              <a:rPr lang="en-US" dirty="0" smtClean="0"/>
              <a:t>in </a:t>
            </a:r>
            <a:r>
              <a:rPr lang="en-US" dirty="0" smtClean="0"/>
              <a:t>our mission by providing them an organized, structured, and unique team experience, with each individual member molded to the goal of making the team as excellent as possible.</a:t>
            </a:r>
          </a:p>
          <a:p>
            <a:endParaRPr lang="en-US" dirty="0" smtClean="0"/>
          </a:p>
          <a:p>
            <a:r>
              <a:rPr lang="en-US" b="1" dirty="0" smtClean="0"/>
              <a:t>*</a:t>
            </a:r>
            <a:r>
              <a:rPr lang="en-US" b="1" u="sng" dirty="0" smtClean="0"/>
              <a:t>Code of Conduct</a:t>
            </a:r>
            <a:r>
              <a:rPr lang="en-US" b="1" dirty="0" smtClean="0"/>
              <a:t>*  </a:t>
            </a:r>
            <a:r>
              <a:rPr lang="en-US" dirty="0" smtClean="0"/>
              <a:t>(MSHSAA/BSS) When not aligned with parents personal ethics – can cause issues for participation in South Volleyball.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Springs South - Volleyball</a:t>
            </a:r>
            <a:endParaRPr lang="en-US" dirty="0"/>
          </a:p>
        </p:txBody>
      </p:sp>
      <p:sp>
        <p:nvSpPr>
          <p:cNvPr id="3" name="Content Placeholder 2"/>
          <p:cNvSpPr>
            <a:spLocks noGrp="1"/>
          </p:cNvSpPr>
          <p:nvPr>
            <p:ph idx="1"/>
          </p:nvPr>
        </p:nvSpPr>
        <p:spPr/>
        <p:txBody>
          <a:bodyPr>
            <a:normAutofit fontScale="92500" lnSpcReduction="20000"/>
          </a:bodyPr>
          <a:lstStyle/>
          <a:p>
            <a:r>
              <a:rPr lang="en-US" b="1" u="sng" dirty="0" smtClean="0"/>
              <a:t>Core Values</a:t>
            </a:r>
            <a:endParaRPr lang="en-US" dirty="0" smtClean="0"/>
          </a:p>
          <a:p>
            <a:r>
              <a:rPr lang="en-US" sz="1500" b="1" dirty="0" smtClean="0"/>
              <a:t>Character</a:t>
            </a:r>
            <a:r>
              <a:rPr lang="en-US" sz="1500" dirty="0" smtClean="0"/>
              <a:t> – Requires ones ethics to be without question.</a:t>
            </a:r>
          </a:p>
          <a:p>
            <a:r>
              <a:rPr lang="en-US" sz="1500" b="1" dirty="0" smtClean="0"/>
              <a:t>Attitude</a:t>
            </a:r>
            <a:r>
              <a:rPr lang="en-US" sz="1500" dirty="0" smtClean="0"/>
              <a:t> – Always positive.</a:t>
            </a:r>
          </a:p>
          <a:p>
            <a:r>
              <a:rPr lang="en-US" sz="1500" b="1" dirty="0" err="1" smtClean="0"/>
              <a:t>Teachability</a:t>
            </a:r>
            <a:r>
              <a:rPr lang="en-US" sz="1500" dirty="0" smtClean="0"/>
              <a:t> – Are you able to be taught and taught quickly.</a:t>
            </a:r>
          </a:p>
          <a:p>
            <a:r>
              <a:rPr lang="en-US" sz="1500" b="1" dirty="0" smtClean="0"/>
              <a:t>Communication</a:t>
            </a:r>
            <a:r>
              <a:rPr lang="en-US" sz="1500" dirty="0" smtClean="0"/>
              <a:t> – Efficient, and consistent.</a:t>
            </a:r>
          </a:p>
          <a:p>
            <a:r>
              <a:rPr lang="en-US" sz="1500" b="1" dirty="0" smtClean="0"/>
              <a:t>Humility</a:t>
            </a:r>
            <a:r>
              <a:rPr lang="en-US" sz="1500" dirty="0" smtClean="0"/>
              <a:t> – There is always a bigger fish.</a:t>
            </a:r>
          </a:p>
          <a:p>
            <a:r>
              <a:rPr lang="en-US" sz="1500" b="1" dirty="0" smtClean="0"/>
              <a:t>Unity</a:t>
            </a:r>
            <a:r>
              <a:rPr lang="en-US" sz="1500" dirty="0" smtClean="0"/>
              <a:t> – Putting others ahead of your own personal gain.</a:t>
            </a:r>
          </a:p>
          <a:p>
            <a:r>
              <a:rPr lang="en-US" sz="1500" b="1" dirty="0" smtClean="0"/>
              <a:t>Commitment</a:t>
            </a:r>
            <a:r>
              <a:rPr lang="en-US" sz="1500" dirty="0" smtClean="0"/>
              <a:t> – Ability to press on, to get back up, no matter what.</a:t>
            </a:r>
          </a:p>
          <a:p>
            <a:r>
              <a:rPr lang="en-US" sz="1500" b="1" dirty="0" smtClean="0"/>
              <a:t>Respect</a:t>
            </a:r>
            <a:r>
              <a:rPr lang="en-US" sz="1500" dirty="0" smtClean="0"/>
              <a:t> – Honor those in authority, parents, teachers, &amp; coaches.</a:t>
            </a:r>
          </a:p>
          <a:p>
            <a:r>
              <a:rPr lang="en-US" sz="1500" b="1" dirty="0" smtClean="0"/>
              <a:t>Responsibility</a:t>
            </a:r>
            <a:r>
              <a:rPr lang="en-US" sz="1500" dirty="0" smtClean="0"/>
              <a:t> – Doing what you’re supposed to do, when you’re supposed to do it.</a:t>
            </a:r>
          </a:p>
          <a:p>
            <a:r>
              <a:rPr lang="en-US" sz="1500" b="1" dirty="0" smtClean="0"/>
              <a:t>Effort</a:t>
            </a:r>
            <a:r>
              <a:rPr lang="en-US" sz="1500" dirty="0" smtClean="0"/>
              <a:t> – Nothing great can be accomplished without great effort &amp; passion.</a:t>
            </a:r>
          </a:p>
          <a:p>
            <a:r>
              <a:rPr lang="en-US" sz="1500" b="1" dirty="0" smtClean="0"/>
              <a:t>Love</a:t>
            </a:r>
            <a:r>
              <a:rPr lang="en-US" sz="1500" dirty="0" smtClean="0"/>
              <a:t> – Golden Rule – treat others as you wish to be treated.</a:t>
            </a:r>
          </a:p>
          <a:p>
            <a:r>
              <a:rPr lang="en-US" dirty="0" smtClean="0"/>
              <a:t>  </a:t>
            </a:r>
          </a:p>
          <a:p>
            <a:r>
              <a:rPr lang="en-US" dirty="0" smtClean="0"/>
              <a:t> </a:t>
            </a:r>
            <a:r>
              <a:rPr lang="en-US" b="1" u="sng" dirty="0" smtClean="0"/>
              <a:t>TEAM RULE</a:t>
            </a:r>
          </a:p>
          <a:p>
            <a:r>
              <a:rPr lang="en-US" i="1" dirty="0" smtClean="0"/>
              <a:t>“</a:t>
            </a:r>
            <a:r>
              <a:rPr lang="en-US" sz="2600" i="1" dirty="0" smtClean="0"/>
              <a:t>Never put yourself, your team, or the program in an unfavorable position.” </a:t>
            </a:r>
          </a:p>
          <a:p>
            <a:r>
              <a:rPr lang="en-US" sz="2600" b="1" i="1" dirty="0" smtClean="0"/>
              <a:t>“</a:t>
            </a:r>
            <a:r>
              <a:rPr lang="en-US" sz="3000" b="1" i="1" u="sng" dirty="0" smtClean="0"/>
              <a:t>DWR</a:t>
            </a:r>
            <a:r>
              <a:rPr lang="en-US" sz="3000" b="1" i="1" dirty="0" smtClean="0"/>
              <a:t>” </a:t>
            </a:r>
            <a:r>
              <a:rPr lang="en-US" sz="2600" i="1" dirty="0" smtClean="0"/>
              <a:t>(Do what’s right)</a:t>
            </a:r>
            <a:endParaRPr lang="en-US" sz="2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VB – Program Design</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lvl="1"/>
            <a:endParaRPr lang="en-US" dirty="0" smtClean="0"/>
          </a:p>
          <a:p>
            <a:pPr lvl="1">
              <a:buNone/>
            </a:pPr>
            <a:endParaRPr lang="en-US" sz="2400" b="1" dirty="0" smtClean="0"/>
          </a:p>
          <a:p>
            <a:endParaRPr lang="en-US" b="1" u="sng" dirty="0" smtClean="0"/>
          </a:p>
          <a:p>
            <a:endParaRPr lang="en-US" dirty="0" smtClean="0"/>
          </a:p>
          <a:p>
            <a:endParaRPr lang="en-US" dirty="0"/>
          </a:p>
        </p:txBody>
      </p:sp>
      <p:graphicFrame>
        <p:nvGraphicFramePr>
          <p:cNvPr id="4" name="Table 3"/>
          <p:cNvGraphicFramePr>
            <a:graphicFrameLocks noGrp="1"/>
          </p:cNvGraphicFramePr>
          <p:nvPr/>
        </p:nvGraphicFramePr>
        <p:xfrm>
          <a:off x="457200" y="1219200"/>
          <a:ext cx="8449129" cy="4851253"/>
        </p:xfrm>
        <a:graphic>
          <a:graphicData uri="http://schemas.openxmlformats.org/drawingml/2006/table">
            <a:tbl>
              <a:tblPr firstRow="1" bandRow="1">
                <a:tableStyleId>{5C22544A-7EE6-4342-B048-85BDC9FD1C3A}</a:tableStyleId>
              </a:tblPr>
              <a:tblGrid>
                <a:gridCol w="2100580"/>
                <a:gridCol w="6348549"/>
              </a:tblGrid>
              <a:tr h="372221">
                <a:tc>
                  <a:txBody>
                    <a:bodyPr/>
                    <a:lstStyle/>
                    <a:p>
                      <a:r>
                        <a:rPr lang="en-US" dirty="0" smtClean="0"/>
                        <a:t>TEAMS</a:t>
                      </a:r>
                      <a:endParaRPr lang="en-US" dirty="0"/>
                    </a:p>
                  </a:txBody>
                  <a:tcPr/>
                </a:tc>
                <a:tc>
                  <a:txBody>
                    <a:bodyPr/>
                    <a:lstStyle/>
                    <a:p>
                      <a:r>
                        <a:rPr lang="en-US" dirty="0" smtClean="0"/>
                        <a:t>IN-SEASON</a:t>
                      </a:r>
                      <a:endParaRPr lang="en-US" dirty="0"/>
                    </a:p>
                  </a:txBody>
                  <a:tcPr/>
                </a:tc>
              </a:tr>
              <a:tr h="917804">
                <a:tc>
                  <a:txBody>
                    <a:bodyPr/>
                    <a:lstStyle/>
                    <a:p>
                      <a:r>
                        <a:rPr lang="en-US" b="1" u="sng" dirty="0" smtClean="0"/>
                        <a:t>Varsity</a:t>
                      </a:r>
                    </a:p>
                    <a:p>
                      <a:r>
                        <a:rPr lang="en-US" b="1" dirty="0" smtClean="0"/>
                        <a:t>Dave MacLean</a:t>
                      </a:r>
                    </a:p>
                    <a:p>
                      <a:r>
                        <a:rPr lang="en-US" b="1" dirty="0" smtClean="0"/>
                        <a:t>Amy Campbell</a:t>
                      </a:r>
                      <a:endParaRPr lang="en-US" b="1" dirty="0"/>
                    </a:p>
                  </a:txBody>
                  <a:tcPr/>
                </a:tc>
                <a:tc>
                  <a:txBody>
                    <a:bodyPr/>
                    <a:lstStyle/>
                    <a:p>
                      <a:r>
                        <a:rPr lang="en-US" dirty="0" smtClean="0"/>
                        <a:t>Includes starters &amp; role</a:t>
                      </a:r>
                      <a:r>
                        <a:rPr lang="en-US" baseline="0" dirty="0" smtClean="0"/>
                        <a:t> players</a:t>
                      </a:r>
                    </a:p>
                    <a:p>
                      <a:r>
                        <a:rPr lang="en-US" baseline="0" dirty="0" smtClean="0"/>
                        <a:t>Players can move between JV/V</a:t>
                      </a:r>
                      <a:endParaRPr lang="en-US" dirty="0"/>
                    </a:p>
                  </a:txBody>
                  <a:tcPr/>
                </a:tc>
              </a:tr>
              <a:tr h="1183788">
                <a:tc>
                  <a:txBody>
                    <a:bodyPr/>
                    <a:lstStyle/>
                    <a:p>
                      <a:r>
                        <a:rPr lang="en-US" b="1" u="sng" dirty="0" smtClean="0"/>
                        <a:t>Junior Varsity</a:t>
                      </a:r>
                    </a:p>
                    <a:p>
                      <a:r>
                        <a:rPr lang="en-US" b="1" dirty="0" smtClean="0"/>
                        <a:t>Ron </a:t>
                      </a:r>
                      <a:r>
                        <a:rPr lang="en-US" b="1" dirty="0" err="1" smtClean="0"/>
                        <a:t>Goins</a:t>
                      </a:r>
                      <a:endParaRPr lang="en-US" b="1" dirty="0" smtClean="0"/>
                    </a:p>
                  </a:txBody>
                  <a:tcPr/>
                </a:tc>
                <a:tc>
                  <a:txBody>
                    <a:bodyPr/>
                    <a:lstStyle/>
                    <a:p>
                      <a:r>
                        <a:rPr lang="en-US" dirty="0" smtClean="0"/>
                        <a:t>Includes starters &amp; role players.</a:t>
                      </a:r>
                      <a:r>
                        <a:rPr lang="en-US" baseline="0" dirty="0" smtClean="0"/>
                        <a:t>  </a:t>
                      </a:r>
                      <a:r>
                        <a:rPr lang="en-US" dirty="0" smtClean="0"/>
                        <a:t>Players can be moved between JV/V. Freshmen may play at any level and be moved at any time during season.</a:t>
                      </a:r>
                    </a:p>
                    <a:p>
                      <a:endParaRPr lang="en-US" dirty="0"/>
                    </a:p>
                  </a:txBody>
                  <a:tcPr/>
                </a:tc>
              </a:tr>
              <a:tr h="1183788">
                <a:tc>
                  <a:txBody>
                    <a:bodyPr/>
                    <a:lstStyle/>
                    <a:p>
                      <a:r>
                        <a:rPr lang="en-US" b="1" u="sng" dirty="0" smtClean="0"/>
                        <a:t>Freshmen A </a:t>
                      </a:r>
                    </a:p>
                    <a:p>
                      <a:r>
                        <a:rPr lang="en-US" b="1" dirty="0" smtClean="0"/>
                        <a:t>Mindy Mulheron</a:t>
                      </a:r>
                      <a:endParaRPr lang="en-US" dirty="0"/>
                    </a:p>
                  </a:txBody>
                  <a:tcPr/>
                </a:tc>
                <a:tc>
                  <a:txBody>
                    <a:bodyPr/>
                    <a:lstStyle/>
                    <a:p>
                      <a:r>
                        <a:rPr lang="en-US" dirty="0" smtClean="0"/>
                        <a:t>Includes starters/role players.</a:t>
                      </a:r>
                    </a:p>
                    <a:p>
                      <a:r>
                        <a:rPr lang="en-US" dirty="0" smtClean="0"/>
                        <a:t>Players can move to any level at coaches discretion.</a:t>
                      </a:r>
                    </a:p>
                    <a:p>
                      <a:r>
                        <a:rPr lang="en-US" dirty="0" smtClean="0"/>
                        <a:t>Matches @ FCHS – Practices @</a:t>
                      </a:r>
                      <a:r>
                        <a:rPr lang="en-US" baseline="0" dirty="0" smtClean="0"/>
                        <a:t> BSS &amp; FC</a:t>
                      </a:r>
                      <a:endParaRPr lang="en-US" dirty="0" smtClean="0"/>
                    </a:p>
                    <a:p>
                      <a:endParaRPr lang="en-US" dirty="0"/>
                    </a:p>
                  </a:txBody>
                  <a:tcPr/>
                </a:tc>
              </a:tr>
              <a:tr h="1183788">
                <a:tc>
                  <a:txBody>
                    <a:bodyPr/>
                    <a:lstStyle/>
                    <a:p>
                      <a:r>
                        <a:rPr lang="en-US" sz="1800" b="1" u="sng" dirty="0" smtClean="0"/>
                        <a:t>Freshmen B</a:t>
                      </a:r>
                      <a:r>
                        <a:rPr lang="en-US" sz="1800" b="1" dirty="0" smtClean="0"/>
                        <a:t> </a:t>
                      </a:r>
                    </a:p>
                    <a:p>
                      <a:r>
                        <a:rPr lang="en-US" sz="1800" b="1" dirty="0" smtClean="0"/>
                        <a:t>Mindy Mulheron</a:t>
                      </a:r>
                      <a:endParaRPr lang="en-US" dirty="0"/>
                    </a:p>
                  </a:txBody>
                  <a:tcPr/>
                </a:tc>
                <a:tc>
                  <a:txBody>
                    <a:bodyPr/>
                    <a:lstStyle/>
                    <a:p>
                      <a:r>
                        <a:rPr lang="en-US" dirty="0" smtClean="0"/>
                        <a:t>Includes starters/role players.</a:t>
                      </a:r>
                    </a:p>
                    <a:p>
                      <a:r>
                        <a:rPr lang="en-US" dirty="0" smtClean="0"/>
                        <a:t>Player can move to any level at coaches discretion.</a:t>
                      </a:r>
                    </a:p>
                    <a:p>
                      <a:r>
                        <a:rPr lang="en-US" dirty="0" smtClean="0"/>
                        <a:t>Matches</a:t>
                      </a:r>
                      <a:r>
                        <a:rPr lang="en-US" baseline="0" dirty="0" smtClean="0"/>
                        <a:t> @ FCHS – Practices @ BSS &amp; FC</a:t>
                      </a:r>
                      <a:endParaRPr lang="en-US" dirty="0"/>
                    </a:p>
                  </a:txBody>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Managing Forms&amp;amp;#x09;&amp;quot;&quot;/&gt;&lt;property id=&quot;20307&quot; value=&quot;259&quot;/&gt;&lt;/object&gt;&lt;object type=&quot;3&quot; unique_id=&quot;10005&quot;&gt;&lt;property id=&quot;20148&quot; value=&quot;5&quot;/&gt;&lt;property id=&quot;20300&quot; value=&quot;Slide 3 - &amp;quot;Login Process&amp;amp;#x09;&amp;quot;&quot;/&gt;&lt;property id=&quot;20307&quot; value=&quot;257&quot;/&gt;&lt;/object&gt;&lt;object type=&quot;3&quot; unique_id=&quot;10006&quot;&gt;&lt;property id=&quot;20148&quot; value=&quot;5&quot;/&gt;&lt;property id=&quot;20300&quot; value=&quot;Slide 4 - &amp;quot;Student Listing Screen&amp;amp;#x09;&amp;quot;&quot;/&gt;&lt;property id=&quot;20307&quot; value=&quot;258&quot;/&gt;&lt;/object&gt;&lt;object type=&quot;3&quot; unique_id=&quot;10007&quot;&gt;&lt;property id=&quot;20148&quot; value=&quot;5&quot;/&gt;&lt;property id=&quot;20300&quot; value=&quot;Slide 5 - &amp;quot;Completing Forms (Update)&amp;amp;#x09;&amp;quot;&quot;/&gt;&lt;property id=&quot;20307&quot; value=&quot;260&quot;/&gt;&lt;/object&gt;&lt;object type=&quot;3&quot; unique_id=&quot;10008&quot;&gt;&lt;property id=&quot;20148&quot; value=&quot;5&quot;/&gt;&lt;property id=&quot;20300&quot; value=&quot;Slide 6 - &amp;quot;Update/Complete Forms&amp;amp;#x09;&amp;quot;&quot;/&gt;&lt;property id=&quot;20307&quot; value=&quot;261&quot;/&gt;&lt;/object&gt;&lt;object type=&quot;3&quot; unique_id=&quot;10009&quot;&gt;&lt;property id=&quot;20148&quot; value=&quot;5&quot;/&gt;&lt;property id=&quot;20300&quot; value=&quot;Slide 7 - &amp;quot;View/Print Forms&amp;amp;#x09;&amp;quot;&quot;/&gt;&lt;property id=&quot;20307&quot; value=&quot;265&quot;/&gt;&lt;/object&gt;&lt;object type=&quot;3&quot; unique_id=&quot;10010&quot;&gt;&lt;property id=&quot;20148&quot; value=&quot;5&quot;/&gt;&lt;property id=&quot;20300&quot; value=&quot;Slide 8 - &amp;quot;Sample Observable Data Form&amp;amp;#x09;&amp;quot;&quot;/&gt;&lt;property id=&quot;20307&quot; value=&quot;264&quot;/&gt;&lt;/object&gt;&lt;object type=&quot;3&quot; unique_id=&quot;10011&quot;&gt;&lt;property id=&quot;20148&quot; value=&quot;5&quot;/&gt;&lt;property id=&quot;20300&quot; value=&quot;Slide 9 - &amp;quot;Case Managing Forms&amp;amp;#x09;&amp;quot;&quot;/&gt;&lt;property id=&quot;20307&quot; value=&quot;263&quot;/&gt;&lt;/object&gt;&lt;object type=&quot;3&quot; unique_id=&quot;10012&quot;&gt;&lt;property id=&quot;20148&quot; value=&quot;5&quot;/&gt;&lt;property id=&quot;20300&quot; value=&quot;Slide 10 - &amp;quot;View/Print Case Manager Summary Report&amp;quot;&quot;/&gt;&lt;property id=&quot;20307&quot; value=&quot;266&quot;/&gt;&lt;/object&gt;&lt;object type=&quot;3&quot; unique_id=&quot;10013&quot;&gt;&lt;property id=&quot;20148&quot; value=&quot;5&quot;/&gt;&lt;property id=&quot;20300&quot; value=&quot;Slide 11&quot;/&gt;&lt;property id=&quot;20307&quot; value=&quot;267&quot;/&gt;&lt;/object&gt;&lt;/object&gt;&lt;object type=&quot;8&quot; unique_id=&quot;10026&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1340</TotalTime>
  <Words>2339</Words>
  <Application>Microsoft Office PowerPoint</Application>
  <PresentationFormat>On-screen Show (4:3)</PresentationFormat>
  <Paragraphs>343</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Aspect</vt:lpstr>
      <vt:lpstr>Slide 1</vt:lpstr>
      <vt:lpstr>Parent / Coach Communication</vt:lpstr>
      <vt:lpstr>Parent / Coach Communication</vt:lpstr>
      <vt:lpstr>High School Sports – Blue Springs South</vt:lpstr>
      <vt:lpstr>BSS – 5* Leadership School</vt:lpstr>
      <vt:lpstr>MSHSAA </vt:lpstr>
      <vt:lpstr>Blue Springs South - Volleyball </vt:lpstr>
      <vt:lpstr>Blue Springs South - Volleyball</vt:lpstr>
      <vt:lpstr>South VB – Program Design</vt:lpstr>
      <vt:lpstr>South VB – Program Design</vt:lpstr>
      <vt:lpstr>South VB – Program Design</vt:lpstr>
      <vt:lpstr>South VB – Program Design</vt:lpstr>
      <vt:lpstr>Incentive Poster – (JV/V) </vt:lpstr>
      <vt:lpstr>BSS – JAGUARS - HS Volleyball </vt:lpstr>
      <vt:lpstr>Factors Considered for Team Selection </vt:lpstr>
      <vt:lpstr>BSS – Volleyball Teams</vt:lpstr>
      <vt:lpstr>HS Volleyball – Purpose </vt:lpstr>
      <vt:lpstr>HS Volleyball </vt:lpstr>
      <vt:lpstr>Club Volleyball – Purpose </vt:lpstr>
      <vt:lpstr>Club Volleyball </vt:lpstr>
      <vt:lpstr>High School VB Cont. </vt:lpstr>
      <vt:lpstr>HS Volleyball vs. Club Volleyball </vt:lpstr>
      <vt:lpstr>BSS – Volleyball  </vt:lpstr>
      <vt:lpstr>SOUTH PLAYERS - PLAYING CLUB VB</vt:lpstr>
      <vt:lpstr>Club VB &amp; BSS VB </vt:lpstr>
      <vt:lpstr>Summer - 2013</vt:lpstr>
      <vt:lpstr>Summer - Freshmen</vt:lpstr>
      <vt:lpstr>Summer - Freshmen</vt:lpstr>
      <vt:lpstr>Summer - Freshmen</vt:lpstr>
      <vt:lpstr>TRYOUTS</vt:lpstr>
      <vt:lpstr>Tryouts &amp; In-Season - Freshmen</vt:lpstr>
      <vt:lpstr>In-Season - Freshmen</vt:lpstr>
      <vt:lpstr>www.bluespringssouthvolleyball.com </vt:lpstr>
      <vt:lpstr>Schedule --- Click on item</vt:lpstr>
      <vt:lpstr>Click on each item for more details</vt:lpstr>
      <vt:lpstr>Checklist – End  </vt:lpstr>
    </vt:vector>
  </TitlesOfParts>
  <Company>Blue Springs R-IV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carens</dc:creator>
  <cp:lastModifiedBy>JAGS VBALL</cp:lastModifiedBy>
  <cp:revision>103</cp:revision>
  <dcterms:created xsi:type="dcterms:W3CDTF">2011-08-29T15:43:26Z</dcterms:created>
  <dcterms:modified xsi:type="dcterms:W3CDTF">2013-05-08T00:11:40Z</dcterms:modified>
</cp:coreProperties>
</file>