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66" r:id="rId3"/>
    <p:sldId id="258" r:id="rId4"/>
    <p:sldId id="261" r:id="rId5"/>
    <p:sldId id="262" r:id="rId6"/>
    <p:sldId id="264" r:id="rId7"/>
    <p:sldId id="265" r:id="rId8"/>
    <p:sldId id="263" r:id="rId9"/>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0D14"/>
    <a:srgbClr val="252F80"/>
    <a:srgbClr val="6BC04B"/>
    <a:srgbClr val="5A7C84"/>
    <a:srgbClr val="E4B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45"/>
    <p:restoredTop sz="96327"/>
  </p:normalViewPr>
  <p:slideViewPr>
    <p:cSldViewPr snapToGrid="0">
      <p:cViewPr varScale="1">
        <p:scale>
          <a:sx n="45" d="100"/>
          <a:sy n="45" d="100"/>
        </p:scale>
        <p:origin x="19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239126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776316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99759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21932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905197-8752-A040-B0E6-76169AA23EFA}" type="datetimeFigureOut">
              <a:rPr lang="en-US" smtClean="0"/>
              <a:t>2/12/2024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639889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905197-8752-A040-B0E6-76169AA23EFA}" type="datetimeFigureOut">
              <a:rPr lang="en-US" smtClean="0"/>
              <a:t>2/12/2024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15609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905197-8752-A040-B0E6-76169AA23EFA}" type="datetimeFigureOut">
              <a:rPr lang="en-US" smtClean="0"/>
              <a:t>2/12/2024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407562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01897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CA905197-8752-A040-B0E6-76169AA23EFA}" type="datetimeFigureOut">
              <a:rPr lang="en-US" smtClean="0"/>
              <a:t>2/12/2024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91207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183929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905197-8752-A040-B0E6-76169AA23EFA}" type="datetimeFigureOut">
              <a:rPr lang="en-US" smtClean="0"/>
              <a:t>2/12/2024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3BDAAE-BA0F-3B42-9639-8BD7B7A363E5}" type="slidenum">
              <a:rPr lang="en-US" smtClean="0"/>
              <a:t>‹#›</a:t>
            </a:fld>
            <a:endParaRPr lang="en-US"/>
          </a:p>
        </p:txBody>
      </p:sp>
    </p:spTree>
    <p:extLst>
      <p:ext uri="{BB962C8B-B14F-4D97-AF65-F5344CB8AC3E}">
        <p14:creationId xmlns:p14="http://schemas.microsoft.com/office/powerpoint/2010/main" val="355850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1A312-B719-7961-9F61-25BFD65E7581}"/>
              </a:ext>
            </a:extLst>
          </p:cNvPr>
          <p:cNvSpPr>
            <a:spLocks noGrp="1"/>
          </p:cNvSpPr>
          <p:nvPr>
            <p:ph type="ctrTitle"/>
          </p:nvPr>
        </p:nvSpPr>
        <p:spPr>
          <a:xfrm>
            <a:off x="971550" y="1646238"/>
            <a:ext cx="5829300" cy="3502025"/>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596382-CB01-95E9-D182-7CF5FBE7C3EF}"/>
              </a:ext>
            </a:extLst>
          </p:cNvPr>
          <p:cNvSpPr>
            <a:spLocks noGrp="1"/>
          </p:cNvSpPr>
          <p:nvPr>
            <p:ph type="subTitle" idx="1"/>
          </p:nvPr>
        </p:nvSpPr>
        <p:spPr>
          <a:xfrm>
            <a:off x="971550" y="5283200"/>
            <a:ext cx="5829300" cy="242887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EF2DD5-7629-91D7-5924-F6EDB3A22890}"/>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5429AC81-B619-82DE-EC47-F5D07B30C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E38DDE-B573-F298-FCD0-2D3D8E95C4F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1743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6108F-857D-F79A-2E9B-10A6307674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BB84AF-05B8-D335-2576-137657CAB7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DEB1C-C5E9-7FB9-2191-CE32F95EA87B}"/>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830C5D7D-4564-7745-66D6-6A64ABCBD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541922-A553-07A8-5E4C-5728CA0AE42A}"/>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73772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F970-347E-7CB4-2C28-B5465D193056}"/>
              </a:ext>
            </a:extLst>
          </p:cNvPr>
          <p:cNvSpPr>
            <a:spLocks noGrp="1"/>
          </p:cNvSpPr>
          <p:nvPr>
            <p:ph type="title"/>
          </p:nvPr>
        </p:nvSpPr>
        <p:spPr>
          <a:xfrm>
            <a:off x="530225" y="2508250"/>
            <a:ext cx="6704013" cy="4183063"/>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E41094-0D00-8D10-F0AE-460951A69ED8}"/>
              </a:ext>
            </a:extLst>
          </p:cNvPr>
          <p:cNvSpPr>
            <a:spLocks noGrp="1"/>
          </p:cNvSpPr>
          <p:nvPr>
            <p:ph type="body" idx="1"/>
          </p:nvPr>
        </p:nvSpPr>
        <p:spPr>
          <a:xfrm>
            <a:off x="530225" y="6731000"/>
            <a:ext cx="6704013" cy="220027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AE9186-186E-9A59-C89A-7C75E30D59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69D09A4-3A6F-06E3-FD95-AC6CC31933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DA6D9-D2D7-794F-2AA7-752641ABEC18}"/>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5832241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51230-D486-6131-D7BC-DDD7337B40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DA91EF-2EF1-ABCD-F32F-C1896E310F17}"/>
              </a:ext>
            </a:extLst>
          </p:cNvPr>
          <p:cNvSpPr>
            <a:spLocks noGrp="1"/>
          </p:cNvSpPr>
          <p:nvPr>
            <p:ph sz="half" idx="1"/>
          </p:nvPr>
        </p:nvSpPr>
        <p:spPr>
          <a:xfrm>
            <a:off x="534988" y="2678113"/>
            <a:ext cx="3275012"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0906DBC-AEB9-2360-E4F7-B855B4E33A2C}"/>
              </a:ext>
            </a:extLst>
          </p:cNvPr>
          <p:cNvSpPr>
            <a:spLocks noGrp="1"/>
          </p:cNvSpPr>
          <p:nvPr>
            <p:ph sz="half" idx="2"/>
          </p:nvPr>
        </p:nvSpPr>
        <p:spPr>
          <a:xfrm>
            <a:off x="3962400" y="2678113"/>
            <a:ext cx="3275013" cy="6381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B5F408-8562-7144-00A5-DFD7C388E7A2}"/>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C7D46519-04A2-BFD2-6511-817B9C5090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67E66F-05F8-E800-4D71-8C7FE2923381}"/>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9625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61D9-27AF-7729-ED56-A1B10D80E3AB}"/>
              </a:ext>
            </a:extLst>
          </p:cNvPr>
          <p:cNvSpPr>
            <a:spLocks noGrp="1"/>
          </p:cNvSpPr>
          <p:nvPr>
            <p:ph type="title"/>
          </p:nvPr>
        </p:nvSpPr>
        <p:spPr>
          <a:xfrm>
            <a:off x="534988" y="534988"/>
            <a:ext cx="6704012" cy="1944687"/>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E651F5-61EC-0C38-1A28-E89E84F0C99D}"/>
              </a:ext>
            </a:extLst>
          </p:cNvPr>
          <p:cNvSpPr>
            <a:spLocks noGrp="1"/>
          </p:cNvSpPr>
          <p:nvPr>
            <p:ph type="body" idx="1"/>
          </p:nvPr>
        </p:nvSpPr>
        <p:spPr>
          <a:xfrm>
            <a:off x="534988" y="2465388"/>
            <a:ext cx="3287712"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02F5B-24C5-3731-22C5-ADC99B256D78}"/>
              </a:ext>
            </a:extLst>
          </p:cNvPr>
          <p:cNvSpPr>
            <a:spLocks noGrp="1"/>
          </p:cNvSpPr>
          <p:nvPr>
            <p:ph sz="half" idx="2"/>
          </p:nvPr>
        </p:nvSpPr>
        <p:spPr>
          <a:xfrm>
            <a:off x="534988" y="3673475"/>
            <a:ext cx="3287712"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B1D812-AF2E-4AEA-3B46-62EE3D5C78F9}"/>
              </a:ext>
            </a:extLst>
          </p:cNvPr>
          <p:cNvSpPr>
            <a:spLocks noGrp="1"/>
          </p:cNvSpPr>
          <p:nvPr>
            <p:ph type="body" sz="quarter" idx="3"/>
          </p:nvPr>
        </p:nvSpPr>
        <p:spPr>
          <a:xfrm>
            <a:off x="3935413" y="2465388"/>
            <a:ext cx="3303587" cy="120808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52747-D0C0-809C-2F27-322F814A7508}"/>
              </a:ext>
            </a:extLst>
          </p:cNvPr>
          <p:cNvSpPr>
            <a:spLocks noGrp="1"/>
          </p:cNvSpPr>
          <p:nvPr>
            <p:ph sz="quarter" idx="4"/>
          </p:nvPr>
        </p:nvSpPr>
        <p:spPr>
          <a:xfrm>
            <a:off x="3935413" y="3673475"/>
            <a:ext cx="3303587" cy="5405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D26D87-5409-C0B6-48EE-AEB20D4A85A7}"/>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8" name="Footer Placeholder 7">
            <a:extLst>
              <a:ext uri="{FF2B5EF4-FFF2-40B4-BE49-F238E27FC236}">
                <a16:creationId xmlns:a16="http://schemas.microsoft.com/office/drawing/2014/main" id="{9A04FDD1-AB05-8877-0FF3-7C672D4FF2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413900-3C66-3B02-7646-8ED567B63C16}"/>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379136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ABF4-C5F2-D8D4-6C6D-BCFAF12D0CB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8C0536-F574-B687-F3AB-7F906E6E7E71}"/>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4" name="Footer Placeholder 3">
            <a:extLst>
              <a:ext uri="{FF2B5EF4-FFF2-40B4-BE49-F238E27FC236}">
                <a16:creationId xmlns:a16="http://schemas.microsoft.com/office/drawing/2014/main" id="{7344ED6C-3BAA-44CD-0268-6CB912F18C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88842-CC95-19BF-05CB-3BC82392299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2867939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DA1C5A-5D66-A820-8377-FCDA696A339C}"/>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3" name="Footer Placeholder 2">
            <a:extLst>
              <a:ext uri="{FF2B5EF4-FFF2-40B4-BE49-F238E27FC236}">
                <a16:creationId xmlns:a16="http://schemas.microsoft.com/office/drawing/2014/main" id="{6C1A15BB-FBD7-0661-1489-B6F906D3778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1C195-4672-FD13-86C0-CF6638A5850B}"/>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6562936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57942-6148-4514-4340-DB45EFCB58C0}"/>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272ADA-7515-1A41-55F5-37678067147D}"/>
              </a:ext>
            </a:extLst>
          </p:cNvPr>
          <p:cNvSpPr>
            <a:spLocks noGrp="1"/>
          </p:cNvSpPr>
          <p:nvPr>
            <p:ph idx="1"/>
          </p:nvPr>
        </p:nvSpPr>
        <p:spPr>
          <a:xfrm>
            <a:off x="3303588" y="1447800"/>
            <a:ext cx="3935412" cy="71485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4DD7DD-AEEE-DB09-6ABE-3A23D20933F0}"/>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7FA4E-C67C-AEF3-BB2D-0606C1D0816D}"/>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BE30E86-EDE5-AD0C-3363-EA698638BF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9CF96D-3A29-C3B9-E0C4-2246CBD13FE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69929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A6AD5-7DF4-B71D-D4B0-FF282D1EB50C}"/>
              </a:ext>
            </a:extLst>
          </p:cNvPr>
          <p:cNvSpPr>
            <a:spLocks noGrp="1"/>
          </p:cNvSpPr>
          <p:nvPr>
            <p:ph type="title"/>
          </p:nvPr>
        </p:nvSpPr>
        <p:spPr>
          <a:xfrm>
            <a:off x="534988" y="669925"/>
            <a:ext cx="2506662" cy="2347913"/>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F05D54-52A4-DB8C-9F4B-C3094AFFC604}"/>
              </a:ext>
            </a:extLst>
          </p:cNvPr>
          <p:cNvSpPr>
            <a:spLocks noGrp="1"/>
          </p:cNvSpPr>
          <p:nvPr>
            <p:ph type="pic" idx="1"/>
          </p:nvPr>
        </p:nvSpPr>
        <p:spPr>
          <a:xfrm>
            <a:off x="3303588" y="1447800"/>
            <a:ext cx="3935412" cy="71485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53359E-2E4B-1F2A-B338-DD9D0F4D93FC}"/>
              </a:ext>
            </a:extLst>
          </p:cNvPr>
          <p:cNvSpPr>
            <a:spLocks noGrp="1"/>
          </p:cNvSpPr>
          <p:nvPr>
            <p:ph type="body" sz="half" idx="2"/>
          </p:nvPr>
        </p:nvSpPr>
        <p:spPr>
          <a:xfrm>
            <a:off x="534988" y="3017838"/>
            <a:ext cx="2506662" cy="5589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CD2D0C-6702-7DA3-D425-59B5A64B533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6" name="Footer Placeholder 5">
            <a:extLst>
              <a:ext uri="{FF2B5EF4-FFF2-40B4-BE49-F238E27FC236}">
                <a16:creationId xmlns:a16="http://schemas.microsoft.com/office/drawing/2014/main" id="{4A3ECE60-AD56-6339-11A0-2729BEC8C7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B9549A-848C-B05F-E5B2-6199F80FDB5F}"/>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509398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3A29F-8FE6-FE8C-C01A-E1A05E6B2D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D48F21-9DF0-05AC-9E7B-6AE1D144C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24875B-B88C-3DFC-3174-14655B9F42C3}"/>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A96AAE97-48F1-ADC8-D3BE-62C800EC5D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1EF9E4-4D86-45C9-A2DA-7CD6F6B30133}"/>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3489466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A23792-BF0D-7533-0A26-B7E7DF39FEDA}"/>
              </a:ext>
            </a:extLst>
          </p:cNvPr>
          <p:cNvSpPr>
            <a:spLocks noGrp="1"/>
          </p:cNvSpPr>
          <p:nvPr>
            <p:ph type="title" orient="vert"/>
          </p:nvPr>
        </p:nvSpPr>
        <p:spPr>
          <a:xfrm>
            <a:off x="5562600" y="534988"/>
            <a:ext cx="1674813" cy="85248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53DDA0-C767-7E40-8BDF-A11DD98F67F7}"/>
              </a:ext>
            </a:extLst>
          </p:cNvPr>
          <p:cNvSpPr>
            <a:spLocks noGrp="1"/>
          </p:cNvSpPr>
          <p:nvPr>
            <p:ph type="body" orient="vert" idx="1"/>
          </p:nvPr>
        </p:nvSpPr>
        <p:spPr>
          <a:xfrm>
            <a:off x="534988" y="534988"/>
            <a:ext cx="4875212" cy="8524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A5619D-6D60-B931-29FA-BA182F0769D4}"/>
              </a:ext>
            </a:extLst>
          </p:cNvPr>
          <p:cNvSpPr>
            <a:spLocks noGrp="1"/>
          </p:cNvSpPr>
          <p:nvPr>
            <p:ph type="dt" sz="half" idx="10"/>
          </p:nvPr>
        </p:nvSpPr>
        <p:spPr/>
        <p:txBody>
          <a:body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DBAF634E-D786-A91E-E0EB-E50DEC499C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9E1C1-24E3-43DD-9354-D79BD566C154}"/>
              </a:ext>
            </a:extLst>
          </p:cNvPr>
          <p:cNvSpPr>
            <a:spLocks noGrp="1"/>
          </p:cNvSpPr>
          <p:nvPr>
            <p:ph type="sldNum" sz="quarter" idx="12"/>
          </p:nvPr>
        </p:nvSpPr>
        <p:spPr/>
        <p:txBody>
          <a:bodyPr/>
          <a:lstStyle/>
          <a:p>
            <a:fld id="{4DBF1A60-172F-4355-B36C-8E088DF5B961}" type="slidenum">
              <a:rPr lang="en-US" smtClean="0"/>
              <a:t>‹#›</a:t>
            </a:fld>
            <a:endParaRPr lang="en-US"/>
          </a:p>
        </p:txBody>
      </p:sp>
    </p:spTree>
    <p:extLst>
      <p:ext uri="{BB962C8B-B14F-4D97-AF65-F5344CB8AC3E}">
        <p14:creationId xmlns:p14="http://schemas.microsoft.com/office/powerpoint/2010/main" val="118896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CA905197-8752-A040-B0E6-76169AA23EFA}" type="datetimeFigureOut">
              <a:rPr lang="en-US" smtClean="0"/>
              <a:t>2/12/2024</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9B3BDAAE-BA0F-3B42-9639-8BD7B7A363E5}" type="slidenum">
              <a:rPr lang="en-US" smtClean="0"/>
              <a:t>‹#›</a:t>
            </a:fld>
            <a:endParaRPr lang="en-US"/>
          </a:p>
        </p:txBody>
      </p:sp>
    </p:spTree>
    <p:extLst>
      <p:ext uri="{BB962C8B-B14F-4D97-AF65-F5344CB8AC3E}">
        <p14:creationId xmlns:p14="http://schemas.microsoft.com/office/powerpoint/2010/main" val="26955688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BC4136-8F77-0C77-7B45-90B538B0880A}"/>
              </a:ext>
            </a:extLst>
          </p:cNvPr>
          <p:cNvSpPr>
            <a:spLocks noGrp="1"/>
          </p:cNvSpPr>
          <p:nvPr>
            <p:ph type="title"/>
          </p:nvPr>
        </p:nvSpPr>
        <p:spPr>
          <a:xfrm>
            <a:off x="534988" y="534988"/>
            <a:ext cx="6702425" cy="194468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4E8BD9-58E8-763B-F2EC-E75D56588229}"/>
              </a:ext>
            </a:extLst>
          </p:cNvPr>
          <p:cNvSpPr>
            <a:spLocks noGrp="1"/>
          </p:cNvSpPr>
          <p:nvPr>
            <p:ph type="body" idx="1"/>
          </p:nvPr>
        </p:nvSpPr>
        <p:spPr>
          <a:xfrm>
            <a:off x="534988" y="2678113"/>
            <a:ext cx="6702425" cy="63817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684958-A11F-7C3D-925F-6526D39B8BF8}"/>
              </a:ext>
            </a:extLst>
          </p:cNvPr>
          <p:cNvSpPr>
            <a:spLocks noGrp="1"/>
          </p:cNvSpPr>
          <p:nvPr>
            <p:ph type="dt" sz="half" idx="2"/>
          </p:nvPr>
        </p:nvSpPr>
        <p:spPr>
          <a:xfrm>
            <a:off x="534988" y="9323388"/>
            <a:ext cx="1747837" cy="534987"/>
          </a:xfrm>
          <a:prstGeom prst="rect">
            <a:avLst/>
          </a:prstGeom>
        </p:spPr>
        <p:txBody>
          <a:bodyPr vert="horz" lIns="91440" tIns="45720" rIns="91440" bIns="45720" rtlCol="0" anchor="ctr"/>
          <a:lstStyle>
            <a:lvl1pPr algn="l">
              <a:defRPr sz="1200">
                <a:solidFill>
                  <a:schemeClr val="tx1">
                    <a:tint val="75000"/>
                  </a:schemeClr>
                </a:solidFill>
              </a:defRPr>
            </a:lvl1pPr>
          </a:lstStyle>
          <a:p>
            <a:fld id="{F50455E3-1795-4E8A-9F40-82658403BF26}" type="datetimeFigureOut">
              <a:rPr lang="en-US" smtClean="0"/>
              <a:t>2/12/2024</a:t>
            </a:fld>
            <a:endParaRPr lang="en-US"/>
          </a:p>
        </p:txBody>
      </p:sp>
      <p:sp>
        <p:nvSpPr>
          <p:cNvPr id="5" name="Footer Placeholder 4">
            <a:extLst>
              <a:ext uri="{FF2B5EF4-FFF2-40B4-BE49-F238E27FC236}">
                <a16:creationId xmlns:a16="http://schemas.microsoft.com/office/drawing/2014/main" id="{E16D3941-E35B-E6C9-475C-4C1B284E7171}"/>
              </a:ext>
            </a:extLst>
          </p:cNvPr>
          <p:cNvSpPr>
            <a:spLocks noGrp="1"/>
          </p:cNvSpPr>
          <p:nvPr>
            <p:ph type="ftr" sz="quarter" idx="3"/>
          </p:nvPr>
        </p:nvSpPr>
        <p:spPr>
          <a:xfrm>
            <a:off x="2574925" y="9323388"/>
            <a:ext cx="2622550" cy="53498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E0C420E-37A0-F47E-5B90-AFE438C27C48}"/>
              </a:ext>
            </a:extLst>
          </p:cNvPr>
          <p:cNvSpPr>
            <a:spLocks noGrp="1"/>
          </p:cNvSpPr>
          <p:nvPr>
            <p:ph type="sldNum" sz="quarter" idx="4"/>
          </p:nvPr>
        </p:nvSpPr>
        <p:spPr>
          <a:xfrm>
            <a:off x="5489575" y="9323388"/>
            <a:ext cx="1747838" cy="534987"/>
          </a:xfrm>
          <a:prstGeom prst="rect">
            <a:avLst/>
          </a:prstGeom>
        </p:spPr>
        <p:txBody>
          <a:bodyPr vert="horz" lIns="91440" tIns="45720" rIns="91440" bIns="45720" rtlCol="0" anchor="ctr"/>
          <a:lstStyle>
            <a:lvl1pPr algn="r">
              <a:defRPr sz="1200">
                <a:solidFill>
                  <a:schemeClr val="tx1">
                    <a:tint val="75000"/>
                  </a:schemeClr>
                </a:solidFill>
              </a:defRPr>
            </a:lvl1pPr>
          </a:lstStyle>
          <a:p>
            <a:fld id="{4DBF1A60-172F-4355-B36C-8E088DF5B961}" type="slidenum">
              <a:rPr lang="en-US" smtClean="0"/>
              <a:t>‹#›</a:t>
            </a:fld>
            <a:endParaRPr lang="en-US"/>
          </a:p>
        </p:txBody>
      </p:sp>
    </p:spTree>
    <p:extLst>
      <p:ext uri="{BB962C8B-B14F-4D97-AF65-F5344CB8AC3E}">
        <p14:creationId xmlns:p14="http://schemas.microsoft.com/office/powerpoint/2010/main" val="559051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9CA1EA-8613-BCFE-E001-29F9F368C55F}"/>
              </a:ext>
            </a:extLst>
          </p:cNvPr>
          <p:cNvSpPr txBox="1"/>
          <p:nvPr/>
        </p:nvSpPr>
        <p:spPr>
          <a:xfrm>
            <a:off x="871149" y="5183254"/>
            <a:ext cx="6030097" cy="1446550"/>
          </a:xfrm>
          <a:prstGeom prst="rect">
            <a:avLst/>
          </a:prstGeom>
          <a:noFill/>
        </p:spPr>
        <p:txBody>
          <a:bodyPr wrap="square" rtlCol="0">
            <a:spAutoFit/>
          </a:bodyPr>
          <a:lstStyle/>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EKRC Coach’s Binder</a:t>
            </a:r>
          </a:p>
          <a:p>
            <a:pPr algn="ctr"/>
            <a:r>
              <a:rPr lang="en-US" sz="4400" dirty="0">
                <a:solidFill>
                  <a:srgbClr val="252F80"/>
                </a:solidFill>
                <a:latin typeface="Roboto" panose="02000000000000000000" pitchFamily="2" charset="0"/>
                <a:ea typeface="Roboto" panose="02000000000000000000" pitchFamily="2" charset="0"/>
                <a:cs typeface="Roboto" panose="02000000000000000000" pitchFamily="2" charset="0"/>
              </a:rPr>
              <a:t>Coach Pitch</a:t>
            </a:r>
          </a:p>
        </p:txBody>
      </p:sp>
      <p:sp>
        <p:nvSpPr>
          <p:cNvPr id="5" name="Rectangle 4">
            <a:extLst>
              <a:ext uri="{FF2B5EF4-FFF2-40B4-BE49-F238E27FC236}">
                <a16:creationId xmlns:a16="http://schemas.microsoft.com/office/drawing/2014/main" id="{175308C7-CDDC-4BE2-B652-9774FD715215}"/>
              </a:ext>
            </a:extLst>
          </p:cNvPr>
          <p:cNvSpPr/>
          <p:nvPr/>
        </p:nvSpPr>
        <p:spPr>
          <a:xfrm>
            <a:off x="202690" y="194954"/>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aseball logo with red and blue stitching&#10;&#10;Description automatically generated">
            <a:extLst>
              <a:ext uri="{FF2B5EF4-FFF2-40B4-BE49-F238E27FC236}">
                <a16:creationId xmlns:a16="http://schemas.microsoft.com/office/drawing/2014/main" id="{C45B4A90-30F6-313F-A4D5-BB9E2BA868CD}"/>
              </a:ext>
            </a:extLst>
          </p:cNvPr>
          <p:cNvPicPr>
            <a:picLocks noChangeAspect="1"/>
          </p:cNvPicPr>
          <p:nvPr/>
        </p:nvPicPr>
        <p:blipFill>
          <a:blip r:embed="rId2"/>
          <a:stretch>
            <a:fillRect/>
          </a:stretch>
        </p:blipFill>
        <p:spPr>
          <a:xfrm>
            <a:off x="2415467" y="2958058"/>
            <a:ext cx="2941460" cy="2071142"/>
          </a:xfrm>
          <a:prstGeom prst="rect">
            <a:avLst/>
          </a:prstGeom>
        </p:spPr>
      </p:pic>
      <p:sp>
        <p:nvSpPr>
          <p:cNvPr id="7" name="Rectangle 6">
            <a:extLst>
              <a:ext uri="{FF2B5EF4-FFF2-40B4-BE49-F238E27FC236}">
                <a16:creationId xmlns:a16="http://schemas.microsoft.com/office/drawing/2014/main" id="{3B05AE6D-81F7-49F9-AC84-435B274A8FDD}"/>
              </a:ext>
            </a:extLst>
          </p:cNvPr>
          <p:cNvSpPr/>
          <p:nvPr/>
        </p:nvSpPr>
        <p:spPr>
          <a:xfrm>
            <a:off x="202691" y="8586877"/>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7007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66499"/>
            <a:ext cx="7564107" cy="7545335"/>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Guidelines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kern="100" dirty="0">
                <a:latin typeface="Calibri" panose="020F0502020204030204" pitchFamily="34" charset="0"/>
                <a:ea typeface="Calibri" panose="020F0502020204030204" pitchFamily="34" charset="0"/>
                <a:cs typeface="Times New Roman" panose="02020603050405020304" pitchFamily="18" charset="0"/>
              </a:rPr>
              <a:t>The newer aged kids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don’t have the attention span for long practices or long speeches. They respond better to “steps”, rather than long explanations on form and mechanics.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2. Keep practices to 1 hour </a:t>
            </a:r>
            <a:r>
              <a:rPr lang="en-US" kern="100" dirty="0">
                <a:latin typeface="Calibri" panose="020F0502020204030204" pitchFamily="34" charset="0"/>
                <a:ea typeface="Calibri" panose="020F0502020204030204" pitchFamily="34" charset="0"/>
                <a:cs typeface="Times New Roman" panose="02020603050405020304" pitchFamily="18" charset="0"/>
              </a:rPr>
              <a:t>30</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minutes max.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3. Plan short drills with many repetitions in stations.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4. Every </a:t>
            </a:r>
            <a:r>
              <a:rPr lang="en-US" kern="100" dirty="0">
                <a:latin typeface="Calibri" panose="020F0502020204030204" pitchFamily="34" charset="0"/>
                <a:ea typeface="Calibri" panose="020F0502020204030204" pitchFamily="34" charset="0"/>
                <a:cs typeface="Times New Roman" panose="02020603050405020304" pitchFamily="18" charset="0"/>
              </a:rPr>
              <a:t>ball player</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should be doing something at all times.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5. End practice with a fun activity or ice breaker to build</a:t>
            </a:r>
            <a:r>
              <a:rPr lang="en-US" kern="100" dirty="0">
                <a:latin typeface="Calibri" panose="020F0502020204030204" pitchFamily="34" charset="0"/>
                <a:ea typeface="Calibri" panose="020F0502020204030204" pitchFamily="34" charset="0"/>
                <a:cs typeface="Times New Roman" panose="02020603050405020304" pitchFamily="18" charset="0"/>
              </a:rPr>
              <a:t> the bond of the team.</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6</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Never display negative criticism, frustration, abuse or anger. </a:t>
            </a:r>
          </a:p>
          <a:p>
            <a:pPr marL="0" marR="0">
              <a:lnSpc>
                <a:spcPct val="107000"/>
              </a:lnSpc>
              <a:spcBef>
                <a:spcPts val="0"/>
              </a:spcBef>
              <a:spcAft>
                <a:spcPts val="800"/>
              </a:spcAft>
            </a:pPr>
            <a:r>
              <a:rPr lang="en-US" kern="100" dirty="0">
                <a:latin typeface="Calibri" panose="020F0502020204030204" pitchFamily="34" charset="0"/>
                <a:ea typeface="Calibri" panose="020F0502020204030204" pitchFamily="34" charset="0"/>
                <a:cs typeface="Times New Roman" panose="02020603050405020304" pitchFamily="18" charset="0"/>
              </a:rPr>
              <a:t>7</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Involve parents! Teach them what you are doing and why.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Goals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Learn </a:t>
            </a:r>
            <a:r>
              <a:rPr lang="en-US" kern="100" dirty="0">
                <a:latin typeface="Calibri" panose="020F0502020204030204" pitchFamily="34" charset="0"/>
                <a:ea typeface="Calibri" panose="020F0502020204030204" pitchFamily="34" charset="0"/>
                <a:cs typeface="Times New Roman" panose="02020603050405020304" pitchFamily="18" charset="0"/>
              </a:rPr>
              <a:t>duties of positions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Learn situational baserunning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Teach sportsmanship and what it means to be a team</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batting stance, approach at the plate, where to place the bat after a swing.</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Proper fielding stance, </a:t>
            </a:r>
            <a:r>
              <a:rPr lang="en-US" kern="100" dirty="0">
                <a:latin typeface="Calibri" panose="020F0502020204030204" pitchFamily="34" charset="0"/>
                <a:ea typeface="Calibri" panose="020F0502020204030204" pitchFamily="34" charset="0"/>
                <a:cs typeface="Times New Roman" panose="02020603050405020304" pitchFamily="18" charset="0"/>
              </a:rPr>
              <a:t>situational fielding. Where to make the correct play.</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Basic throwing mechanics, working on arm strength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General concepts of the game of baseball and softball</a:t>
            </a:r>
            <a:r>
              <a:rPr lang="en-US" kern="100" dirty="0">
                <a:latin typeface="Calibri" panose="020F0502020204030204" pitchFamily="34" charset="0"/>
                <a:ea typeface="Calibri" panose="020F0502020204030204" pitchFamily="34" charset="0"/>
                <a:cs typeface="Times New Roman" panose="02020603050405020304" pitchFamily="18" charset="0"/>
              </a:rPr>
              <a:t>: How many outs, when to turn a single into a double, etc.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69003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 Pitch</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2033" y="247004"/>
            <a:ext cx="1456240" cy="1025368"/>
          </a:xfrm>
          <a:prstGeom prst="rect">
            <a:avLst/>
          </a:prstGeom>
        </p:spPr>
      </p:pic>
      <p:pic>
        <p:nvPicPr>
          <p:cNvPr id="1032" name="Picture 8">
            <a:extLst>
              <a:ext uri="{FF2B5EF4-FFF2-40B4-BE49-F238E27FC236}">
                <a16:creationId xmlns:a16="http://schemas.microsoft.com/office/drawing/2014/main" id="{081699C4-8A5B-1809-9107-130351FDF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183" y="4829248"/>
            <a:ext cx="1419145" cy="1892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484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118893" y="1594924"/>
            <a:ext cx="7367016" cy="6929782"/>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Communication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Communication with players and parents is a key role for the coach! Many different options out there to keep communication lines open: Group Text, GroupMe App,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Heja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App. Use whichever you feel most comfortable with!</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Communication with your Commissioner is also key! There will be coach check-in meetings with your commissioner through out the year, for you to ask questions, offer ideas and suggestions you may have. Your Commissioner is your first step of communication when it comes to EKRC. </a:t>
            </a: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Keep it Fun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We want kids to continue playing baseball. We do that by teaching the game and making it fun and rewarding throughout the year. Examples:</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Create a team mascot or “rally” object for games and hang it on the fence or dugout.</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Join them in stretching, jogging exercises, drills and games.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Introduce game captains. (Two is a good number) Designate the captains and give them responsibilities, like consoling players that get upset, rooting for players, or keeping track of lineup. This teaches leadership. </a:t>
            </a: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Game Balls - Write on the baseball: your team vs the other team, the year, coaches name and a nickname you have for the player. The kids love this!</a:t>
            </a:r>
          </a:p>
          <a:p>
            <a:pPr marL="285750" marR="0" indent="-285750">
              <a:lnSpc>
                <a:spcPct val="107000"/>
              </a:lnSpc>
              <a:spcBef>
                <a:spcPts val="0"/>
              </a:spcBef>
              <a:spcAft>
                <a:spcPts val="800"/>
              </a:spcAft>
              <a:buFont typeface="Symbol" panose="05050102010706020507" pitchFamily="18" charset="2"/>
              <a:buChar char="·"/>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701339"/>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Coach Pitch</a:t>
            </a:r>
          </a:p>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 Binder</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68031" y="247004"/>
            <a:ext cx="1456240" cy="1025368"/>
          </a:xfrm>
          <a:prstGeom prst="rect">
            <a:avLst/>
          </a:prstGeom>
        </p:spPr>
      </p:pic>
    </p:spTree>
    <p:extLst>
      <p:ext uri="{BB962C8B-B14F-4D97-AF65-F5344CB8AC3E}">
        <p14:creationId xmlns:p14="http://schemas.microsoft.com/office/powerpoint/2010/main" val="78287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71442" y="1789429"/>
            <a:ext cx="4251176" cy="584621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Teach the players during warm-ups that you do not throw a ball unless you see a target presented by the other player. Teach the receiving player to give the thrower a target (glove and open hand). Coach should have complete control over every warm-up throw during the first few practices if possible. </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Form</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help teach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throwing mechanics and growing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arm strength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 will have some players that are advanced, but you will also have some kids that will need the extra coaching to continue to develop.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Basic throwing form may be taught as follows: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Use glove hand to point to throwing target (aim).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Teach three positions of the throwing arm. DOWN, BACK and THROUGH.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DOWN- Bring the ball down past the right thigh.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BACK – Ball facing away and reaching back away from the target forming a “L” </a:t>
            </a:r>
          </a:p>
          <a:p>
            <a:pPr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Introduce 2 seam and 4 seam grips, this </a:t>
            </a:r>
            <a:r>
              <a:rPr lang="en-US" sz="1400" kern="100" dirty="0">
                <a:latin typeface="Calibri" panose="020F0502020204030204" pitchFamily="34" charset="0"/>
                <a:ea typeface="Calibri" panose="020F0502020204030204" pitchFamily="34" charset="0"/>
                <a:cs typeface="Times New Roman" panose="02020603050405020304" pitchFamily="18" charset="0"/>
              </a:rPr>
              <a:t>will help the kids have more control of the ball leaving the hand.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386756"/>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Throwing</a:t>
            </a:r>
          </a:p>
        </p:txBody>
      </p:sp>
      <p:pic>
        <p:nvPicPr>
          <p:cNvPr id="1030" name="Picture 6" descr="EKRC Baseball and Softball">
            <a:extLst>
              <a:ext uri="{FF2B5EF4-FFF2-40B4-BE49-F238E27FC236}">
                <a16:creationId xmlns:a16="http://schemas.microsoft.com/office/drawing/2014/main" id="{4932253C-07D1-3FD0-57F0-A252A536B2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32033" y="1693666"/>
            <a:ext cx="1817953" cy="229764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3"/>
          <a:stretch>
            <a:fillRect/>
          </a:stretch>
        </p:blipFill>
        <p:spPr>
          <a:xfrm>
            <a:off x="575849" y="247004"/>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214080" y="4296633"/>
            <a:ext cx="3453861" cy="5205336"/>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Throwing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(Works really well as 4 stations, to keep all of the kids busy at the same time)</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Target Practice</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hula hoops </a:t>
            </a:r>
            <a:r>
              <a:rPr lang="en-US" sz="1400" kern="100" dirty="0">
                <a:latin typeface="Calibri" panose="020F0502020204030204" pitchFamily="34" charset="0"/>
                <a:ea typeface="Calibri" panose="020F0502020204030204" pitchFamily="34" charset="0"/>
                <a:cs typeface="Times New Roman" panose="02020603050405020304" pitchFamily="18" charset="0"/>
              </a:rPr>
              <a:t>or other markings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for target practice! Have fun with it, put it in different areas </a:t>
            </a:r>
            <a:r>
              <a:rPr lang="en-US" sz="1400" kern="100" dirty="0">
                <a:latin typeface="Calibri" panose="020F0502020204030204" pitchFamily="34" charset="0"/>
                <a:ea typeface="Calibri" panose="020F0502020204030204" pitchFamily="34" charset="0"/>
                <a:cs typeface="Times New Roman" panose="02020603050405020304" pitchFamily="18" charset="0"/>
              </a:rPr>
              <a:t>around the fence, have the kids start close and continue to back up.</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Perfect Passer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It’s a game of 21. You have the kids in pairs of two, have them challenge each other with glove placement. If they can hit the target with out having to move the glove, that’s a point!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Throws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in the field and teach them the correct play to make.(Outfield – throw it to second, etc</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Long Distance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a:t>
            </a:r>
            <a:r>
              <a:rPr lang="en-US" sz="1400" kern="100" dirty="0">
                <a:latin typeface="Calibri" panose="020F0502020204030204" pitchFamily="34" charset="0"/>
                <a:ea typeface="Calibri" panose="020F0502020204030204" pitchFamily="34" charset="0"/>
                <a:cs typeface="Times New Roman" panose="02020603050405020304" pitchFamily="18" charset="0"/>
              </a:rPr>
              <a:t>pair up and start working on growing their arm strength. Pay attention to the pairings, make sure the two are close to the same skill level.</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6252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653775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Safety</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Establish very early on that NO PLAYER swings a bat unless a coach tells them to, and that no player holds a bat without a helmet.</a:t>
            </a: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goal of teaching hitting in </a:t>
            </a:r>
            <a:r>
              <a:rPr lang="en-US" sz="1400" kern="100" dirty="0">
                <a:latin typeface="Calibri" panose="020F0502020204030204" pitchFamily="34" charset="0"/>
                <a:ea typeface="Calibri" panose="020F0502020204030204" pitchFamily="34" charset="0"/>
                <a:cs typeface="Times New Roman" panose="02020603050405020304" pitchFamily="18" charset="0"/>
              </a:rPr>
              <a:t>Coach Pitch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is to get the player comfortable swinging the bat with a ball being thrown. During games, many will feel deep pressure when hitting</a:t>
            </a:r>
            <a:r>
              <a:rPr lang="en-US" sz="1400" kern="100" dirty="0">
                <a:latin typeface="Calibri" panose="020F0502020204030204" pitchFamily="34" charset="0"/>
                <a:ea typeface="Calibri" panose="020F0502020204030204" pitchFamily="34" charset="0"/>
                <a:cs typeface="Times New Roman" panose="02020603050405020304" pitchFamily="18" charset="0"/>
              </a:rPr>
              <a:t>, some may even have some fear.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We can ease this pressure by having them focus on simple steps for getting ready and balanced.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The early teaching points are as follows: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Steps for plate approach are “FEET, HANDS, KNEES”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First, “</a:t>
            </a:r>
            <a:r>
              <a:rPr lang="en-US" sz="1400" kern="100" dirty="0">
                <a:latin typeface="Calibri" panose="020F0502020204030204" pitchFamily="34" charset="0"/>
                <a:ea typeface="Calibri" panose="020F0502020204030204" pitchFamily="34" charset="0"/>
                <a:cs typeface="Times New Roman" panose="02020603050405020304" pitchFamily="18" charset="0"/>
              </a:rPr>
              <a:t>Strike zone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This is simply teaching th</a:t>
            </a:r>
            <a:r>
              <a:rPr lang="en-US" sz="1400" kern="100" dirty="0">
                <a:latin typeface="Calibri" panose="020F0502020204030204" pitchFamily="34" charset="0"/>
                <a:ea typeface="Calibri" panose="020F0502020204030204" pitchFamily="34" charset="0"/>
                <a:cs typeface="Times New Roman" panose="02020603050405020304" pitchFamily="18" charset="0"/>
              </a:rPr>
              <a:t>e strike zone and what pitches are the right ones to hit, we do not want to teach bad habits of chasing bad pitches.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FEET – Focus should be on the toes and heels being parallel and pointing straight to the plate.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HANDS – back hand should be on top of front hand and touching on the handle of the bat (no gap between hands).</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 Knees should be slightly bent and “athletic”. Teaching an athletic stance goes a long way in the sport of baseball. </a:t>
            </a: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833500" y="40627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Hitting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77260" y="247004"/>
            <a:ext cx="1456240" cy="1025368"/>
          </a:xfrm>
          <a:prstGeom prst="rect">
            <a:avLst/>
          </a:prstGeom>
        </p:spPr>
      </p:pic>
      <p:sp>
        <p:nvSpPr>
          <p:cNvPr id="2" name="Rectangle 1">
            <a:extLst>
              <a:ext uri="{FF2B5EF4-FFF2-40B4-BE49-F238E27FC236}">
                <a16:creationId xmlns:a16="http://schemas.microsoft.com/office/drawing/2014/main" id="{5F46C698-C20B-2CF5-20FD-78FC638F40D3}"/>
              </a:ext>
            </a:extLst>
          </p:cNvPr>
          <p:cNvSpPr/>
          <p:nvPr/>
        </p:nvSpPr>
        <p:spPr>
          <a:xfrm>
            <a:off x="832985" y="8187579"/>
            <a:ext cx="2401702" cy="1714754"/>
          </a:xfrm>
          <a:prstGeom prst="rect">
            <a:avLst/>
          </a:prstGeom>
          <a:solidFill>
            <a:srgbClr val="D80D14"/>
          </a:solidFill>
          <a:ln w="28575">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CB0609C-FB39-AA99-88CD-D021E0400628}"/>
              </a:ext>
            </a:extLst>
          </p:cNvPr>
          <p:cNvPicPr>
            <a:picLocks noChangeAspect="1"/>
          </p:cNvPicPr>
          <p:nvPr/>
        </p:nvPicPr>
        <p:blipFill>
          <a:blip r:embed="rId3"/>
          <a:stretch>
            <a:fillRect/>
          </a:stretch>
        </p:blipFill>
        <p:spPr>
          <a:xfrm>
            <a:off x="1456626" y="8249604"/>
            <a:ext cx="1409264" cy="1590704"/>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98411" y="3740199"/>
            <a:ext cx="3453861" cy="516564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Hitting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Hit The Color Soft Toss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This is a drill where you can have different color dots on the ball. Throw two at a time and call out a color for the player to hit.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Stationary Tee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a set of 2 or 3 tees for the kids to have constant swings, hitting into the fence. </a:t>
            </a:r>
            <a:r>
              <a:rPr lang="en-US" sz="1400" kern="100" dirty="0">
                <a:latin typeface="Calibri" panose="020F0502020204030204" pitchFamily="34" charset="0"/>
                <a:ea typeface="Calibri" panose="020F0502020204030204" pitchFamily="34" charset="0"/>
                <a:cs typeface="Times New Roman" panose="02020603050405020304" pitchFamily="18" charset="0"/>
              </a:rPr>
              <a:t>You can place this is the three sections of the plate to teach bat control. (Outside pitch, Inside Pitch, Right down the Pipe.)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Basketball Tee (Power)</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All you need is a tee, semi deflated basketball, and a plunger. This will improve power, the players will have to drive their hands through the ball.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Live Hitting</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Make teams of 3-5, have the kids play a continuous game like scrimmage. Each player gets two hits, then rotate each team from Outfield to Infield to hitting with a water breaks in-between</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t>
            </a:r>
          </a:p>
        </p:txBody>
      </p:sp>
      <p:sp>
        <p:nvSpPr>
          <p:cNvPr id="5" name="TextBox 4">
            <a:extLst>
              <a:ext uri="{FF2B5EF4-FFF2-40B4-BE49-F238E27FC236}">
                <a16:creationId xmlns:a16="http://schemas.microsoft.com/office/drawing/2014/main" id="{6C0FCB21-E462-237F-CEBC-0E9EA5EC6B4E}"/>
              </a:ext>
            </a:extLst>
          </p:cNvPr>
          <p:cNvSpPr txBox="1"/>
          <p:nvPr/>
        </p:nvSpPr>
        <p:spPr>
          <a:xfrm>
            <a:off x="4198411" y="1486047"/>
            <a:ext cx="3538319" cy="2156744"/>
          </a:xfrm>
          <a:prstGeom prst="rect">
            <a:avLst/>
          </a:prstGeom>
          <a:noFill/>
        </p:spPr>
        <p:txBody>
          <a:bodyPr wrap="square" rtlCol="0">
            <a:spAutoFit/>
          </a:bodyPr>
          <a:lstStyle/>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Advanced Tips (Hitting) - Consider introducing advanced hitting abilities. Have the players going up to hit to the </a:t>
            </a:r>
            <a:r>
              <a:rPr lang="en-US" sz="1400" kern="100" dirty="0">
                <a:latin typeface="Calibri" panose="020F0502020204030204" pitchFamily="34" charset="0"/>
                <a:ea typeface="Calibri" panose="020F0502020204030204" pitchFamily="34" charset="0"/>
                <a:cs typeface="Times New Roman" panose="02020603050405020304" pitchFamily="18" charset="0"/>
              </a:rPr>
              <a:t>depending on where the ball is thrown</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(Example: Outside pitch, hit it oppo. Inside pitch, Pull the ball.) This will teach bat control. Make sure they succeed in this not by moving their feet and body, but by controlling the position of the hands and barrel of the bat. </a:t>
            </a:r>
          </a:p>
        </p:txBody>
      </p:sp>
    </p:spTree>
    <p:extLst>
      <p:ext uri="{BB962C8B-B14F-4D97-AF65-F5344CB8AC3E}">
        <p14:creationId xmlns:p14="http://schemas.microsoft.com/office/powerpoint/2010/main" val="1085701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35670" y="1530751"/>
            <a:ext cx="4251176" cy="4673715"/>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Fielding Safety</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Eyes always on the batter. Be sure to </a:t>
            </a:r>
            <a:r>
              <a:rPr lang="en-US" sz="1400" kern="100" dirty="0">
                <a:latin typeface="Calibri" panose="020F0502020204030204" pitchFamily="34" charset="0"/>
                <a:ea typeface="Calibri" panose="020F0502020204030204" pitchFamily="34" charset="0"/>
                <a:cs typeface="Times New Roman" panose="02020603050405020304" pitchFamily="18" charset="0"/>
              </a:rPr>
              <a:t>know the role of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your own position</a:t>
            </a:r>
            <a:r>
              <a:rPr lang="en-US" sz="1400" kern="100" dirty="0">
                <a:latin typeface="Calibri" panose="020F0502020204030204" pitchFamily="34" charset="0"/>
                <a:ea typeface="Calibri" panose="020F0502020204030204" pitchFamily="34" charset="0"/>
                <a:cs typeface="Times New Roman" panose="02020603050405020304" pitchFamily="18" charset="0"/>
              </a:rPr>
              <a:t>.</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and Outfield Form</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latin typeface="Calibri" panose="020F0502020204030204" pitchFamily="34" charset="0"/>
                <a:ea typeface="Calibri" panose="020F0502020204030204" pitchFamily="34" charset="0"/>
                <a:cs typeface="Times New Roman" panose="02020603050405020304" pitchFamily="18" charset="0"/>
              </a:rPr>
              <a:t>Continue to teach the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“baseball ready” position.</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Knees bent with wide base (athletic stance)</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Toes pointing forward</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Flat back with glove hand out with palm up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Field ball with glove and palm up and throwing hand palm down forming the ever popular “alligator” </a:t>
            </a:r>
          </a:p>
          <a:p>
            <a:pPr marL="0" marR="0">
              <a:lnSpc>
                <a:spcPct val="107000"/>
              </a:lnSpc>
              <a:spcBef>
                <a:spcPts val="0"/>
              </a:spcBef>
              <a:spcAft>
                <a:spcPts val="800"/>
              </a:spcAft>
            </a:pPr>
            <a:r>
              <a:rPr lang="en-US" sz="1400" kern="1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Point to target and throw! (common habit kids have at this age is that they throw flat footed or can even fall backwards sometimes. Teach throwing and moving toward the target.)</a:t>
            </a:r>
          </a:p>
          <a:p>
            <a:r>
              <a:rPr lang="en-US" sz="1400" dirty="0">
                <a:effectLs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dirty="0">
                <a:effectLst/>
                <a:latin typeface="Calibri" panose="020F0502020204030204" pitchFamily="34" charset="0"/>
                <a:ea typeface="Calibri" panose="020F0502020204030204" pitchFamily="34" charset="0"/>
                <a:cs typeface="Times New Roman" panose="02020603050405020304" pitchFamily="18" charset="0"/>
              </a:rPr>
              <a:t> Fielding Responsibilities! (Teach that each position is responsible for covering a certain part of the field.)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17440" y="130736"/>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6" y="445104"/>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Fielding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93426" y="236963"/>
            <a:ext cx="1456240" cy="1025368"/>
          </a:xfrm>
          <a:prstGeom prst="rect">
            <a:avLst/>
          </a:prstGeom>
        </p:spPr>
      </p:pic>
      <p:sp>
        <p:nvSpPr>
          <p:cNvPr id="3" name="TextBox 2">
            <a:extLst>
              <a:ext uri="{FF2B5EF4-FFF2-40B4-BE49-F238E27FC236}">
                <a16:creationId xmlns:a16="http://schemas.microsoft.com/office/drawing/2014/main" id="{785ECF9C-8FA6-DC68-83D8-776A363EA1E5}"/>
              </a:ext>
            </a:extLst>
          </p:cNvPr>
          <p:cNvSpPr txBox="1"/>
          <p:nvPr/>
        </p:nvSpPr>
        <p:spPr>
          <a:xfrm>
            <a:off x="4181046" y="1480663"/>
            <a:ext cx="3453861" cy="6485814"/>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Infield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Golden Glove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baseball version of knockout. Have the players have a certain area they have to cover, hit them ground balls, if they miss they are out. Its fun and gets competitive.</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Rapid Fire!</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Have the kids have a line of about 5 players. Rolling grounders to the players, their job is to be as fast as possible to run the ball back to you. As soon as you get the ball back you roll another one to the next player. (This is a great one to get some energy out!)</a:t>
            </a: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Side to Side Cone Drill</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Put your player in the middle of two cones. Either hitting or rolling the ball, have them work on forehand and backhand plays.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4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Perfect Game of 21</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This is a fielding scrimmage. You as the coach, will be hitting real situations to your team. Using ghost runners if it’s a base hit, etc. The goal is to record a Perfect 21 outs with out making a mistake. Depending on time, you could have the game start over when an error occurs. Have fun with this, make some of the situations tough. </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DDD55F94-D0A8-F3A2-939D-E4153B9A7A85}"/>
              </a:ext>
            </a:extLst>
          </p:cNvPr>
          <p:cNvSpPr txBox="1"/>
          <p:nvPr/>
        </p:nvSpPr>
        <p:spPr>
          <a:xfrm>
            <a:off x="62994" y="6080072"/>
            <a:ext cx="4031673" cy="3847592"/>
          </a:xfrm>
          <a:prstGeom prst="rect">
            <a:avLst/>
          </a:prstGeom>
          <a:noFill/>
        </p:spPr>
        <p:txBody>
          <a:bodyPr wrap="square" rtlCol="0">
            <a:spAutoFit/>
          </a:bodyPr>
          <a:lstStyle/>
          <a:p>
            <a:pPr marL="0" marR="0">
              <a:lnSpc>
                <a:spcPct val="107000"/>
              </a:lnSpc>
              <a:spcBef>
                <a:spcPts val="0"/>
              </a:spcBef>
              <a:spcAft>
                <a:spcPts val="800"/>
              </a:spcAft>
            </a:pPr>
            <a:r>
              <a:rPr lang="en-US" sz="1400" b="1" u="sng" kern="100" dirty="0">
                <a:effectLst/>
                <a:latin typeface="Calibri" panose="020F0502020204030204" pitchFamily="34" charset="0"/>
                <a:ea typeface="Calibri" panose="020F0502020204030204" pitchFamily="34" charset="0"/>
                <a:cs typeface="Times New Roman" panose="02020603050405020304" pitchFamily="18" charset="0"/>
              </a:rPr>
              <a:t>Outfield Drills</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nSpc>
                <a:spcPct val="107000"/>
              </a:lnSpc>
              <a:spcBef>
                <a:spcPts val="0"/>
              </a:spcBef>
              <a:spcAft>
                <a:spcPts val="800"/>
              </a:spcAft>
              <a:buFont typeface="Symbol" panose="05050102010706020507" pitchFamily="18" charset="2"/>
              <a:buChar char="·"/>
            </a:pP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Pop Up lines</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1400" kern="100" dirty="0">
                <a:latin typeface="Calibri" panose="020F0502020204030204" pitchFamily="34" charset="0"/>
                <a:ea typeface="Calibri" panose="020F0502020204030204" pitchFamily="34" charset="0"/>
                <a:cs typeface="Times New Roman" panose="02020603050405020304" pitchFamily="18" charset="0"/>
              </a:rPr>
              <a:t>H</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ave them line up and work on catching a pop up in their glove, using the other hand over top.</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Over the Head Receiver Drills </a:t>
            </a:r>
            <a:r>
              <a:rPr lang="en-US" sz="1400" kern="100" dirty="0">
                <a:effectLst/>
                <a:latin typeface="Calibri" panose="020F0502020204030204" pitchFamily="34" charset="0"/>
                <a:ea typeface="Calibri" panose="020F0502020204030204" pitchFamily="34" charset="0"/>
                <a:cs typeface="Times New Roman" panose="02020603050405020304" pitchFamily="18" charset="0"/>
              </a:rPr>
              <a:t>– Line the kids up, and a coach is the QB. </a:t>
            </a:r>
            <a:r>
              <a:rPr lang="en-US" sz="1400" kern="100" dirty="0">
                <a:latin typeface="Calibri" panose="020F0502020204030204" pitchFamily="34" charset="0"/>
                <a:ea typeface="Calibri" panose="020F0502020204030204" pitchFamily="34" charset="0"/>
                <a:cs typeface="Times New Roman" panose="02020603050405020304" pitchFamily="18" charset="0"/>
              </a:rPr>
              <a:t>Players will run forward, Coach says left or right, then throws a pop up in that direction for the player to catch.</a:t>
            </a:r>
          </a:p>
          <a:p>
            <a:pPr marL="285750" marR="0" indent="-285750">
              <a:lnSpc>
                <a:spcPct val="107000"/>
              </a:lnSpc>
              <a:spcBef>
                <a:spcPts val="0"/>
              </a:spcBef>
              <a:spcAft>
                <a:spcPts val="800"/>
              </a:spcAft>
              <a:buFont typeface="Symbol" panose="05050102010706020507" pitchFamily="18" charset="2"/>
              <a:buChar char="·"/>
            </a:pPr>
            <a:r>
              <a:rPr lang="en-US" sz="14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Side</a:t>
            </a:r>
            <a:r>
              <a:rPr lang="en-US" sz="1400"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 to Side Receiver Drills </a:t>
            </a:r>
            <a:r>
              <a:rPr lang="en-US" sz="1400" kern="100" dirty="0">
                <a:latin typeface="Calibri" panose="020F0502020204030204" pitchFamily="34" charset="0"/>
                <a:ea typeface="Calibri" panose="020F0502020204030204" pitchFamily="34" charset="0"/>
                <a:cs typeface="Times New Roman" panose="02020603050405020304" pitchFamily="18" charset="0"/>
              </a:rPr>
              <a:t>– 2 lines of players, one on the right of you and one on the left of you. You say go, throw the ball leading your receiver going to their left. Say go and lead your receiver running right. This is a rapid fire rotating drill. The kids will get in the other line after fielding.</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5+ Thousand Cartoon Baseball Glove Royalty-Free Images, Stock Photos &amp;  Pictures | Shutterstock">
            <a:extLst>
              <a:ext uri="{FF2B5EF4-FFF2-40B4-BE49-F238E27FC236}">
                <a16:creationId xmlns:a16="http://schemas.microsoft.com/office/drawing/2014/main" id="{FBCE2AD7-B26C-DB7E-DFBD-26D8CFF915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16" y="8058500"/>
            <a:ext cx="1682067" cy="151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949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851A422-8081-0E3E-DB17-D16D0284DDEA}"/>
              </a:ext>
            </a:extLst>
          </p:cNvPr>
          <p:cNvSpPr txBox="1"/>
          <p:nvPr/>
        </p:nvSpPr>
        <p:spPr>
          <a:xfrm>
            <a:off x="3900947" y="6899301"/>
            <a:ext cx="3201515" cy="2123658"/>
          </a:xfrm>
          <a:prstGeom prst="rect">
            <a:avLst/>
          </a:prstGeom>
          <a:noFill/>
        </p:spPr>
        <p:txBody>
          <a:bodyPr wrap="square" rtlCol="0">
            <a:spAutoFit/>
          </a:bodyPr>
          <a:lstStyle/>
          <a:p>
            <a:pPr>
              <a:lnSpc>
                <a:spcPct val="150000"/>
              </a:lnSpc>
              <a:buClr>
                <a:srgbClr val="76A0A6"/>
              </a:buClr>
            </a:pPr>
            <a:r>
              <a:rPr lang="en-US" dirty="0">
                <a:solidFill>
                  <a:schemeClr val="bg1"/>
                </a:solidFill>
                <a:latin typeface="Roboto Light" pitchFamily="2" charset="0"/>
                <a:ea typeface="Roboto Light" pitchFamily="2" charset="0"/>
              </a:rPr>
              <a:t>Other important information can be found on the EKRC Website! We look forward to having a great time playing the game we love!</a:t>
            </a:r>
          </a:p>
        </p:txBody>
      </p:sp>
      <p:sp>
        <p:nvSpPr>
          <p:cNvPr id="12" name="TextBox 11">
            <a:extLst>
              <a:ext uri="{FF2B5EF4-FFF2-40B4-BE49-F238E27FC236}">
                <a16:creationId xmlns:a16="http://schemas.microsoft.com/office/drawing/2014/main" id="{30F99824-AA8A-71F3-5F27-CF1294A74B7A}"/>
              </a:ext>
            </a:extLst>
          </p:cNvPr>
          <p:cNvSpPr txBox="1"/>
          <p:nvPr/>
        </p:nvSpPr>
        <p:spPr>
          <a:xfrm>
            <a:off x="71441" y="1422917"/>
            <a:ext cx="7581189" cy="6724598"/>
          </a:xfrm>
          <a:prstGeom prst="rect">
            <a:avLst/>
          </a:prstGeom>
          <a:noFill/>
        </p:spPr>
        <p:txBody>
          <a:bodyPr wrap="square" rtlCol="0">
            <a:spAutoFit/>
          </a:bodyPr>
          <a:lstStyle/>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Base Running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Teaching the basics of base running seems simple enough, until you get out on the field and notice how many players struggle with th</a:t>
            </a:r>
            <a:r>
              <a:rPr lang="en-US" kern="100" dirty="0">
                <a:latin typeface="Calibri" panose="020F0502020204030204" pitchFamily="34" charset="0"/>
                <a:ea typeface="Calibri" panose="020F0502020204030204" pitchFamily="34" charset="0"/>
                <a:cs typeface="Times New Roman" panose="02020603050405020304" pitchFamily="18" charset="0"/>
              </a:rPr>
              <a:t>e little things like rounding a bag, how to stand on the base, etc.</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Base Running Drills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Rounding a bag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Teaching the players </a:t>
            </a:r>
            <a:r>
              <a:rPr lang="en-US" kern="100" dirty="0">
                <a:latin typeface="Calibri" panose="020F0502020204030204" pitchFamily="34" charset="0"/>
                <a:ea typeface="Calibri" panose="020F0502020204030204" pitchFamily="34" charset="0"/>
                <a:cs typeface="Times New Roman" panose="02020603050405020304" pitchFamily="18" charset="0"/>
              </a:rPr>
              <a:t>the correct way to round a bag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Calibri" panose="020F0502020204030204" pitchFamily="34" charset="0"/>
                <a:ea typeface="Calibri" panose="020F0502020204030204" pitchFamily="34" charset="0"/>
                <a:cs typeface="Times New Roman" panose="02020603050405020304" pitchFamily="18" charset="0"/>
              </a:rPr>
              <a:t>Rounding the bag could allow for a single to be stretched into a double. Or a player on second being able to score. Teaching the players how to use their momentum to move to the next base.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a:t>
            </a: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 </a:t>
            </a:r>
            <a:r>
              <a:rPr lang="en-US"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Timed Trials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Have the kids line up, run home to </a:t>
            </a:r>
            <a:r>
              <a:rPr lang="en-US" kern="100" dirty="0">
                <a:latin typeface="Calibri" panose="020F0502020204030204" pitchFamily="34" charset="0"/>
                <a:ea typeface="Calibri" panose="020F0502020204030204" pitchFamily="34" charset="0"/>
                <a:cs typeface="Times New Roman" panose="02020603050405020304" pitchFamily="18" charset="0"/>
              </a:rPr>
              <a:t>second</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Then second to home. Then home to home. Time them, allow the competitive juices to flow.  Teaching the correct way to stand on the bag/</a:t>
            </a:r>
            <a:r>
              <a:rPr lang="en-US" kern="100" dirty="0">
                <a:latin typeface="Calibri" panose="020F0502020204030204" pitchFamily="34" charset="0"/>
                <a:ea typeface="Calibri" panose="020F0502020204030204" pitchFamily="34" charset="0"/>
                <a:cs typeface="Times New Roman" panose="02020603050405020304" pitchFamily="18" charset="0"/>
              </a:rPr>
              <a:t> rounding the base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form.</a:t>
            </a:r>
          </a:p>
          <a:p>
            <a:pPr marR="0">
              <a:lnSpc>
                <a:spcPct val="107000"/>
              </a:lnSpc>
              <a:spcBef>
                <a:spcPts val="0"/>
              </a:spcBef>
              <a:spcAft>
                <a:spcPts val="800"/>
              </a:spcAft>
            </a:pPr>
            <a:r>
              <a:rPr lang="en-US"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Situational Running</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kern="100" dirty="0">
                <a:latin typeface="Calibri" panose="020F0502020204030204" pitchFamily="34" charset="0"/>
                <a:ea typeface="Calibri" panose="020F0502020204030204" pitchFamily="34" charset="0"/>
                <a:cs typeface="Times New Roman" panose="02020603050405020304" pitchFamily="18" charset="0"/>
              </a:rPr>
              <a:t>Create scenarios where players will have to decide what the correct move is. This works great when having a group of players baserunning while playing a game of 21. </a:t>
            </a:r>
          </a:p>
          <a:p>
            <a:pPr>
              <a:lnSpc>
                <a:spcPct val="107000"/>
              </a:lnSpc>
              <a:spcAft>
                <a:spcPts val="800"/>
              </a:spcAft>
            </a:pPr>
            <a:r>
              <a:rPr lang="en-US" sz="1800"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en-US" sz="1800" b="1" kern="100" dirty="0">
                <a:effectLst/>
                <a:highlight>
                  <a:srgbClr val="00FF00"/>
                </a:highlight>
                <a:latin typeface="Calibri" panose="020F0502020204030204" pitchFamily="34" charset="0"/>
                <a:ea typeface="Calibri" panose="020F0502020204030204" pitchFamily="34" charset="0"/>
                <a:cs typeface="Times New Roman" panose="02020603050405020304" pitchFamily="18" charset="0"/>
              </a:rPr>
              <a:t>Sli</a:t>
            </a:r>
            <a:r>
              <a:rPr lang="en-US" b="1" kern="100" dirty="0">
                <a:highlight>
                  <a:srgbClr val="00FF00"/>
                </a:highlight>
                <a:latin typeface="Calibri" panose="020F0502020204030204" pitchFamily="34" charset="0"/>
                <a:ea typeface="Calibri" panose="020F0502020204030204" pitchFamily="34" charset="0"/>
                <a:cs typeface="Times New Roman" panose="02020603050405020304" pitchFamily="18" charset="0"/>
              </a:rPr>
              <a:t>ding </a:t>
            </a:r>
            <a:r>
              <a:rPr lang="en-US" kern="100" dirty="0">
                <a:latin typeface="Calibri" panose="020F0502020204030204" pitchFamily="34" charset="0"/>
                <a:ea typeface="Calibri" panose="020F0502020204030204" pitchFamily="34" charset="0"/>
                <a:cs typeface="Times New Roman" panose="02020603050405020304" pitchFamily="18" charset="0"/>
              </a:rPr>
              <a:t>– Teaching the proper way to slide is a necessity. Butt down, leg out, sliding mainly on your thigh. Practice makes perfect when it comes to this, and a lot of coaches haven’t had a lot of focus on this lately. You can also teach how to slide headfirst, but explain it will not be needed all of the time.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E8A15DE9-E25F-A675-C926-4E6FE74B3BFD}"/>
              </a:ext>
            </a:extLst>
          </p:cNvPr>
          <p:cNvSpPr/>
          <p:nvPr/>
        </p:nvSpPr>
        <p:spPr>
          <a:xfrm>
            <a:off x="202692" y="165013"/>
            <a:ext cx="7367016" cy="1257904"/>
          </a:xfrm>
          <a:prstGeom prst="rect">
            <a:avLst/>
          </a:prstGeom>
          <a:solidFill>
            <a:srgbClr val="252F8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6">
            <a:extLst>
              <a:ext uri="{FF2B5EF4-FFF2-40B4-BE49-F238E27FC236}">
                <a16:creationId xmlns:a16="http://schemas.microsoft.com/office/drawing/2014/main" id="{E4125F90-E18D-8CCB-1E30-4D866F9B9376}"/>
              </a:ext>
            </a:extLst>
          </p:cNvPr>
          <p:cNvSpPr txBox="1">
            <a:spLocks/>
          </p:cNvSpPr>
          <p:nvPr/>
        </p:nvSpPr>
        <p:spPr>
          <a:xfrm>
            <a:off x="1536035" y="479382"/>
            <a:ext cx="4729822" cy="629167"/>
          </a:xfrm>
          <a:prstGeom prst="rect">
            <a:avLst/>
          </a:prstGeom>
        </p:spPr>
        <p:txBody>
          <a:bodyPr vert="horz" lIns="91440" tIns="45720" rIns="91440" bIns="45720" rtlCol="0" anchor="b">
            <a:noAutofit/>
          </a:bodyPr>
          <a:lstStyle>
            <a:lvl1pPr algn="ctr" defTabSz="777240" rtl="0" eaLnBrk="1" latinLnBrk="0" hangingPunct="1">
              <a:lnSpc>
                <a:spcPct val="90000"/>
              </a:lnSpc>
              <a:spcBef>
                <a:spcPct val="0"/>
              </a:spcBef>
              <a:buNone/>
              <a:defRPr sz="5100" kern="1200">
                <a:solidFill>
                  <a:schemeClr val="tx1"/>
                </a:solidFill>
                <a:latin typeface="+mj-lt"/>
                <a:ea typeface="+mj-ea"/>
                <a:cs typeface="+mj-cs"/>
              </a:defRPr>
            </a:lvl1pPr>
          </a:lstStyle>
          <a:p>
            <a:pPr>
              <a:lnSpc>
                <a:spcPct val="100000"/>
              </a:lnSpc>
            </a:pPr>
            <a:r>
              <a:rPr lang="en-US" sz="3200" b="1" dirty="0">
                <a:solidFill>
                  <a:schemeClr val="bg1"/>
                </a:solidFill>
                <a:latin typeface="Roboto" pitchFamily="2" charset="0"/>
                <a:ea typeface="Roboto" pitchFamily="2" charset="0"/>
                <a:cs typeface="Arial" panose="020B0604020202020204" pitchFamily="34" charset="0"/>
              </a:rPr>
              <a:t>Base Running</a:t>
            </a:r>
          </a:p>
        </p:txBody>
      </p:sp>
      <p:pic>
        <p:nvPicPr>
          <p:cNvPr id="10" name="Picture 9" descr="A baseball logo with red and blue stitching&#10;&#10;Description automatically generated">
            <a:extLst>
              <a:ext uri="{FF2B5EF4-FFF2-40B4-BE49-F238E27FC236}">
                <a16:creationId xmlns:a16="http://schemas.microsoft.com/office/drawing/2014/main" id="{E7AA346C-F7D3-51F8-2CF5-7850F34E7499}"/>
              </a:ext>
            </a:extLst>
          </p:cNvPr>
          <p:cNvPicPr>
            <a:picLocks noChangeAspect="1"/>
          </p:cNvPicPr>
          <p:nvPr/>
        </p:nvPicPr>
        <p:blipFill>
          <a:blip r:embed="rId2"/>
          <a:stretch>
            <a:fillRect/>
          </a:stretch>
        </p:blipFill>
        <p:spPr>
          <a:xfrm>
            <a:off x="340322" y="282600"/>
            <a:ext cx="1456240" cy="1025368"/>
          </a:xfrm>
          <a:prstGeom prst="rect">
            <a:avLst/>
          </a:prstGeom>
        </p:spPr>
      </p:pic>
      <p:pic>
        <p:nvPicPr>
          <p:cNvPr id="18" name="Picture 17">
            <a:extLst>
              <a:ext uri="{FF2B5EF4-FFF2-40B4-BE49-F238E27FC236}">
                <a16:creationId xmlns:a16="http://schemas.microsoft.com/office/drawing/2014/main" id="{5F0D5E49-BA5F-7467-4879-2020F90FEF63}"/>
              </a:ext>
            </a:extLst>
          </p:cNvPr>
          <p:cNvPicPr>
            <a:picLocks noChangeAspect="1"/>
          </p:cNvPicPr>
          <p:nvPr/>
        </p:nvPicPr>
        <p:blipFill>
          <a:blip r:embed="rId3"/>
          <a:stretch>
            <a:fillRect/>
          </a:stretch>
        </p:blipFill>
        <p:spPr>
          <a:xfrm>
            <a:off x="2182636" y="7736797"/>
            <a:ext cx="2946577" cy="2209933"/>
          </a:xfrm>
          <a:prstGeom prst="rect">
            <a:avLst/>
          </a:prstGeom>
        </p:spPr>
      </p:pic>
    </p:spTree>
    <p:extLst>
      <p:ext uri="{BB962C8B-B14F-4D97-AF65-F5344CB8AC3E}">
        <p14:creationId xmlns:p14="http://schemas.microsoft.com/office/powerpoint/2010/main" val="2421779475"/>
      </p:ext>
    </p:extLst>
  </p:cSld>
  <p:clrMapOvr>
    <a:masterClrMapping/>
  </p:clrMapOvr>
</p:sld>
</file>

<file path=ppt/theme/theme1.xml><?xml version="1.0" encoding="utf-8"?>
<a:theme xmlns:a="http://schemas.openxmlformats.org/drawingml/2006/main" name="Office Theme">
  <a:themeElements>
    <a:clrScheme name="Day Air Credit Union">
      <a:dk1>
        <a:sysClr val="windowText" lastClr="000000"/>
      </a:dk1>
      <a:lt1>
        <a:sysClr val="window" lastClr="FFFFFF"/>
      </a:lt1>
      <a:dk2>
        <a:srgbClr val="6BC04B"/>
      </a:dk2>
      <a:lt2>
        <a:srgbClr val="E7E6E6"/>
      </a:lt2>
      <a:accent1>
        <a:srgbClr val="00519B"/>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Day Air Credit Union">
      <a:dk1>
        <a:sysClr val="windowText" lastClr="000000"/>
      </a:dk1>
      <a:lt1>
        <a:sysClr val="window" lastClr="FFFFFF"/>
      </a:lt1>
      <a:dk2>
        <a:srgbClr val="44546A"/>
      </a:dk2>
      <a:lt2>
        <a:srgbClr val="E7E6E6"/>
      </a:lt2>
      <a:accent1>
        <a:srgbClr val="4472C4"/>
      </a:accent1>
      <a:accent2>
        <a:srgbClr val="6BC04B"/>
      </a:accent2>
      <a:accent3>
        <a:srgbClr val="6BC04B"/>
      </a:accent3>
      <a:accent4>
        <a:srgbClr val="A3D89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2217</TotalTime>
  <Words>2196</Words>
  <Application>Microsoft Office PowerPoint</Application>
  <PresentationFormat>Custom</PresentationFormat>
  <Paragraphs>99</Paragraphs>
  <Slides>7</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vt:i4>
      </vt:variant>
    </vt:vector>
  </HeadingPairs>
  <TitlesOfParts>
    <vt:vector size="15" baseType="lpstr">
      <vt:lpstr>Arial</vt:lpstr>
      <vt:lpstr>Calibri</vt:lpstr>
      <vt:lpstr>Calibri Light</vt:lpstr>
      <vt:lpstr>Roboto</vt:lpstr>
      <vt:lpstr>Roboto Light</vt:lpstr>
      <vt:lpstr>Symbol</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Meilinger</dc:creator>
  <cp:lastModifiedBy>Ryan Barnette</cp:lastModifiedBy>
  <cp:revision>35</cp:revision>
  <cp:lastPrinted>2023-12-18T15:05:32Z</cp:lastPrinted>
  <dcterms:created xsi:type="dcterms:W3CDTF">2023-06-20T18:56:52Z</dcterms:created>
  <dcterms:modified xsi:type="dcterms:W3CDTF">2024-02-12T20:36:45Z</dcterms:modified>
</cp:coreProperties>
</file>