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2"/>
  </p:notesMasterIdLst>
  <p:handoutMasterIdLst>
    <p:handoutMasterId r:id="rId23"/>
  </p:handoutMasterIdLst>
  <p:sldIdLst>
    <p:sldId id="256" r:id="rId3"/>
    <p:sldId id="257" r:id="rId4"/>
    <p:sldId id="270" r:id="rId5"/>
    <p:sldId id="271" r:id="rId6"/>
    <p:sldId id="272" r:id="rId7"/>
    <p:sldId id="273" r:id="rId8"/>
    <p:sldId id="274" r:id="rId9"/>
    <p:sldId id="275" r:id="rId10"/>
    <p:sldId id="260" r:id="rId11"/>
    <p:sldId id="258" r:id="rId12"/>
    <p:sldId id="276" r:id="rId13"/>
    <p:sldId id="278" r:id="rId14"/>
    <p:sldId id="279" r:id="rId15"/>
    <p:sldId id="280" r:id="rId16"/>
    <p:sldId id="277" r:id="rId17"/>
    <p:sldId id="261" r:id="rId18"/>
    <p:sldId id="281" r:id="rId19"/>
    <p:sldId id="263" r:id="rId20"/>
    <p:sldId id="282" r:id="rId21"/>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5274" autoAdjust="0"/>
  </p:normalViewPr>
  <p:slideViewPr>
    <p:cSldViewPr>
      <p:cViewPr varScale="1">
        <p:scale>
          <a:sx n="68" d="100"/>
          <a:sy n="68" d="100"/>
        </p:scale>
        <p:origin x="96" y="210"/>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84AA43A-3F76-4A13-9CD6-36134EB429E3}" type="datetimeFigureOut">
              <a:rPr lang="en-US"/>
              <a:t>11/4/2015</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F674A4F-2B7A-4ECB-A400-260B2FFC03C1}" type="datetimeFigureOut">
              <a:rPr lang="en-US"/>
              <a:t>11/4/2015</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11/4/2015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11/4/2015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11/4/2015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11/4/2015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11/4/2015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11/4/2015</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3300"/>
                </a:solidFill>
              </a:rPr>
              <a:t>West Wilkes Youth Basketball: </a:t>
            </a:r>
            <a:br>
              <a:rPr lang="en-US" dirty="0" smtClean="0">
                <a:solidFill>
                  <a:srgbClr val="FF3300"/>
                </a:solidFill>
              </a:rPr>
            </a:br>
            <a:r>
              <a:rPr lang="en-US" dirty="0" err="1" smtClean="0">
                <a:solidFill>
                  <a:srgbClr val="FF3300"/>
                </a:solidFill>
              </a:rPr>
              <a:t>Whirlie</a:t>
            </a:r>
            <a:r>
              <a:rPr lang="en-US" dirty="0" smtClean="0">
                <a:solidFill>
                  <a:srgbClr val="FF3300"/>
                </a:solidFill>
              </a:rPr>
              <a:t> Basketball</a:t>
            </a:r>
            <a:endParaRPr lang="en-US" dirty="0">
              <a:solidFill>
                <a:srgbClr val="FF3300"/>
              </a:solidFill>
            </a:endParaRPr>
          </a:p>
        </p:txBody>
      </p:sp>
      <p:sp>
        <p:nvSpPr>
          <p:cNvPr id="3" name="Subtitle 2"/>
          <p:cNvSpPr>
            <a:spLocks noGrp="1"/>
          </p:cNvSpPr>
          <p:nvPr>
            <p:ph type="subTitle" idx="1"/>
          </p:nvPr>
        </p:nvSpPr>
        <p:spPr/>
        <p:txBody>
          <a:bodyPr/>
          <a:lstStyle/>
          <a:p>
            <a:r>
              <a:rPr lang="en-US" dirty="0" smtClean="0"/>
              <a:t>2015-2016 season…….</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 y="1143000"/>
            <a:ext cx="11811000" cy="5562600"/>
          </a:xfrm>
        </p:spPr>
        <p:txBody>
          <a:bodyPr/>
          <a:lstStyle/>
          <a:p>
            <a:pPr>
              <a:lnSpc>
                <a:spcPts val="1920"/>
              </a:lnSpc>
            </a:pP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Be </a:t>
            </a:r>
            <a: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t>sure that your child enjoys the sport, is confident, and feels like a part of the team</a:t>
            </a: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a:t>
            </a:r>
            <a:b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br>
            <a: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
            </a:r>
            <a:b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br>
            <a: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t>Provide support, listening to them, and only provide constructive criticism</a:t>
            </a: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a:t>
            </a:r>
            <a:b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br>
            <a: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
            </a:r>
            <a:b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br>
            <a: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t>Be sure that the purpose of your child's sports involvement is for your child's well-being, not for your own personal, unconscious wishes</a:t>
            </a: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a:t>
            </a:r>
            <a:b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br>
            <a: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
            </a:r>
            <a:b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br>
            <a: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t>Be an effective, respectful role model for your child, know the boundaries, and monitor your behavior</a:t>
            </a: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a:t>
            </a:r>
            <a:b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br>
            <a: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
            </a:r>
            <a:b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br>
            <a: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t>Do not be jealous of, or interfere with, the healthy relationships your child will develop with other adults in the sports environment</a:t>
            </a: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a:t>
            </a:r>
            <a: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
            </a:r>
            <a:b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br>
            <a:r>
              <a:rPr lang="en-US" sz="2400" b="1" dirty="0" smtClean="0">
                <a:solidFill>
                  <a:srgbClr val="FF3300"/>
                </a:solidFill>
                <a:latin typeface="Calibri" panose="020F0502020204030204" pitchFamily="34" charset="0"/>
                <a:ea typeface="Calibri" panose="020F0502020204030204" pitchFamily="34" charset="0"/>
                <a:cs typeface="Times New Roman" panose="02020603050405020304" pitchFamily="18" charset="0"/>
              </a:rPr>
              <a:t/>
            </a:r>
            <a:br>
              <a:rPr lang="en-US" sz="2400" b="1" dirty="0" smtClean="0">
                <a:solidFill>
                  <a:srgbClr val="FF3300"/>
                </a:solidFill>
                <a:latin typeface="Calibri" panose="020F0502020204030204" pitchFamily="34" charset="0"/>
                <a:ea typeface="Calibri" panose="020F0502020204030204" pitchFamily="34" charset="0"/>
                <a:cs typeface="Times New Roman" panose="02020603050405020304" pitchFamily="18" charset="0"/>
              </a:rPr>
            </a:b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Allow </a:t>
            </a:r>
            <a: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t>your child's character to grow by giving him/her space to resolve any conflicts or concerns</a:t>
            </a: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a:t>
            </a:r>
            <a: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
            </a:r>
            <a:b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br>
            <a: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
            </a:r>
            <a:br>
              <a:rPr lang="en-US" sz="2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b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Know </a:t>
            </a:r>
            <a: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t>when to intervene and when to be an advocate for your child, then do so in a rational, planned way</a:t>
            </a: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a:t>
            </a:r>
            <a:b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b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 </a:t>
            </a:r>
            <a: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t/>
            </a:r>
            <a:b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br>
            <a: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t>R</a:t>
            </a:r>
            <a:r>
              <a:rPr lang="en-US" sz="2400" b="1" dirty="0" smtClean="0">
                <a:solidFill>
                  <a:srgbClr val="FF3300"/>
                </a:solidFill>
                <a:latin typeface="Arial" panose="020B0604020202020204" pitchFamily="34" charset="0"/>
                <a:ea typeface="Times New Roman" panose="02020603050405020304" pitchFamily="18" charset="0"/>
                <a:cs typeface="Times New Roman" panose="02020603050405020304" pitchFamily="18" charset="0"/>
              </a:rPr>
              <a:t>emember </a:t>
            </a:r>
            <a:r>
              <a:rPr lang="en-US" sz="2400" b="1" dirty="0">
                <a:solidFill>
                  <a:srgbClr val="FF3300"/>
                </a:solidFill>
                <a:latin typeface="Arial" panose="020B0604020202020204" pitchFamily="34" charset="0"/>
                <a:ea typeface="Times New Roman" panose="02020603050405020304" pitchFamily="18" charset="0"/>
                <a:cs typeface="Times New Roman" panose="02020603050405020304" pitchFamily="18" charset="0"/>
              </a:rPr>
              <a:t>that it is also OK for you to enjoy yourself, too!</a:t>
            </a:r>
            <a:r>
              <a:rPr lang="en-US" sz="5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
            </a:r>
            <a:br>
              <a:rPr lang="en-US" sz="54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br>
            <a:endParaRPr lang="en-US" dirty="0">
              <a:solidFill>
                <a:srgbClr val="FF3300"/>
              </a:solidFill>
            </a:endParaRPr>
          </a:p>
        </p:txBody>
      </p:sp>
      <p:sp>
        <p:nvSpPr>
          <p:cNvPr id="3" name="Text Placeholder 2"/>
          <p:cNvSpPr>
            <a:spLocks noGrp="1"/>
          </p:cNvSpPr>
          <p:nvPr>
            <p:ph type="body" idx="1"/>
          </p:nvPr>
        </p:nvSpPr>
        <p:spPr>
          <a:xfrm>
            <a:off x="455613" y="228600"/>
            <a:ext cx="9601199" cy="1219200"/>
          </a:xfrm>
        </p:spPr>
        <p:txBody>
          <a:bodyPr>
            <a:normAutofit fontScale="47500" lnSpcReduction="20000"/>
          </a:bodyPr>
          <a:lstStyle/>
          <a:p>
            <a:pPr>
              <a:lnSpc>
                <a:spcPts val="1920"/>
              </a:lnSpc>
            </a:pPr>
            <a:endParaRPr lang="en-US" sz="5000" b="1"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a:lnSpc>
                <a:spcPts val="1920"/>
              </a:lnSpc>
            </a:pPr>
            <a:r>
              <a:rPr lang="en-US" sz="5000" b="1" u="sng"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The bottom line is that youth sports should be fun for your child</a:t>
            </a:r>
            <a:r>
              <a:rPr lang="en-US" sz="5000" b="1" u="sng" dirty="0" smtClean="0">
                <a:solidFill>
                  <a:srgbClr val="FFFF00"/>
                </a:solidFill>
                <a:latin typeface="Arial" panose="020B0604020202020204" pitchFamily="34" charset="0"/>
                <a:ea typeface="Times New Roman" panose="02020603050405020304" pitchFamily="18" charset="0"/>
                <a:cs typeface="Times New Roman" panose="02020603050405020304" pitchFamily="18" charset="0"/>
              </a:rPr>
              <a:t>.</a:t>
            </a:r>
          </a:p>
          <a:p>
            <a:pPr>
              <a:lnSpc>
                <a:spcPts val="1920"/>
              </a:lnSpc>
            </a:pPr>
            <a:endParaRPr lang="en-US" sz="5000" b="1" u="sng"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a:lnSpc>
                <a:spcPts val="1920"/>
              </a:lnSpc>
            </a:pPr>
            <a:r>
              <a:rPr lang="en-US" sz="5000" b="1" u="sng"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Here's how parents can help make that happen:</a:t>
            </a:r>
          </a:p>
          <a:p>
            <a:endParaRPr lang="en-US" dirty="0"/>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b="1" dirty="0">
                <a:latin typeface="Calibri" panose="020F0502020204030204" pitchFamily="34" charset="0"/>
                <a:ea typeface="Calibri" panose="020F0502020204030204" pitchFamily="34" charset="0"/>
                <a:cs typeface="Times New Roman" panose="02020603050405020304" pitchFamily="18" charset="0"/>
              </a:rPr>
              <a:t>We want to be in a partnership with you as role models for athletes.  </a:t>
            </a:r>
          </a:p>
          <a:p>
            <a:r>
              <a:rPr lang="en-US" sz="4000" b="1" dirty="0">
                <a:latin typeface="Calibri" panose="020F0502020204030204" pitchFamily="34" charset="0"/>
                <a:ea typeface="Calibri" panose="020F0502020204030204" pitchFamily="34" charset="0"/>
                <a:cs typeface="Times New Roman" panose="02020603050405020304" pitchFamily="18" charset="0"/>
              </a:rPr>
              <a:t>Together we can assist student-athletes learn to persevere with positive attitude and build the skills that will be very important as they continue to grow and develop in all areas of their lives.</a:t>
            </a:r>
            <a:endParaRPr lang="en-US" sz="4000" b="1" dirty="0"/>
          </a:p>
          <a:p>
            <a:endParaRPr lang="en-US" dirty="0"/>
          </a:p>
        </p:txBody>
      </p:sp>
    </p:spTree>
    <p:extLst>
      <p:ext uri="{BB962C8B-B14F-4D97-AF65-F5344CB8AC3E}">
        <p14:creationId xmlns:p14="http://schemas.microsoft.com/office/powerpoint/2010/main" val="172122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9012" y="609600"/>
            <a:ext cx="10515600" cy="5715000"/>
          </a:xfrm>
        </p:spPr>
        <p:txBody>
          <a:bodyPr/>
          <a:lstStyle/>
          <a:p>
            <a:r>
              <a:rPr lang="en-US" dirty="0">
                <a:solidFill>
                  <a:srgbClr val="FF3300"/>
                </a:solidFill>
              </a:rPr>
              <a:t>Visual of Iceberg……  10% above water is your skill. </a:t>
            </a:r>
            <a:endParaRPr lang="en-US" dirty="0" smtClean="0">
              <a:solidFill>
                <a:srgbClr val="FF3300"/>
              </a:solidFill>
            </a:endParaRPr>
          </a:p>
          <a:p>
            <a:r>
              <a:rPr lang="en-US" dirty="0" smtClean="0">
                <a:solidFill>
                  <a:srgbClr val="FF3300"/>
                </a:solidFill>
              </a:rPr>
              <a:t> </a:t>
            </a:r>
            <a:r>
              <a:rPr lang="en-US" dirty="0">
                <a:solidFill>
                  <a:srgbClr val="FF3300"/>
                </a:solidFill>
              </a:rPr>
              <a:t>The 90% below the water is your character.</a:t>
            </a:r>
            <a:endParaRPr lang="en-US" dirty="0"/>
          </a:p>
        </p:txBody>
      </p:sp>
      <p:sp>
        <p:nvSpPr>
          <p:cNvPr id="5" name="Title 1"/>
          <p:cNvSpPr>
            <a:spLocks noGrp="1"/>
          </p:cNvSpPr>
          <p:nvPr>
            <p:ph type="title"/>
          </p:nvPr>
        </p:nvSpPr>
        <p:spPr>
          <a:xfrm>
            <a:off x="1" y="0"/>
            <a:ext cx="12188824" cy="609600"/>
          </a:xfrm>
        </p:spPr>
        <p:txBody>
          <a:bodyPr>
            <a:normAutofit/>
          </a:bodyPr>
          <a:lstStyle/>
          <a:p>
            <a:r>
              <a:rPr lang="en-US" sz="3600" u="sng" dirty="0" smtClean="0">
                <a:solidFill>
                  <a:srgbClr val="FF3300"/>
                </a:solidFill>
              </a:rPr>
              <a:t>Teaching Students Leadership skills: </a:t>
            </a:r>
            <a:endParaRPr lang="en-US" sz="3600" dirty="0">
              <a:solidFill>
                <a:srgbClr val="FF3300"/>
              </a:solidFill>
            </a:endParaRPr>
          </a:p>
        </p:txBody>
      </p:sp>
      <p:pic>
        <p:nvPicPr>
          <p:cNvPr id="6" name="Picture 2" descr="https://krohnus.files.wordpress.com/2008/03/icebe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1715086" y="10328137"/>
            <a:ext cx="4762500" cy="131123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s://krohnus.files.wordpress.com/2008/03/icebe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5086" y="1524000"/>
            <a:ext cx="8798925" cy="452745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4611" y="6400800"/>
            <a:ext cx="12114213" cy="424732"/>
          </a:xfrm>
          <a:prstGeom prst="rect">
            <a:avLst/>
          </a:prstGeom>
          <a:noFill/>
        </p:spPr>
        <p:txBody>
          <a:bodyPr wrap="square" rtlCol="0">
            <a:spAutoFit/>
          </a:bodyPr>
          <a:lstStyle/>
          <a:p>
            <a:pPr>
              <a:lnSpc>
                <a:spcPct val="90000"/>
              </a:lnSpc>
            </a:pPr>
            <a:r>
              <a:rPr lang="en-US" sz="2400" dirty="0" smtClean="0"/>
              <a:t>It’s what’s below the surface that sinks the ship!  </a:t>
            </a:r>
            <a:r>
              <a:rPr lang="en-US" sz="2000" dirty="0" smtClean="0"/>
              <a:t>Let’s </a:t>
            </a:r>
            <a:r>
              <a:rPr lang="en-US" sz="2000" b="1" u="sng" dirty="0" smtClean="0"/>
              <a:t>TOGETHER</a:t>
            </a:r>
            <a:r>
              <a:rPr lang="en-US" sz="2000" dirty="0" smtClean="0"/>
              <a:t> build strong character in our athletes!!</a:t>
            </a:r>
            <a:endParaRPr lang="en-US" sz="2000" dirty="0"/>
          </a:p>
        </p:txBody>
      </p:sp>
    </p:spTree>
    <p:extLst>
      <p:ext uri="{BB962C8B-B14F-4D97-AF65-F5344CB8AC3E}">
        <p14:creationId xmlns:p14="http://schemas.microsoft.com/office/powerpoint/2010/main" val="512592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09600"/>
            <a:ext cx="12114211" cy="5715000"/>
          </a:xfrm>
        </p:spPr>
        <p:txBody>
          <a:bodyPr/>
          <a:lstStyle/>
          <a:p>
            <a:r>
              <a:rPr lang="en-US" dirty="0" smtClean="0">
                <a:solidFill>
                  <a:srgbClr val="FF3300"/>
                </a:solidFill>
              </a:rPr>
              <a:t>Carnivals often have mirrors that distort how we really look.  Poor athletes who fake to be leaders on the playing court do this, pretending or posing to be better than they really are.</a:t>
            </a:r>
          </a:p>
        </p:txBody>
      </p:sp>
      <p:sp>
        <p:nvSpPr>
          <p:cNvPr id="5" name="Title 1"/>
          <p:cNvSpPr>
            <a:spLocks noGrp="1"/>
          </p:cNvSpPr>
          <p:nvPr>
            <p:ph type="title"/>
          </p:nvPr>
        </p:nvSpPr>
        <p:spPr>
          <a:xfrm>
            <a:off x="1" y="0"/>
            <a:ext cx="12188824" cy="609600"/>
          </a:xfrm>
        </p:spPr>
        <p:txBody>
          <a:bodyPr>
            <a:normAutofit/>
          </a:bodyPr>
          <a:lstStyle/>
          <a:p>
            <a:r>
              <a:rPr lang="en-US" sz="3600" u="sng" dirty="0" smtClean="0">
                <a:solidFill>
                  <a:srgbClr val="FF3300"/>
                </a:solidFill>
              </a:rPr>
              <a:t>Teaching Students Leadership skills: </a:t>
            </a:r>
            <a:endParaRPr lang="en-US" sz="3600" dirty="0">
              <a:solidFill>
                <a:srgbClr val="FF3300"/>
              </a:solidFill>
            </a:endParaRPr>
          </a:p>
        </p:txBody>
      </p:sp>
      <p:pic>
        <p:nvPicPr>
          <p:cNvPr id="6" name="Picture 2" descr="https://krohnus.files.wordpress.com/2008/03/icebe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1715086" y="10328137"/>
            <a:ext cx="4762500" cy="131123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0812" y="5791200"/>
            <a:ext cx="12038012" cy="757130"/>
          </a:xfrm>
          <a:prstGeom prst="rect">
            <a:avLst/>
          </a:prstGeom>
          <a:noFill/>
        </p:spPr>
        <p:txBody>
          <a:bodyPr wrap="square" rtlCol="0">
            <a:spAutoFit/>
          </a:bodyPr>
          <a:lstStyle/>
          <a:p>
            <a:pPr>
              <a:lnSpc>
                <a:spcPct val="90000"/>
              </a:lnSpc>
            </a:pPr>
            <a:r>
              <a:rPr lang="en-US" sz="2400" dirty="0" smtClean="0"/>
              <a:t>Our athletes character is the only true reflection of who they are</a:t>
            </a:r>
            <a:r>
              <a:rPr lang="en-US" sz="2000" dirty="0" smtClean="0"/>
              <a:t>! </a:t>
            </a:r>
          </a:p>
          <a:p>
            <a:pPr>
              <a:lnSpc>
                <a:spcPct val="90000"/>
              </a:lnSpc>
            </a:pPr>
            <a:r>
              <a:rPr lang="en-US" sz="2000" dirty="0" smtClean="0"/>
              <a:t> </a:t>
            </a:r>
            <a:r>
              <a:rPr lang="en-US" sz="2400" b="1" dirty="0" smtClean="0"/>
              <a:t>Let’s build true character in our athletes!</a:t>
            </a:r>
            <a:endParaRPr lang="en-US" sz="2400" b="1" dirty="0"/>
          </a:p>
        </p:txBody>
      </p:sp>
      <p:pic>
        <p:nvPicPr>
          <p:cNvPr id="2050" name="Picture 2" descr="http://dimamatta.files.wordpress.com/2010/01/fun-house-mirro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8612" y="1600200"/>
            <a:ext cx="92202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709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Appreciate the time that your child’s coach is giving freely to teaching and coaching your player.</a:t>
            </a:r>
          </a:p>
          <a:p>
            <a:r>
              <a:rPr lang="en-US" sz="3600" dirty="0" smtClean="0"/>
              <a:t>They are truly doing this because they want to be a positive influence to athletes.</a:t>
            </a:r>
          </a:p>
          <a:p>
            <a:r>
              <a:rPr lang="en-US" sz="3600" dirty="0" smtClean="0"/>
              <a:t>We will all make mistakes, but we will work to improve everyday.</a:t>
            </a:r>
            <a:endParaRPr lang="en-US" sz="3600" dirty="0"/>
          </a:p>
        </p:txBody>
      </p:sp>
    </p:spTree>
    <p:extLst>
      <p:ext uri="{BB962C8B-B14F-4D97-AF65-F5344CB8AC3E}">
        <p14:creationId xmlns:p14="http://schemas.microsoft.com/office/powerpoint/2010/main" val="1520167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2" y="152400"/>
            <a:ext cx="11887200" cy="1143000"/>
          </a:xfrm>
        </p:spPr>
        <p:txBody>
          <a:bodyPr>
            <a:normAutofit/>
          </a:bodyPr>
          <a:lstStyle/>
          <a:p>
            <a:r>
              <a:rPr lang="en-US" b="1" dirty="0">
                <a:solidFill>
                  <a:srgbClr val="FF3300"/>
                </a:solidFill>
                <a:latin typeface="inherit"/>
                <a:ea typeface="Times New Roman" panose="02020603050405020304" pitchFamily="18" charset="0"/>
                <a:cs typeface="Arial" panose="020B0604020202020204" pitchFamily="34" charset="0"/>
              </a:rPr>
              <a:t>When you as a parent feels that there is a problem that needs to be addressed</a:t>
            </a:r>
            <a:r>
              <a:rPr lang="en-US" b="1" dirty="0" smtClean="0">
                <a:solidFill>
                  <a:srgbClr val="FF3300"/>
                </a:solidFill>
                <a:latin typeface="inherit"/>
                <a:ea typeface="Times New Roman" panose="02020603050405020304" pitchFamily="18" charset="0"/>
                <a:cs typeface="Arial" panose="020B0604020202020204" pitchFamily="34" charset="0"/>
              </a:rPr>
              <a:t>:</a:t>
            </a:r>
            <a:endParaRPr lang="en-US" dirty="0"/>
          </a:p>
        </p:txBody>
      </p:sp>
      <p:sp>
        <p:nvSpPr>
          <p:cNvPr id="3" name="Content Placeholder 2"/>
          <p:cNvSpPr>
            <a:spLocks noGrp="1"/>
          </p:cNvSpPr>
          <p:nvPr>
            <p:ph idx="1"/>
          </p:nvPr>
        </p:nvSpPr>
        <p:spPr>
          <a:xfrm>
            <a:off x="1522414" y="1905000"/>
            <a:ext cx="10515598" cy="4800600"/>
          </a:xfrm>
        </p:spPr>
        <p:txBody>
          <a:bodyPr>
            <a:normAutofit fontScale="85000" lnSpcReduction="10000"/>
          </a:bodyPr>
          <a:lstStyle/>
          <a:p>
            <a:pPr marL="342900" marR="0" lvl="0" indent="-342900" algn="just">
              <a:lnSpc>
                <a:spcPct val="107000"/>
              </a:lnSpc>
              <a:spcBef>
                <a:spcPts val="0"/>
              </a:spcBef>
              <a:spcAft>
                <a:spcPts val="840"/>
              </a:spcAft>
              <a:buFont typeface="+mj-lt"/>
              <a:buAutoNum type="arabicPeriod"/>
              <a:tabLst>
                <a:tab pos="457200" algn="l"/>
              </a:tabLst>
            </a:pPr>
            <a:r>
              <a:rPr lang="en-US" b="1" dirty="0">
                <a:latin typeface="inherit"/>
                <a:ea typeface="Times New Roman" panose="02020603050405020304" pitchFamily="18" charset="0"/>
                <a:cs typeface="Arial" panose="020B0604020202020204" pitchFamily="34" charset="0"/>
              </a:rPr>
              <a:t>Check with the youth athlete and see if he/she agrees.</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40"/>
              </a:spcAft>
              <a:buFont typeface="+mj-lt"/>
              <a:buAutoNum type="arabicPeriod"/>
              <a:tabLst>
                <a:tab pos="457200" algn="l"/>
              </a:tabLst>
            </a:pPr>
            <a:r>
              <a:rPr lang="en-US" b="1" dirty="0">
                <a:latin typeface="inherit"/>
                <a:ea typeface="Times New Roman" panose="02020603050405020304" pitchFamily="18" charset="0"/>
                <a:cs typeface="Arial" panose="020B0604020202020204" pitchFamily="34" charset="0"/>
              </a:rPr>
              <a:t>Wait until you feel calm and in control of your feelings and thoughts before communicating your anger or frustration. People are less likely to listen to, and address, the concerns of individuals who are in the midst of emotional strife. </a:t>
            </a:r>
          </a:p>
          <a:p>
            <a:pPr marR="0" lvl="0" algn="just">
              <a:lnSpc>
                <a:spcPct val="107000"/>
              </a:lnSpc>
              <a:spcBef>
                <a:spcPts val="0"/>
              </a:spcBef>
              <a:spcAft>
                <a:spcPts val="840"/>
              </a:spcAft>
              <a:tabLst>
                <a:tab pos="457200" algn="l"/>
              </a:tabLst>
            </a:pPr>
            <a:r>
              <a:rPr lang="en-US" b="1" dirty="0">
                <a:latin typeface="inherit"/>
                <a:ea typeface="Times New Roman" panose="02020603050405020304" pitchFamily="18" charset="0"/>
                <a:cs typeface="Arial" panose="020B0604020202020204" pitchFamily="34" charset="0"/>
              </a:rPr>
              <a:t>		You certainly want to be listened to! </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40"/>
              </a:spcAft>
              <a:buNone/>
              <a:tabLst>
                <a:tab pos="457200" algn="l"/>
              </a:tabLst>
            </a:pPr>
            <a:r>
              <a:rPr lang="en-US" b="1" dirty="0" smtClean="0">
                <a:latin typeface="inherit"/>
                <a:ea typeface="Times New Roman" panose="02020603050405020304" pitchFamily="18" charset="0"/>
                <a:cs typeface="Arial" panose="020B0604020202020204" pitchFamily="34" charset="0"/>
              </a:rPr>
              <a:t>3.	If </a:t>
            </a:r>
            <a:r>
              <a:rPr lang="en-US" b="1" dirty="0">
                <a:latin typeface="inherit"/>
                <a:ea typeface="Times New Roman" panose="02020603050405020304" pitchFamily="18" charset="0"/>
                <a:cs typeface="Arial" panose="020B0604020202020204" pitchFamily="34" charset="0"/>
              </a:rPr>
              <a:t>you still feel like you are getting nowhere, respectfully communicate </a:t>
            </a:r>
            <a:r>
              <a:rPr lang="en-US" b="1" dirty="0" smtClean="0">
                <a:latin typeface="inherit"/>
                <a:ea typeface="Times New Roman" panose="02020603050405020304" pitchFamily="18" charset="0"/>
                <a:cs typeface="Arial" panose="020B0604020202020204" pitchFamily="34" charset="0"/>
              </a:rPr>
              <a:t>	your 	concerns </a:t>
            </a:r>
            <a:r>
              <a:rPr lang="en-US" b="1" dirty="0">
                <a:latin typeface="inherit"/>
                <a:ea typeface="Times New Roman" panose="02020603050405020304" pitchFamily="18" charset="0"/>
                <a:cs typeface="Arial" panose="020B0604020202020204" pitchFamily="34" charset="0"/>
              </a:rPr>
              <a:t>to those who are higher in the organizational chain. You </a:t>
            </a:r>
            <a:r>
              <a:rPr lang="en-US" b="1" dirty="0" smtClean="0">
                <a:latin typeface="inherit"/>
                <a:ea typeface="Times New Roman" panose="02020603050405020304" pitchFamily="18" charset="0"/>
                <a:cs typeface="Arial" panose="020B0604020202020204" pitchFamily="34" charset="0"/>
              </a:rPr>
              <a:t>may </a:t>
            </a:r>
            <a:r>
              <a:rPr lang="en-US" b="1" dirty="0">
                <a:latin typeface="inherit"/>
                <a:ea typeface="Times New Roman" panose="02020603050405020304" pitchFamily="18" charset="0"/>
                <a:cs typeface="Arial" panose="020B0604020202020204" pitchFamily="34" charset="0"/>
              </a:rPr>
              <a:t>want </a:t>
            </a:r>
            <a:r>
              <a:rPr lang="en-US" b="1" dirty="0" smtClean="0">
                <a:latin typeface="inherit"/>
                <a:ea typeface="Times New Roman" panose="02020603050405020304" pitchFamily="18" charset="0"/>
                <a:cs typeface="Arial" panose="020B0604020202020204" pitchFamily="34" charset="0"/>
              </a:rPr>
              <a:t>to 	consider </a:t>
            </a:r>
            <a:r>
              <a:rPr lang="en-US" b="1" dirty="0">
                <a:latin typeface="inherit"/>
                <a:ea typeface="Times New Roman" panose="02020603050405020304" pitchFamily="18" charset="0"/>
                <a:cs typeface="Arial" panose="020B0604020202020204" pitchFamily="34" charset="0"/>
              </a:rPr>
              <a:t>writing your thoughts so that they are clear, </a:t>
            </a:r>
            <a:r>
              <a:rPr lang="en-US" b="1" dirty="0" smtClean="0">
                <a:latin typeface="inherit"/>
                <a:ea typeface="Times New Roman" panose="02020603050405020304" pitchFamily="18" charset="0"/>
                <a:cs typeface="Arial" panose="020B0604020202020204" pitchFamily="34" charset="0"/>
              </a:rPr>
              <a:t>rational</a:t>
            </a:r>
            <a:r>
              <a:rPr lang="en-US" b="1" dirty="0">
                <a:latin typeface="inherit"/>
                <a:ea typeface="Times New Roman" panose="02020603050405020304" pitchFamily="18" charset="0"/>
                <a:cs typeface="Arial" panose="020B0604020202020204" pitchFamily="34" charset="0"/>
              </a:rPr>
              <a:t>, and documented.</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840"/>
              </a:spcAft>
              <a:buNone/>
              <a:tabLst>
                <a:tab pos="457200" algn="l"/>
              </a:tabLst>
            </a:pPr>
            <a:r>
              <a:rPr lang="en-US" b="1" dirty="0" smtClean="0">
                <a:latin typeface="inherit"/>
                <a:ea typeface="Times New Roman" panose="02020603050405020304" pitchFamily="18" charset="0"/>
                <a:cs typeface="Arial" panose="020B0604020202020204" pitchFamily="34" charset="0"/>
              </a:rPr>
              <a:t>4.	If </a:t>
            </a:r>
            <a:r>
              <a:rPr lang="en-US" b="1" dirty="0">
                <a:latin typeface="inherit"/>
                <a:ea typeface="Times New Roman" panose="02020603050405020304" pitchFamily="18" charset="0"/>
                <a:cs typeface="Arial" panose="020B0604020202020204" pitchFamily="34" charset="0"/>
              </a:rPr>
              <a:t>all else fails, Finally, if nothing seems to work, at the end of the season </a:t>
            </a:r>
            <a:r>
              <a:rPr lang="en-US" b="1" dirty="0" smtClean="0">
                <a:latin typeface="inherit"/>
                <a:ea typeface="Times New Roman" panose="02020603050405020304" pitchFamily="18" charset="0"/>
                <a:cs typeface="Arial" panose="020B0604020202020204" pitchFamily="34" charset="0"/>
              </a:rPr>
              <a:t>	you may need </a:t>
            </a:r>
            <a:r>
              <a:rPr lang="en-US" b="1" dirty="0">
                <a:latin typeface="inherit"/>
                <a:ea typeface="Times New Roman" panose="02020603050405020304" pitchFamily="18" charset="0"/>
                <a:cs typeface="Arial" panose="020B0604020202020204" pitchFamily="34" charset="0"/>
              </a:rPr>
              <a:t>to </a:t>
            </a:r>
            <a:r>
              <a:rPr lang="en-US" b="1" dirty="0" smtClean="0">
                <a:latin typeface="inherit"/>
                <a:ea typeface="Times New Roman" panose="02020603050405020304" pitchFamily="18" charset="0"/>
                <a:cs typeface="Arial" panose="020B0604020202020204" pitchFamily="34" charset="0"/>
              </a:rPr>
              <a:t>reconsider </a:t>
            </a:r>
            <a:r>
              <a:rPr lang="en-US" b="1" dirty="0">
                <a:latin typeface="inherit"/>
                <a:ea typeface="Times New Roman" panose="02020603050405020304" pitchFamily="18" charset="0"/>
                <a:cs typeface="Arial" panose="020B0604020202020204" pitchFamily="34" charset="0"/>
              </a:rPr>
              <a:t>the value of keeping your child on that </a:t>
            </a:r>
            <a:r>
              <a:rPr lang="en-US" b="1" dirty="0" smtClean="0">
                <a:latin typeface="inherit"/>
                <a:ea typeface="Times New Roman" panose="02020603050405020304" pitchFamily="18" charset="0"/>
                <a:cs typeface="Arial" panose="020B0604020202020204" pitchFamily="34" charset="0"/>
              </a:rPr>
              <a:t>particular 	team</a:t>
            </a:r>
            <a:r>
              <a:rPr lang="en-US" b="1" dirty="0">
                <a:latin typeface="inherit"/>
                <a:ea typeface="Times New Roman" panose="02020603050405020304" pitchFamily="18" charset="0"/>
                <a:cs typeface="Arial" panose="020B0604020202020204" pitchFamily="34" charset="0"/>
              </a:rPr>
              <a:t>. (This is </a:t>
            </a:r>
            <a:r>
              <a:rPr lang="en-US" b="1" dirty="0" smtClean="0">
                <a:latin typeface="inherit"/>
                <a:ea typeface="Times New Roman" panose="02020603050405020304" pitchFamily="18" charset="0"/>
                <a:cs typeface="Arial" panose="020B0604020202020204" pitchFamily="34" charset="0"/>
              </a:rPr>
              <a:t>a </a:t>
            </a:r>
            <a:r>
              <a:rPr lang="en-US" b="1" dirty="0">
                <a:latin typeface="inherit"/>
                <a:ea typeface="Times New Roman" panose="02020603050405020304" pitchFamily="18" charset="0"/>
                <a:cs typeface="Arial" panose="020B0604020202020204" pitchFamily="34" charset="0"/>
              </a:rPr>
              <a:t>last resort and is sad to us as an organization, </a:t>
            </a:r>
            <a:r>
              <a:rPr lang="en-US" b="1" dirty="0" smtClean="0">
                <a:latin typeface="inherit"/>
                <a:ea typeface="Times New Roman" panose="02020603050405020304" pitchFamily="18" charset="0"/>
                <a:cs typeface="Arial" panose="020B0604020202020204" pitchFamily="34" charset="0"/>
              </a:rPr>
              <a:t>but </a:t>
            </a:r>
            <a:r>
              <a:rPr lang="en-US" b="1" dirty="0">
                <a:latin typeface="inherit"/>
                <a:ea typeface="Times New Roman" panose="02020603050405020304" pitchFamily="18" charset="0"/>
                <a:cs typeface="Arial" panose="020B0604020202020204" pitchFamily="34" charset="0"/>
              </a:rPr>
              <a:t>we </a:t>
            </a:r>
            <a:r>
              <a:rPr lang="en-US" b="1" dirty="0" smtClean="0">
                <a:latin typeface="inherit"/>
                <a:ea typeface="Times New Roman" panose="02020603050405020304" pitchFamily="18" charset="0"/>
                <a:cs typeface="Arial" panose="020B0604020202020204" pitchFamily="34" charset="0"/>
              </a:rPr>
              <a:t>	understand </a:t>
            </a:r>
            <a:r>
              <a:rPr lang="en-US" b="1" dirty="0">
                <a:latin typeface="inherit"/>
                <a:ea typeface="Times New Roman" panose="02020603050405020304" pitchFamily="18" charset="0"/>
                <a:cs typeface="Arial" panose="020B0604020202020204" pitchFamily="34" charset="0"/>
              </a:rPr>
              <a:t>that everyone </a:t>
            </a:r>
            <a:r>
              <a:rPr lang="en-US" b="1" dirty="0" smtClean="0">
                <a:latin typeface="inherit"/>
                <a:ea typeface="Times New Roman" panose="02020603050405020304" pitchFamily="18" charset="0"/>
                <a:cs typeface="Arial" panose="020B0604020202020204" pitchFamily="34" charset="0"/>
              </a:rPr>
              <a:t>must </a:t>
            </a:r>
            <a:r>
              <a:rPr lang="en-US" b="1" dirty="0">
                <a:latin typeface="inherit"/>
                <a:ea typeface="Times New Roman" panose="02020603050405020304" pitchFamily="18" charset="0"/>
                <a:cs typeface="Arial" panose="020B0604020202020204" pitchFamily="34" charset="0"/>
              </a:rPr>
              <a:t>do what they feel is best for their </a:t>
            </a:r>
            <a:r>
              <a:rPr lang="en-US" b="1" dirty="0" smtClean="0">
                <a:latin typeface="inherit"/>
                <a:ea typeface="Times New Roman" panose="02020603050405020304" pitchFamily="18" charset="0"/>
                <a:cs typeface="Arial" panose="020B0604020202020204" pitchFamily="34" charset="0"/>
              </a:rPr>
              <a:t>child</a:t>
            </a:r>
            <a:r>
              <a:rPr lang="en-US" b="1" dirty="0">
                <a:latin typeface="inherit"/>
                <a:ea typeface="Times New Roman" panose="02020603050405020304" pitchFamily="18" charset="0"/>
                <a:cs typeface="Arial" panose="020B0604020202020204" pitchFamily="34" charset="0"/>
              </a:rPr>
              <a:t>.)</a:t>
            </a:r>
          </a:p>
          <a:p>
            <a:endParaRPr lang="en-US" dirty="0"/>
          </a:p>
        </p:txBody>
      </p:sp>
    </p:spTree>
    <p:extLst>
      <p:ext uri="{BB962C8B-B14F-4D97-AF65-F5344CB8AC3E}">
        <p14:creationId xmlns:p14="http://schemas.microsoft.com/office/powerpoint/2010/main" val="3335814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905998" cy="1020762"/>
          </a:xfrm>
        </p:spPr>
        <p:txBody>
          <a:bodyPr>
            <a:normAutofit fontScale="90000"/>
          </a:bodyPr>
          <a:lstStyle/>
          <a:p>
            <a:r>
              <a:rPr lang="en-US" sz="4000" b="1" u="sng" dirty="0" smtClean="0">
                <a:solidFill>
                  <a:srgbClr val="FF3300"/>
                </a:solidFill>
              </a:rPr>
              <a:t>What the organization needs from you:</a:t>
            </a:r>
            <a:r>
              <a:rPr lang="en-US" dirty="0" smtClean="0"/>
              <a:t/>
            </a:r>
            <a:br>
              <a:rPr lang="en-US" dirty="0" smtClean="0"/>
            </a:br>
            <a:endParaRPr lang="en-US" dirty="0"/>
          </a:p>
        </p:txBody>
      </p:sp>
      <p:sp>
        <p:nvSpPr>
          <p:cNvPr id="3" name="TextBox 2"/>
          <p:cNvSpPr txBox="1"/>
          <p:nvPr/>
        </p:nvSpPr>
        <p:spPr>
          <a:xfrm>
            <a:off x="151606" y="1752600"/>
            <a:ext cx="11885613" cy="3263970"/>
          </a:xfrm>
          <a:prstGeom prst="rect">
            <a:avLst/>
          </a:prstGeom>
          <a:noFill/>
        </p:spPr>
        <p:txBody>
          <a:bodyPr wrap="square" rtlCol="0">
            <a:spAutoFit/>
          </a:bodyPr>
          <a:lstStyle/>
          <a:p>
            <a:pPr>
              <a:lnSpc>
                <a:spcPct val="90000"/>
              </a:lnSpc>
            </a:pPr>
            <a:r>
              <a:rPr lang="en-US" sz="3800" dirty="0" smtClean="0"/>
              <a:t>A copy of Birth Certificate (if we do not already have one).</a:t>
            </a:r>
            <a:r>
              <a:rPr lang="en-US" sz="3700" dirty="0" smtClean="0"/>
              <a:t>									 			</a:t>
            </a:r>
          </a:p>
          <a:p>
            <a:pPr>
              <a:lnSpc>
                <a:spcPct val="90000"/>
              </a:lnSpc>
            </a:pPr>
            <a:endParaRPr lang="en-US" sz="4000" dirty="0" smtClean="0"/>
          </a:p>
          <a:p>
            <a:pPr>
              <a:lnSpc>
                <a:spcPct val="90000"/>
              </a:lnSpc>
            </a:pPr>
            <a:r>
              <a:rPr lang="en-US" sz="3700" dirty="0" smtClean="0"/>
              <a:t>A copy of 1</a:t>
            </a:r>
            <a:r>
              <a:rPr lang="en-US" sz="3700" baseline="30000" dirty="0" smtClean="0"/>
              <a:t>st</a:t>
            </a:r>
            <a:r>
              <a:rPr lang="en-US" sz="3700" dirty="0" smtClean="0"/>
              <a:t> nine weeks report card for proof of grade </a:t>
            </a:r>
            <a:r>
              <a:rPr lang="en-US" sz="3700" dirty="0"/>
              <a:t>level.</a:t>
            </a:r>
          </a:p>
          <a:p>
            <a:pPr>
              <a:lnSpc>
                <a:spcPct val="90000"/>
              </a:lnSpc>
            </a:pPr>
            <a:endParaRPr lang="en-US" sz="3700" dirty="0" smtClean="0"/>
          </a:p>
          <a:p>
            <a:pPr>
              <a:lnSpc>
                <a:spcPct val="90000"/>
              </a:lnSpc>
            </a:pPr>
            <a:r>
              <a:rPr lang="en-US" sz="4000" dirty="0" smtClean="0"/>
              <a:t>A player information form</a:t>
            </a:r>
            <a:endParaRPr lang="en-US" sz="4000"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76200"/>
            <a:ext cx="9143998" cy="1219200"/>
          </a:xfrm>
        </p:spPr>
        <p:txBody>
          <a:bodyPr>
            <a:normAutofit fontScale="90000"/>
          </a:bodyPr>
          <a:lstStyle/>
          <a:p>
            <a:r>
              <a:rPr lang="en-US" sz="4000" b="1" u="sng" dirty="0" smtClean="0"/>
              <a:t>Tournament Dates:</a:t>
            </a:r>
            <a:br>
              <a:rPr lang="en-US" sz="4000" b="1" u="sng" dirty="0" smtClean="0"/>
            </a:br>
            <a:r>
              <a:rPr lang="en-US" sz="2700" dirty="0" smtClean="0"/>
              <a:t>Please leave these dates available to work throughout day and evening.</a:t>
            </a:r>
            <a:endParaRPr lang="en-US" sz="2700" b="1" u="sng" dirty="0"/>
          </a:p>
        </p:txBody>
      </p:sp>
      <p:sp>
        <p:nvSpPr>
          <p:cNvPr id="3" name="TextBox 2"/>
          <p:cNvSpPr txBox="1"/>
          <p:nvPr/>
        </p:nvSpPr>
        <p:spPr>
          <a:xfrm>
            <a:off x="1674812" y="1600200"/>
            <a:ext cx="4724400" cy="4912114"/>
          </a:xfrm>
          <a:prstGeom prst="rect">
            <a:avLst/>
          </a:prstGeom>
          <a:noFill/>
        </p:spPr>
        <p:txBody>
          <a:bodyPr wrap="square" rtlCol="0">
            <a:spAutoFit/>
          </a:bodyPr>
          <a:lstStyle/>
          <a:p>
            <a:pPr>
              <a:lnSpc>
                <a:spcPct val="90000"/>
              </a:lnSpc>
            </a:pPr>
            <a:endParaRPr lang="en-US" sz="2400" dirty="0" smtClean="0"/>
          </a:p>
          <a:p>
            <a:pPr>
              <a:lnSpc>
                <a:spcPct val="90000"/>
              </a:lnSpc>
            </a:pPr>
            <a:r>
              <a:rPr lang="en-US" sz="3600" dirty="0" smtClean="0">
                <a:solidFill>
                  <a:srgbClr val="FF3300"/>
                </a:solidFill>
              </a:rPr>
              <a:t>November 14</a:t>
            </a:r>
            <a:r>
              <a:rPr lang="en-US" sz="3600" baseline="30000" dirty="0" smtClean="0">
                <a:solidFill>
                  <a:srgbClr val="FF3300"/>
                </a:solidFill>
              </a:rPr>
              <a:t>th</a:t>
            </a:r>
            <a:endParaRPr lang="en-US" sz="3600" dirty="0" smtClean="0">
              <a:solidFill>
                <a:srgbClr val="FF3300"/>
              </a:solidFill>
            </a:endParaRPr>
          </a:p>
          <a:p>
            <a:pPr>
              <a:lnSpc>
                <a:spcPct val="90000"/>
              </a:lnSpc>
            </a:pPr>
            <a:endParaRPr lang="en-US" sz="3600" dirty="0">
              <a:solidFill>
                <a:srgbClr val="FF3300"/>
              </a:solidFill>
            </a:endParaRPr>
          </a:p>
          <a:p>
            <a:pPr>
              <a:lnSpc>
                <a:spcPct val="90000"/>
              </a:lnSpc>
            </a:pPr>
            <a:r>
              <a:rPr lang="en-US" sz="3600" dirty="0" smtClean="0">
                <a:solidFill>
                  <a:srgbClr val="FF3300"/>
                </a:solidFill>
              </a:rPr>
              <a:t>December 12</a:t>
            </a:r>
            <a:r>
              <a:rPr lang="en-US" sz="3600" baseline="30000" dirty="0" smtClean="0">
                <a:solidFill>
                  <a:srgbClr val="FF3300"/>
                </a:solidFill>
              </a:rPr>
              <a:t>th</a:t>
            </a:r>
            <a:endParaRPr lang="en-US" sz="3600" dirty="0" smtClean="0">
              <a:solidFill>
                <a:srgbClr val="FF3300"/>
              </a:solidFill>
            </a:endParaRPr>
          </a:p>
          <a:p>
            <a:pPr>
              <a:lnSpc>
                <a:spcPct val="90000"/>
              </a:lnSpc>
            </a:pPr>
            <a:endParaRPr lang="en-US" sz="3600" dirty="0">
              <a:solidFill>
                <a:srgbClr val="FF3300"/>
              </a:solidFill>
            </a:endParaRPr>
          </a:p>
          <a:p>
            <a:pPr>
              <a:lnSpc>
                <a:spcPct val="90000"/>
              </a:lnSpc>
            </a:pPr>
            <a:r>
              <a:rPr lang="en-US" sz="3600" dirty="0" smtClean="0">
                <a:solidFill>
                  <a:srgbClr val="FF3300"/>
                </a:solidFill>
              </a:rPr>
              <a:t>January 23</a:t>
            </a:r>
            <a:r>
              <a:rPr lang="en-US" sz="3600" baseline="30000" dirty="0" smtClean="0">
                <a:solidFill>
                  <a:srgbClr val="FF3300"/>
                </a:solidFill>
              </a:rPr>
              <a:t>rd</a:t>
            </a:r>
            <a:endParaRPr lang="en-US" sz="3600" dirty="0" smtClean="0">
              <a:solidFill>
                <a:srgbClr val="FF3300"/>
              </a:solidFill>
            </a:endParaRPr>
          </a:p>
          <a:p>
            <a:pPr>
              <a:lnSpc>
                <a:spcPct val="90000"/>
              </a:lnSpc>
            </a:pPr>
            <a:endParaRPr lang="en-US" sz="3600" dirty="0">
              <a:solidFill>
                <a:srgbClr val="FF3300"/>
              </a:solidFill>
            </a:endParaRPr>
          </a:p>
          <a:p>
            <a:pPr>
              <a:lnSpc>
                <a:spcPct val="90000"/>
              </a:lnSpc>
            </a:pPr>
            <a:r>
              <a:rPr lang="en-US" sz="3600" dirty="0" smtClean="0">
                <a:solidFill>
                  <a:srgbClr val="FF3300"/>
                </a:solidFill>
              </a:rPr>
              <a:t>February 20</a:t>
            </a:r>
            <a:r>
              <a:rPr lang="en-US" sz="3600" baseline="30000" dirty="0" smtClean="0">
                <a:solidFill>
                  <a:srgbClr val="FF3300"/>
                </a:solidFill>
              </a:rPr>
              <a:t>th</a:t>
            </a:r>
            <a:endParaRPr lang="en-US" sz="3600" dirty="0" smtClean="0">
              <a:solidFill>
                <a:srgbClr val="FF3300"/>
              </a:solidFill>
            </a:endParaRPr>
          </a:p>
          <a:p>
            <a:pPr>
              <a:lnSpc>
                <a:spcPct val="90000"/>
              </a:lnSpc>
            </a:pPr>
            <a:endParaRPr lang="en-US" sz="3600" dirty="0">
              <a:solidFill>
                <a:srgbClr val="FF3300"/>
              </a:solidFill>
            </a:endParaRPr>
          </a:p>
          <a:p>
            <a:pPr>
              <a:lnSpc>
                <a:spcPct val="90000"/>
              </a:lnSpc>
            </a:pPr>
            <a:r>
              <a:rPr lang="en-US" sz="3600" dirty="0" smtClean="0">
                <a:solidFill>
                  <a:srgbClr val="FF3300"/>
                </a:solidFill>
              </a:rPr>
              <a:t>March 19th</a:t>
            </a:r>
            <a:endParaRPr lang="en-US" sz="3600" dirty="0">
              <a:solidFill>
                <a:srgbClr val="FF3300"/>
              </a:solidFill>
            </a:endParaRPr>
          </a:p>
        </p:txBody>
      </p:sp>
    </p:spTree>
    <p:extLst>
      <p:ext uri="{BB962C8B-B14F-4D97-AF65-F5344CB8AC3E}">
        <p14:creationId xmlns:p14="http://schemas.microsoft.com/office/powerpoint/2010/main" val="2025155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 y="274638"/>
            <a:ext cx="11963400" cy="1020762"/>
          </a:xfrm>
        </p:spPr>
        <p:txBody>
          <a:bodyPr/>
          <a:lstStyle/>
          <a:p>
            <a:r>
              <a:rPr lang="en-US" dirty="0" smtClean="0">
                <a:solidFill>
                  <a:srgbClr val="FF3300"/>
                </a:solidFill>
              </a:rPr>
              <a:t>Sign that will be posted throughout during the tournaments.  </a:t>
            </a:r>
            <a:endParaRPr lang="en-US" dirty="0">
              <a:solidFill>
                <a:srgbClr val="FF3300"/>
              </a:solidFill>
            </a:endParaRPr>
          </a:p>
        </p:txBody>
      </p:sp>
      <p:sp>
        <p:nvSpPr>
          <p:cNvPr id="4" name="Text Placeholder 3"/>
          <p:cNvSpPr>
            <a:spLocks noGrp="1"/>
          </p:cNvSpPr>
          <p:nvPr>
            <p:ph type="body" sz="half" idx="2"/>
          </p:nvPr>
        </p:nvSpPr>
        <p:spPr>
          <a:xfrm flipH="1">
            <a:off x="-611188" y="3429000"/>
            <a:ext cx="304800" cy="2743200"/>
          </a:xfrm>
        </p:spPr>
        <p:txBody>
          <a:bodyPr>
            <a:normAutofit/>
          </a:bodyPr>
          <a:lstStyle/>
          <a:p>
            <a:endParaRPr lang="en-US" dirty="0"/>
          </a:p>
        </p:txBody>
      </p:sp>
      <p:sp>
        <p:nvSpPr>
          <p:cNvPr id="6" name="Content Placeholder 5"/>
          <p:cNvSpPr>
            <a:spLocks noGrp="1"/>
          </p:cNvSpPr>
          <p:nvPr>
            <p:ph idx="1"/>
          </p:nvPr>
        </p:nvSpPr>
        <p:spPr>
          <a:xfrm>
            <a:off x="4494212" y="1905000"/>
            <a:ext cx="6096000" cy="4038600"/>
          </a:xfrm>
        </p:spPr>
        <p:txBody>
          <a:bodyPr>
            <a:noAutofit/>
          </a:bodyPr>
          <a:lstStyle/>
          <a:p>
            <a:r>
              <a:rPr lang="en-US" sz="3200" dirty="0" smtClean="0"/>
              <a:t>These are Kids Playing</a:t>
            </a:r>
          </a:p>
          <a:p>
            <a:r>
              <a:rPr lang="en-US" sz="3200" dirty="0" smtClean="0"/>
              <a:t>This is a Game being Played by Kids.</a:t>
            </a:r>
          </a:p>
          <a:p>
            <a:r>
              <a:rPr lang="en-US" sz="3200" dirty="0" smtClean="0"/>
              <a:t>The Coaches are Volunteers</a:t>
            </a:r>
          </a:p>
          <a:p>
            <a:r>
              <a:rPr lang="en-US" sz="3200" dirty="0" smtClean="0"/>
              <a:t>The Referees are Human</a:t>
            </a:r>
          </a:p>
          <a:p>
            <a:r>
              <a:rPr lang="en-US" sz="3200" dirty="0" smtClean="0"/>
              <a:t>This Event is NOT an NBA playoff game.</a:t>
            </a:r>
            <a:endParaRPr lang="en-US" sz="3200" dirty="0"/>
          </a:p>
        </p:txBody>
      </p:sp>
    </p:spTree>
    <p:extLst>
      <p:ext uri="{BB962C8B-B14F-4D97-AF65-F5344CB8AC3E}">
        <p14:creationId xmlns:p14="http://schemas.microsoft.com/office/powerpoint/2010/main" val="179730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274638"/>
            <a:ext cx="10210800" cy="1935162"/>
          </a:xfrm>
        </p:spPr>
        <p:txBody>
          <a:bodyPr/>
          <a:lstStyle/>
          <a:p>
            <a:r>
              <a:rPr lang="en-US" sz="4800" dirty="0" smtClean="0"/>
              <a:t>Please visit us on Twitter and </a:t>
            </a:r>
            <a:r>
              <a:rPr lang="en-US" sz="4800" dirty="0" err="1" smtClean="0"/>
              <a:t>WebPage</a:t>
            </a:r>
            <a:endParaRPr lang="en-US" sz="4800" dirty="0"/>
          </a:p>
        </p:txBody>
      </p:sp>
      <p:sp>
        <p:nvSpPr>
          <p:cNvPr id="3" name="Content Placeholder 2"/>
          <p:cNvSpPr>
            <a:spLocks noGrp="1"/>
          </p:cNvSpPr>
          <p:nvPr>
            <p:ph idx="1"/>
          </p:nvPr>
        </p:nvSpPr>
        <p:spPr>
          <a:xfrm>
            <a:off x="7008812" y="5334000"/>
            <a:ext cx="3370490" cy="609600"/>
          </a:xfrm>
        </p:spPr>
        <p:txBody>
          <a:bodyPr/>
          <a:lstStyle/>
          <a:p>
            <a:endParaRPr lang="en-US" dirty="0"/>
          </a:p>
        </p:txBody>
      </p:sp>
    </p:spTree>
    <p:extLst>
      <p:ext uri="{BB962C8B-B14F-4D97-AF65-F5344CB8AC3E}">
        <p14:creationId xmlns:p14="http://schemas.microsoft.com/office/powerpoint/2010/main" val="2654881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sz="4000" b="1" dirty="0" smtClean="0">
                <a:solidFill>
                  <a:srgbClr val="FF3300"/>
                </a:solidFill>
              </a:rPr>
              <a:t>West Wilkes Youth Basketball:</a:t>
            </a:r>
            <a:br>
              <a:rPr lang="en-US" sz="4000" b="1" dirty="0" smtClean="0">
                <a:solidFill>
                  <a:srgbClr val="FF3300"/>
                </a:solidFill>
              </a:rPr>
            </a:br>
            <a:r>
              <a:rPr lang="en-US" sz="4000" b="1" dirty="0" err="1" smtClean="0">
                <a:solidFill>
                  <a:srgbClr val="FF3300"/>
                </a:solidFill>
              </a:rPr>
              <a:t>Whirlie</a:t>
            </a:r>
            <a:r>
              <a:rPr lang="en-US" sz="4000" b="1" dirty="0" smtClean="0">
                <a:solidFill>
                  <a:srgbClr val="FF3300"/>
                </a:solidFill>
              </a:rPr>
              <a:t> Basketball Mission/Vision </a:t>
            </a:r>
            <a:endParaRPr lang="en-US" sz="4000" b="1" dirty="0">
              <a:solidFill>
                <a:srgbClr val="FF3300"/>
              </a:solidFill>
            </a:endParaRPr>
          </a:p>
        </p:txBody>
      </p:sp>
      <p:sp>
        <p:nvSpPr>
          <p:cNvPr id="14" name="Content Placeholder 13"/>
          <p:cNvSpPr>
            <a:spLocks noGrp="1"/>
          </p:cNvSpPr>
          <p:nvPr>
            <p:ph idx="1"/>
          </p:nvPr>
        </p:nvSpPr>
        <p:spPr/>
        <p:txBody>
          <a:bodyPr/>
          <a:lstStyle/>
          <a:p>
            <a:r>
              <a:rPr lang="en-US" sz="2800" b="1" dirty="0"/>
              <a:t>West Wilkes </a:t>
            </a:r>
            <a:r>
              <a:rPr lang="en-US" sz="2800" b="1" dirty="0" err="1"/>
              <a:t>Whirlies</a:t>
            </a:r>
            <a:r>
              <a:rPr lang="en-US" sz="2800" b="1" dirty="0"/>
              <a:t> Youth Basketball program seeks to encourage youth development by providing opportunities for personnel and athletic growth.</a:t>
            </a:r>
          </a:p>
          <a:p>
            <a:r>
              <a:rPr lang="en-US" sz="2800" b="1" dirty="0"/>
              <a:t>West Wilkes </a:t>
            </a:r>
            <a:r>
              <a:rPr lang="en-US" sz="2800" b="1" dirty="0" err="1"/>
              <a:t>Whirlies</a:t>
            </a:r>
            <a:r>
              <a:rPr lang="en-US" sz="2800" b="1" dirty="0"/>
              <a:t> Youth Basketball program promotes sportsmanship, self-esteem, and the development of basketball skills and life skills through engaging youth in basketball while providing a safe, healthy, positive environment where the youth can learn the fundamentals of the game of basketball.  </a:t>
            </a:r>
          </a:p>
          <a:p>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3300"/>
                </a:solidFill>
              </a:rPr>
              <a:t>West Wilkes Youth Basketball:</a:t>
            </a:r>
            <a:br>
              <a:rPr lang="en-US" b="1" dirty="0">
                <a:solidFill>
                  <a:srgbClr val="FF3300"/>
                </a:solidFill>
              </a:rPr>
            </a:br>
            <a:r>
              <a:rPr lang="en-US" b="1" dirty="0" err="1">
                <a:solidFill>
                  <a:srgbClr val="FF3300"/>
                </a:solidFill>
              </a:rPr>
              <a:t>Whirlie</a:t>
            </a:r>
            <a:r>
              <a:rPr lang="en-US" b="1" dirty="0">
                <a:solidFill>
                  <a:srgbClr val="FF3300"/>
                </a:solidFill>
              </a:rPr>
              <a:t> Basketball Mission/Vision </a:t>
            </a:r>
            <a:endParaRPr lang="en-US" dirty="0"/>
          </a:p>
        </p:txBody>
      </p:sp>
      <p:sp>
        <p:nvSpPr>
          <p:cNvPr id="3" name="Content Placeholder 2"/>
          <p:cNvSpPr>
            <a:spLocks noGrp="1"/>
          </p:cNvSpPr>
          <p:nvPr>
            <p:ph idx="1"/>
          </p:nvPr>
        </p:nvSpPr>
        <p:spPr/>
        <p:txBody>
          <a:bodyPr>
            <a:normAutofit lnSpcReduction="10000"/>
          </a:bodyPr>
          <a:lstStyle/>
          <a:p>
            <a:pPr>
              <a:lnSpc>
                <a:spcPct val="107000"/>
              </a:lnSpc>
              <a:spcAft>
                <a:spcPts val="800"/>
              </a:spcAft>
            </a:pPr>
            <a:r>
              <a:rPr lang="en-US" sz="2800" u="sng" dirty="0">
                <a:latin typeface="Calibri" panose="020F0502020204030204" pitchFamily="34" charset="0"/>
                <a:ea typeface="Calibri" panose="020F0502020204030204" pitchFamily="34" charset="0"/>
                <a:cs typeface="Times New Roman" panose="02020603050405020304" pitchFamily="18" charset="0"/>
              </a:rPr>
              <a:t>The </a:t>
            </a:r>
            <a:r>
              <a:rPr lang="en-US" sz="2800" u="sng" dirty="0" smtClean="0">
                <a:latin typeface="Calibri" panose="020F0502020204030204" pitchFamily="34" charset="0"/>
                <a:ea typeface="Calibri" panose="020F0502020204030204" pitchFamily="34" charset="0"/>
                <a:cs typeface="Times New Roman" panose="02020603050405020304" pitchFamily="18" charset="0"/>
              </a:rPr>
              <a:t>specific goals </a:t>
            </a:r>
            <a:r>
              <a:rPr lang="en-US" sz="2800" u="sng" dirty="0">
                <a:latin typeface="Calibri" panose="020F0502020204030204" pitchFamily="34" charset="0"/>
                <a:ea typeface="Calibri" panose="020F0502020204030204" pitchFamily="34" charset="0"/>
                <a:cs typeface="Times New Roman" panose="02020603050405020304" pitchFamily="18" charset="0"/>
              </a:rPr>
              <a:t>of the West Wilkes </a:t>
            </a:r>
            <a:r>
              <a:rPr lang="en-US" sz="2800" u="sng" dirty="0" err="1">
                <a:latin typeface="Calibri" panose="020F0502020204030204" pitchFamily="34" charset="0"/>
                <a:ea typeface="Calibri" panose="020F0502020204030204" pitchFamily="34" charset="0"/>
                <a:cs typeface="Times New Roman" panose="02020603050405020304" pitchFamily="18" charset="0"/>
              </a:rPr>
              <a:t>Whirlies</a:t>
            </a:r>
            <a:r>
              <a:rPr lang="en-US" sz="2800" u="sng" dirty="0">
                <a:latin typeface="Calibri" panose="020F0502020204030204" pitchFamily="34" charset="0"/>
                <a:ea typeface="Calibri" panose="020F0502020204030204" pitchFamily="34" charset="0"/>
                <a:cs typeface="Times New Roman" panose="02020603050405020304" pitchFamily="18" charset="0"/>
              </a:rPr>
              <a:t> Youth Basketball program is to</a:t>
            </a:r>
            <a:r>
              <a:rPr lang="en-US" sz="2800" u="sng" dirty="0" smtClean="0">
                <a:latin typeface="Calibri" panose="020F0502020204030204" pitchFamily="34" charset="0"/>
                <a:ea typeface="Calibri" panose="020F0502020204030204" pitchFamily="34" charset="0"/>
                <a:cs typeface="Times New Roman" panose="02020603050405020304" pitchFamily="18" charset="0"/>
              </a:rPr>
              <a:t>:</a:t>
            </a:r>
            <a:endParaRPr lang="en-US" sz="2800" u="sng"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Acquaint the players with the fundamentals of game rules and fundamental skills</a:t>
            </a:r>
          </a:p>
          <a:p>
            <a:pPr marL="342900" marR="0" lvl="0" indent="-342900">
              <a:lnSpc>
                <a:spcPct val="107000"/>
              </a:lnSpc>
              <a:spcBef>
                <a:spcPts val="0"/>
              </a:spcBef>
              <a:spcAft>
                <a:spcPts val="0"/>
              </a:spcAft>
              <a:buFont typeface="Symbol" panose="05050102010706020507" pitchFamily="18" charset="2"/>
              <a:buChar char=""/>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Teach through the game; sportsmanship, love of the game, and discipline</a:t>
            </a:r>
          </a:p>
          <a:p>
            <a:pPr marL="342900" marR="0" lvl="0" indent="-342900">
              <a:lnSpc>
                <a:spcPct val="107000"/>
              </a:lnSpc>
              <a:spcBef>
                <a:spcPts val="0"/>
              </a:spcBef>
              <a:spcAft>
                <a:spcPts val="0"/>
              </a:spcAft>
              <a:buFont typeface="Symbol" panose="05050102010706020507" pitchFamily="18" charset="2"/>
              <a:buChar char=""/>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Promote safe play</a:t>
            </a:r>
          </a:p>
          <a:p>
            <a:endParaRPr lang="en-US" dirty="0"/>
          </a:p>
        </p:txBody>
      </p:sp>
    </p:spTree>
    <p:extLst>
      <p:ext uri="{BB962C8B-B14F-4D97-AF65-F5344CB8AC3E}">
        <p14:creationId xmlns:p14="http://schemas.microsoft.com/office/powerpoint/2010/main" val="25897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274638"/>
            <a:ext cx="10210800" cy="1020762"/>
          </a:xfrm>
        </p:spPr>
        <p:txBody>
          <a:bodyPr/>
          <a:lstStyle/>
          <a:p>
            <a:r>
              <a:rPr lang="en-US" b="1" u="sng" dirty="0" smtClean="0">
                <a:solidFill>
                  <a:srgbClr val="FF3300"/>
                </a:solidFill>
              </a:rPr>
              <a:t>What Players in the program will receive:</a:t>
            </a:r>
            <a:endParaRPr lang="en-US" b="1" u="sng" dirty="0">
              <a:solidFill>
                <a:srgbClr val="FF3300"/>
              </a:solidFill>
            </a:endParaRPr>
          </a:p>
        </p:txBody>
      </p:sp>
      <p:sp>
        <p:nvSpPr>
          <p:cNvPr id="3" name="Content Placeholder 2"/>
          <p:cNvSpPr>
            <a:spLocks noGrp="1"/>
          </p:cNvSpPr>
          <p:nvPr>
            <p:ph idx="1"/>
          </p:nvPr>
        </p:nvSpPr>
        <p:spPr>
          <a:xfrm>
            <a:off x="455612" y="1905000"/>
            <a:ext cx="11582400" cy="4572000"/>
          </a:xfrm>
        </p:spPr>
        <p:txBody>
          <a:bodyPr>
            <a:normAutofit fontScale="92500" lnSpcReduction="10000"/>
          </a:bodyPr>
          <a:lstStyle/>
          <a:p>
            <a:pPr marL="0" indent="0">
              <a:lnSpc>
                <a:spcPct val="107000"/>
              </a:lnSpc>
              <a:spcAft>
                <a:spcPts val="800"/>
              </a:spcAft>
              <a:buNone/>
            </a:pPr>
            <a:r>
              <a:rPr lang="en-US" sz="3200" b="1" u="sng" dirty="0" smtClean="0">
                <a:latin typeface="Calibri" panose="020F0502020204030204" pitchFamily="34" charset="0"/>
                <a:ea typeface="Calibri" panose="020F0502020204030204" pitchFamily="34" charset="0"/>
                <a:cs typeface="Times New Roman" panose="02020603050405020304" pitchFamily="18" charset="0"/>
              </a:rPr>
              <a:t>The </a:t>
            </a:r>
            <a:r>
              <a:rPr lang="en-US" sz="3200" b="1" u="sng" dirty="0">
                <a:latin typeface="Calibri" panose="020F0502020204030204" pitchFamily="34" charset="0"/>
                <a:ea typeface="Calibri" panose="020F0502020204030204" pitchFamily="34" charset="0"/>
                <a:cs typeface="Times New Roman" panose="02020603050405020304" pitchFamily="18" charset="0"/>
              </a:rPr>
              <a:t>players in the West Wilkes </a:t>
            </a:r>
            <a:r>
              <a:rPr lang="en-US" sz="3200" b="1" u="sng" dirty="0" err="1">
                <a:latin typeface="Calibri" panose="020F0502020204030204" pitchFamily="34" charset="0"/>
                <a:ea typeface="Calibri" panose="020F0502020204030204" pitchFamily="34" charset="0"/>
                <a:cs typeface="Times New Roman" panose="02020603050405020304" pitchFamily="18" charset="0"/>
              </a:rPr>
              <a:t>Whirlies</a:t>
            </a:r>
            <a:r>
              <a:rPr lang="en-US" sz="3200" b="1" u="sng" dirty="0">
                <a:latin typeface="Calibri" panose="020F0502020204030204" pitchFamily="34" charset="0"/>
                <a:ea typeface="Calibri" panose="020F0502020204030204" pitchFamily="34" charset="0"/>
                <a:cs typeface="Times New Roman" panose="02020603050405020304" pitchFamily="18" charset="0"/>
              </a:rPr>
              <a:t> Youth Basketball program will</a:t>
            </a:r>
            <a:r>
              <a:rPr lang="en-US" sz="3200" b="1" u="sng" dirty="0" smtClean="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000" b="1" dirty="0">
                <a:latin typeface="Calibri" panose="020F0502020204030204" pitchFamily="34" charset="0"/>
                <a:ea typeface="Calibri" panose="020F0502020204030204" pitchFamily="34" charset="0"/>
                <a:cs typeface="Times New Roman" panose="02020603050405020304" pitchFamily="18" charset="0"/>
              </a:rPr>
              <a:t>Be coached using the principles of positive coaching</a:t>
            </a:r>
          </a:p>
          <a:p>
            <a:pPr marL="342900" marR="0" lvl="0" indent="-342900">
              <a:lnSpc>
                <a:spcPct val="107000"/>
              </a:lnSpc>
              <a:spcBef>
                <a:spcPts val="0"/>
              </a:spcBef>
              <a:spcAft>
                <a:spcPts val="0"/>
              </a:spcAft>
              <a:buFont typeface="Symbol" panose="05050102010706020507" pitchFamily="18" charset="2"/>
              <a:buChar char=""/>
            </a:pPr>
            <a:r>
              <a:rPr lang="en-US" sz="3000" b="1" dirty="0">
                <a:latin typeface="Calibri" panose="020F0502020204030204" pitchFamily="34" charset="0"/>
                <a:ea typeface="Calibri" panose="020F0502020204030204" pitchFamily="34" charset="0"/>
                <a:cs typeface="Times New Roman" panose="02020603050405020304" pitchFamily="18" charset="0"/>
              </a:rPr>
              <a:t>Be engaged at practices and games</a:t>
            </a:r>
          </a:p>
          <a:p>
            <a:pPr marL="342900" marR="0" lvl="0" indent="-342900">
              <a:lnSpc>
                <a:spcPct val="107000"/>
              </a:lnSpc>
              <a:spcBef>
                <a:spcPts val="0"/>
              </a:spcBef>
              <a:spcAft>
                <a:spcPts val="0"/>
              </a:spcAft>
              <a:buFont typeface="Symbol" panose="05050102010706020507" pitchFamily="18" charset="2"/>
              <a:buChar char=""/>
            </a:pPr>
            <a:r>
              <a:rPr lang="en-US" sz="3000" b="1" dirty="0">
                <a:latin typeface="Calibri" panose="020F0502020204030204" pitchFamily="34" charset="0"/>
                <a:ea typeface="Calibri" panose="020F0502020204030204" pitchFamily="34" charset="0"/>
                <a:cs typeface="Times New Roman" panose="02020603050405020304" pitchFamily="18" charset="0"/>
              </a:rPr>
              <a:t>Feel like an important part of the team regardless of performance or playing time</a:t>
            </a:r>
          </a:p>
          <a:p>
            <a:pPr marL="342900" marR="0" lvl="0" indent="-342900">
              <a:lnSpc>
                <a:spcPct val="107000"/>
              </a:lnSpc>
              <a:spcBef>
                <a:spcPts val="0"/>
              </a:spcBef>
              <a:spcAft>
                <a:spcPts val="0"/>
              </a:spcAft>
              <a:buFont typeface="Symbol" panose="05050102010706020507" pitchFamily="18" charset="2"/>
              <a:buChar char=""/>
            </a:pPr>
            <a:r>
              <a:rPr lang="en-US" sz="3000" b="1" dirty="0">
                <a:latin typeface="Calibri" panose="020F0502020204030204" pitchFamily="34" charset="0"/>
                <a:ea typeface="Calibri" panose="020F0502020204030204" pitchFamily="34" charset="0"/>
                <a:cs typeface="Times New Roman" panose="02020603050405020304" pitchFamily="18" charset="0"/>
              </a:rPr>
              <a:t>Learn “life lessons” that have value beyond the playing court</a:t>
            </a:r>
          </a:p>
          <a:p>
            <a:pPr marL="342900" marR="0" lvl="0" indent="-342900">
              <a:lnSpc>
                <a:spcPct val="107000"/>
              </a:lnSpc>
              <a:spcBef>
                <a:spcPts val="0"/>
              </a:spcBef>
              <a:spcAft>
                <a:spcPts val="800"/>
              </a:spcAft>
              <a:buFont typeface="Symbol" panose="05050102010706020507" pitchFamily="18" charset="2"/>
              <a:buChar char=""/>
            </a:pPr>
            <a:r>
              <a:rPr lang="en-US" sz="3000" b="1" dirty="0">
                <a:latin typeface="Calibri" panose="020F0502020204030204" pitchFamily="34" charset="0"/>
                <a:ea typeface="Calibri" panose="020F0502020204030204" pitchFamily="34" charset="0"/>
                <a:cs typeface="Times New Roman" panose="02020603050405020304" pitchFamily="18" charset="0"/>
              </a:rPr>
              <a:t>Learn the skills, tactics and strategies of the game and improve as a complete player</a:t>
            </a:r>
          </a:p>
          <a:p>
            <a:endParaRPr lang="en-US" dirty="0"/>
          </a:p>
        </p:txBody>
      </p:sp>
    </p:spTree>
    <p:extLst>
      <p:ext uri="{BB962C8B-B14F-4D97-AF65-F5344CB8AC3E}">
        <p14:creationId xmlns:p14="http://schemas.microsoft.com/office/powerpoint/2010/main" val="4078324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274638"/>
            <a:ext cx="11277600" cy="1020762"/>
          </a:xfrm>
        </p:spPr>
        <p:txBody>
          <a:bodyPr>
            <a:normAutofit/>
          </a:bodyPr>
          <a:lstStyle/>
          <a:p>
            <a:r>
              <a:rPr lang="en-US" b="1" dirty="0" smtClean="0">
                <a:solidFill>
                  <a:srgbClr val="FF3300"/>
                </a:solidFill>
              </a:rPr>
              <a:t>What is expected from players by the program:</a:t>
            </a:r>
            <a:endParaRPr lang="en-US" b="1" dirty="0">
              <a:solidFill>
                <a:srgbClr val="FF3300"/>
              </a:solidFill>
            </a:endParaRPr>
          </a:p>
        </p:txBody>
      </p:sp>
      <p:sp>
        <p:nvSpPr>
          <p:cNvPr id="3" name="Content Placeholder 2"/>
          <p:cNvSpPr>
            <a:spLocks noGrp="1"/>
          </p:cNvSpPr>
          <p:nvPr>
            <p:ph idx="1"/>
          </p:nvPr>
        </p:nvSpPr>
        <p:spPr/>
        <p:txBody>
          <a:bodyPr/>
          <a:lstStyle/>
          <a:p>
            <a:r>
              <a:rPr lang="en-US" sz="3200" b="1" dirty="0"/>
              <a:t>West Wilkes </a:t>
            </a:r>
            <a:r>
              <a:rPr lang="en-US" sz="3200" b="1" dirty="0" err="1"/>
              <a:t>Whirlies</a:t>
            </a:r>
            <a:r>
              <a:rPr lang="en-US" sz="3200" b="1" dirty="0"/>
              <a:t> players have the high expectation of giving 100% positive attitude, effort and to consistently work hard every day to improve as a player and teammate. </a:t>
            </a:r>
          </a:p>
          <a:p>
            <a:pPr marL="0" indent="0">
              <a:buNone/>
            </a:pPr>
            <a:endParaRPr lang="en-US" sz="3200" b="1" dirty="0"/>
          </a:p>
          <a:p>
            <a:r>
              <a:rPr lang="en-US" sz="3200" b="1" dirty="0"/>
              <a:t>They may have little control over many things, but they directly control their personal attitude and effort.</a:t>
            </a:r>
          </a:p>
          <a:p>
            <a:endParaRPr lang="en-US" dirty="0"/>
          </a:p>
        </p:txBody>
      </p:sp>
    </p:spTree>
    <p:extLst>
      <p:ext uri="{BB962C8B-B14F-4D97-AF65-F5344CB8AC3E}">
        <p14:creationId xmlns:p14="http://schemas.microsoft.com/office/powerpoint/2010/main" val="246588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 y="274638"/>
            <a:ext cx="11430000" cy="1020762"/>
          </a:xfrm>
        </p:spPr>
        <p:txBody>
          <a:bodyPr/>
          <a:lstStyle/>
          <a:p>
            <a:r>
              <a:rPr lang="en-US" b="1" dirty="0" smtClean="0">
                <a:solidFill>
                  <a:srgbClr val="FF3300"/>
                </a:solidFill>
              </a:rPr>
              <a:t>What the program needs from Parents/Guardians?</a:t>
            </a:r>
            <a:endParaRPr lang="en-US" b="1" dirty="0">
              <a:solidFill>
                <a:srgbClr val="FF3300"/>
              </a:solidFill>
            </a:endParaRPr>
          </a:p>
        </p:txBody>
      </p:sp>
      <p:sp>
        <p:nvSpPr>
          <p:cNvPr id="3" name="Content Placeholder 2"/>
          <p:cNvSpPr>
            <a:spLocks noGrp="1"/>
          </p:cNvSpPr>
          <p:nvPr>
            <p:ph idx="1"/>
          </p:nvPr>
        </p:nvSpPr>
        <p:spPr>
          <a:xfrm>
            <a:off x="227012" y="1905000"/>
            <a:ext cx="11734800" cy="4800600"/>
          </a:xfrm>
        </p:spPr>
        <p:txBody>
          <a:bodyPr/>
          <a:lstStyle/>
          <a:p>
            <a:pPr>
              <a:lnSpc>
                <a:spcPct val="107000"/>
              </a:lnSpc>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The essential elements of character building and ethics in athletics are embodied in the </a:t>
            </a:r>
            <a:r>
              <a:rPr lang="en-US" sz="3200" b="1" dirty="0" smtClean="0">
                <a:latin typeface="Calibri" panose="020F0502020204030204" pitchFamily="34" charset="0"/>
                <a:ea typeface="Calibri" panose="020F0502020204030204" pitchFamily="34" charset="0"/>
                <a:cs typeface="Times New Roman" panose="02020603050405020304" pitchFamily="18" charset="0"/>
              </a:rPr>
              <a:t>concept </a:t>
            </a:r>
            <a:r>
              <a:rPr lang="en-US" sz="3200" b="1" dirty="0">
                <a:latin typeface="Calibri" panose="020F0502020204030204" pitchFamily="34" charset="0"/>
                <a:ea typeface="Calibri" panose="020F0502020204030204" pitchFamily="34" charset="0"/>
                <a:cs typeface="Times New Roman" panose="02020603050405020304" pitchFamily="18" charset="0"/>
              </a:rPr>
              <a:t>six core principles</a:t>
            </a:r>
            <a:r>
              <a:rPr lang="en-US" sz="3200" b="1" dirty="0" smtClean="0">
                <a:latin typeface="Calibri" panose="020F0502020204030204" pitchFamily="34" charset="0"/>
                <a:ea typeface="Calibri" panose="020F0502020204030204" pitchFamily="34" charset="0"/>
                <a:cs typeface="Times New Roman" panose="02020603050405020304" pitchFamily="18" charset="0"/>
              </a:rPr>
              <a:t>:       </a:t>
            </a:r>
            <a:r>
              <a:rPr lang="en-US" sz="32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sportsmanship</a:t>
            </a:r>
            <a:r>
              <a:rPr lang="en-US" sz="3200" b="1" dirty="0">
                <a:latin typeface="Calibri" panose="020F0502020204030204" pitchFamily="34" charset="0"/>
                <a:ea typeface="Calibri" panose="020F0502020204030204" pitchFamily="34" charset="0"/>
                <a:cs typeface="Times New Roman" panose="02020603050405020304" pitchFamily="18" charset="0"/>
              </a:rPr>
              <a:t>, </a:t>
            </a:r>
            <a:r>
              <a:rPr lang="en-US" sz="32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leadership</a:t>
            </a:r>
            <a:r>
              <a:rPr lang="en-US" sz="3200" b="1" dirty="0">
                <a:latin typeface="Calibri" panose="020F0502020204030204" pitchFamily="34" charset="0"/>
                <a:ea typeface="Calibri" panose="020F0502020204030204" pitchFamily="34" charset="0"/>
                <a:cs typeface="Times New Roman" panose="02020603050405020304" pitchFamily="18" charset="0"/>
              </a:rPr>
              <a:t>, </a:t>
            </a:r>
            <a:r>
              <a:rPr lang="en-US" sz="32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teamwork</a:t>
            </a:r>
            <a:r>
              <a:rPr lang="en-US" sz="3200" b="1" dirty="0">
                <a:latin typeface="Calibri" panose="020F0502020204030204" pitchFamily="34" charset="0"/>
                <a:ea typeface="Calibri" panose="020F0502020204030204" pitchFamily="34" charset="0"/>
                <a:cs typeface="Times New Roman" panose="02020603050405020304" pitchFamily="18" charset="0"/>
              </a:rPr>
              <a:t>, </a:t>
            </a:r>
            <a:r>
              <a:rPr lang="en-US" sz="32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responsibility</a:t>
            </a:r>
            <a:r>
              <a:rPr lang="en-US" sz="3200" b="1" dirty="0">
                <a:latin typeface="Calibri" panose="020F0502020204030204" pitchFamily="34" charset="0"/>
                <a:ea typeface="Calibri" panose="020F0502020204030204" pitchFamily="34" charset="0"/>
                <a:cs typeface="Times New Roman" panose="02020603050405020304" pitchFamily="18" charset="0"/>
              </a:rPr>
              <a:t>, </a:t>
            </a:r>
            <a:r>
              <a:rPr lang="en-US" sz="32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dedication</a:t>
            </a:r>
            <a:r>
              <a:rPr lang="en-US" sz="3200" b="1" dirty="0">
                <a:latin typeface="Calibri" panose="020F0502020204030204" pitchFamily="34" charset="0"/>
                <a:ea typeface="Calibri" panose="020F0502020204030204" pitchFamily="34" charset="0"/>
                <a:cs typeface="Times New Roman" panose="02020603050405020304" pitchFamily="18" charset="0"/>
              </a:rPr>
              <a:t>, and </a:t>
            </a:r>
            <a:r>
              <a:rPr lang="en-US" sz="3200" b="1" dirty="0">
                <a:solidFill>
                  <a:srgbClr val="FF3300"/>
                </a:solidFill>
                <a:latin typeface="Calibri" panose="020F0502020204030204" pitchFamily="34" charset="0"/>
                <a:ea typeface="Calibri" panose="020F0502020204030204" pitchFamily="34" charset="0"/>
                <a:cs typeface="Times New Roman" panose="02020603050405020304" pitchFamily="18" charset="0"/>
              </a:rPr>
              <a:t>professionalism</a:t>
            </a:r>
            <a:r>
              <a:rPr lang="en-US" sz="3200" b="1" dirty="0">
                <a:latin typeface="Calibri" panose="020F0502020204030204" pitchFamily="34" charset="0"/>
                <a:ea typeface="Calibri" panose="020F0502020204030204" pitchFamily="34" charset="0"/>
                <a:cs typeface="Times New Roman" panose="02020603050405020304" pitchFamily="18" charset="0"/>
              </a:rPr>
              <a:t>. </a:t>
            </a:r>
            <a:endParaRPr lang="en-US" sz="32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3200" b="1" dirty="0" smtClean="0">
                <a:latin typeface="Calibri" panose="020F0502020204030204" pitchFamily="34" charset="0"/>
                <a:ea typeface="Calibri" panose="020F0502020204030204" pitchFamily="34" charset="0"/>
                <a:cs typeface="Times New Roman" panose="02020603050405020304" pitchFamily="18" charset="0"/>
              </a:rPr>
              <a:t>The </a:t>
            </a:r>
            <a:r>
              <a:rPr lang="en-US" sz="3200" b="1" dirty="0">
                <a:latin typeface="Calibri" panose="020F0502020204030204" pitchFamily="34" charset="0"/>
                <a:ea typeface="Calibri" panose="020F0502020204030204" pitchFamily="34" charset="0"/>
                <a:cs typeface="Times New Roman" panose="02020603050405020304" pitchFamily="18" charset="0"/>
              </a:rPr>
              <a:t>highest potential of athletics is achieved when competition reflects these "six pillars of character". </a:t>
            </a:r>
          </a:p>
          <a:p>
            <a:pPr>
              <a:lnSpc>
                <a:spcPct val="107000"/>
              </a:lnSpc>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Help us build these pillars in our athletes by modeling them.</a:t>
            </a:r>
          </a:p>
          <a:p>
            <a:endParaRPr lang="en-US" dirty="0"/>
          </a:p>
        </p:txBody>
      </p:sp>
    </p:spTree>
    <p:extLst>
      <p:ext uri="{BB962C8B-B14F-4D97-AF65-F5344CB8AC3E}">
        <p14:creationId xmlns:p14="http://schemas.microsoft.com/office/powerpoint/2010/main" val="2381555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 y="274638"/>
            <a:ext cx="11887200" cy="1020762"/>
          </a:xfrm>
        </p:spPr>
        <p:txBody>
          <a:bodyPr>
            <a:normAutofit/>
          </a:bodyPr>
          <a:lstStyle/>
          <a:p>
            <a:r>
              <a:rPr lang="en-US" dirty="0" smtClean="0">
                <a:solidFill>
                  <a:srgbClr val="FF3300"/>
                </a:solidFill>
              </a:rPr>
              <a:t>We as supporters of the athletes/players can do the following to enhance the program:</a:t>
            </a:r>
            <a:endParaRPr lang="en-US" dirty="0">
              <a:solidFill>
                <a:srgbClr val="FF3300"/>
              </a:solidFill>
            </a:endParaRPr>
          </a:p>
        </p:txBody>
      </p:sp>
      <p:sp>
        <p:nvSpPr>
          <p:cNvPr id="3" name="Content Placeholder 2"/>
          <p:cNvSpPr>
            <a:spLocks noGrp="1"/>
          </p:cNvSpPr>
          <p:nvPr>
            <p:ph idx="1"/>
          </p:nvPr>
        </p:nvSpPr>
        <p:spPr>
          <a:xfrm>
            <a:off x="227012" y="1905000"/>
            <a:ext cx="11734800" cy="4648200"/>
          </a:xfrm>
        </p:spPr>
        <p:txBody>
          <a:bodyPr>
            <a:norm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1. Will refrain from coaching their child or other players during games and practices. </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2. Will respect the officials and their authority during games.</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3. Will never question, discuss or confront coaches at the game court, and will take time to speak to coaches at an agreed upon time and place. </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4. Will remember that student athletes participate to have fun and that the game is for youth, not adults. </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5. Will help teach their child that doing one's best is more important than winning, so that no child will ever feel defeated by the outcome of a game or his or her performance. </a:t>
            </a:r>
          </a:p>
          <a:p>
            <a:endParaRPr lang="en-US" dirty="0"/>
          </a:p>
        </p:txBody>
      </p:sp>
    </p:spTree>
    <p:extLst>
      <p:ext uri="{BB962C8B-B14F-4D97-AF65-F5344CB8AC3E}">
        <p14:creationId xmlns:p14="http://schemas.microsoft.com/office/powerpoint/2010/main" val="4178981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812" y="533400"/>
            <a:ext cx="11811000" cy="6019800"/>
          </a:xfrm>
        </p:spPr>
        <p:txBody>
          <a:bodyPr>
            <a:norm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6. Will demand that their child treat other players, coaches, officials, and spectators with respect regardless of race, creed, color, sex or ability.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7. Will promote the emotional and physical well-being of the student athletes ahead of any personal desire to win. </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8. Will not encourage any behaviors or practices that would endanger the health and well-being of the student athletes. </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9. Will be a positive role model for their child and encourage sportsmanship by showing respect and courtesy, and by demonstrating positive support for all players' coaches, officials, and spectators at every game, practice or sporting event. </a:t>
            </a: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10. Will not engage in any kind of unsportsmanlike conduct with any official, coach, player, or parent such as taunting, using profane language or gestures. </a:t>
            </a:r>
          </a:p>
          <a:p>
            <a:endParaRPr lang="en-US" dirty="0"/>
          </a:p>
        </p:txBody>
      </p:sp>
    </p:spTree>
    <p:extLst>
      <p:ext uri="{BB962C8B-B14F-4D97-AF65-F5344CB8AC3E}">
        <p14:creationId xmlns:p14="http://schemas.microsoft.com/office/powerpoint/2010/main" val="315815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12" y="274638"/>
            <a:ext cx="11582400" cy="411162"/>
          </a:xfrm>
        </p:spPr>
        <p:txBody>
          <a:bodyPr>
            <a:normAutofit fontScale="90000"/>
          </a:bodyPr>
          <a:lstStyle/>
          <a:p>
            <a:r>
              <a:rPr lang="en-US" dirty="0" smtClean="0"/>
              <a:t>Top 8 reasons why athletes stop playing youth sports:</a:t>
            </a:r>
            <a:endParaRPr lang="en-US" dirty="0"/>
          </a:p>
        </p:txBody>
      </p:sp>
      <p:sp>
        <p:nvSpPr>
          <p:cNvPr id="3" name="Text Placeholder 2"/>
          <p:cNvSpPr>
            <a:spLocks noGrp="1"/>
          </p:cNvSpPr>
          <p:nvPr>
            <p:ph type="body" idx="1"/>
          </p:nvPr>
        </p:nvSpPr>
        <p:spPr>
          <a:xfrm>
            <a:off x="1522413" y="990600"/>
            <a:ext cx="4416552" cy="457200"/>
          </a:xfrm>
        </p:spPr>
        <p:txBody>
          <a:bodyPr/>
          <a:lstStyle/>
          <a:p>
            <a:r>
              <a:rPr lang="en-US" dirty="0" smtClean="0"/>
              <a:t>                     BOYS</a:t>
            </a:r>
            <a:endParaRPr lang="en-US" dirty="0"/>
          </a:p>
        </p:txBody>
      </p:sp>
      <p:sp>
        <p:nvSpPr>
          <p:cNvPr id="4" name="Content Placeholder 3"/>
          <p:cNvSpPr>
            <a:spLocks noGrp="1"/>
          </p:cNvSpPr>
          <p:nvPr>
            <p:ph sz="half" idx="2"/>
          </p:nvPr>
        </p:nvSpPr>
        <p:spPr>
          <a:xfrm>
            <a:off x="1522413" y="1722439"/>
            <a:ext cx="4416552" cy="4449762"/>
          </a:xfrm>
        </p:spPr>
        <p:txBody>
          <a:bodyPr>
            <a:normAutofit lnSpcReduction="10000"/>
          </a:bodyPr>
          <a:lstStyle/>
          <a:p>
            <a:r>
              <a:rPr lang="en-US" dirty="0" smtClean="0"/>
              <a:t>No longer interested</a:t>
            </a:r>
          </a:p>
          <a:p>
            <a:r>
              <a:rPr lang="en-US" dirty="0" smtClean="0"/>
              <a:t>No longer fun</a:t>
            </a:r>
          </a:p>
          <a:p>
            <a:r>
              <a:rPr lang="en-US" dirty="0" smtClean="0"/>
              <a:t>Took too much time</a:t>
            </a:r>
          </a:p>
          <a:p>
            <a:r>
              <a:rPr lang="en-US" dirty="0" smtClean="0"/>
              <a:t>Coach played favorites</a:t>
            </a:r>
          </a:p>
          <a:p>
            <a:r>
              <a:rPr lang="en-US" dirty="0" smtClean="0"/>
              <a:t>Coach was a poor teacher</a:t>
            </a:r>
          </a:p>
          <a:p>
            <a:r>
              <a:rPr lang="en-US" dirty="0" smtClean="0"/>
              <a:t>Tired of playing</a:t>
            </a:r>
          </a:p>
          <a:p>
            <a:r>
              <a:rPr lang="en-US" dirty="0" smtClean="0"/>
              <a:t>Too much emphasis on winning</a:t>
            </a:r>
          </a:p>
          <a:p>
            <a:r>
              <a:rPr lang="en-US" dirty="0" smtClean="0"/>
              <a:t>Wanted to participate in other non-sport activities</a:t>
            </a:r>
          </a:p>
          <a:p>
            <a:pPr marL="0" indent="0">
              <a:buNone/>
            </a:pPr>
            <a:endParaRPr lang="en-US" dirty="0" smtClean="0"/>
          </a:p>
          <a:p>
            <a:endParaRPr lang="en-US" dirty="0"/>
          </a:p>
        </p:txBody>
      </p:sp>
      <p:sp>
        <p:nvSpPr>
          <p:cNvPr id="5" name="Text Placeholder 4"/>
          <p:cNvSpPr>
            <a:spLocks noGrp="1"/>
          </p:cNvSpPr>
          <p:nvPr>
            <p:ph type="body" sz="quarter" idx="3"/>
          </p:nvPr>
        </p:nvSpPr>
        <p:spPr>
          <a:xfrm>
            <a:off x="6249860" y="990600"/>
            <a:ext cx="4416552" cy="457199"/>
          </a:xfrm>
        </p:spPr>
        <p:txBody>
          <a:bodyPr/>
          <a:lstStyle/>
          <a:p>
            <a:r>
              <a:rPr lang="en-US" dirty="0" smtClean="0"/>
              <a:t>                        GIRLS</a:t>
            </a:r>
            <a:endParaRPr lang="en-US" dirty="0"/>
          </a:p>
        </p:txBody>
      </p:sp>
      <p:sp>
        <p:nvSpPr>
          <p:cNvPr id="6" name="Content Placeholder 5"/>
          <p:cNvSpPr>
            <a:spLocks noGrp="1"/>
          </p:cNvSpPr>
          <p:nvPr>
            <p:ph sz="quarter" idx="4"/>
          </p:nvPr>
        </p:nvSpPr>
        <p:spPr>
          <a:xfrm>
            <a:off x="6249860" y="1722439"/>
            <a:ext cx="4416552" cy="4449762"/>
          </a:xfrm>
        </p:spPr>
        <p:txBody>
          <a:bodyPr>
            <a:normAutofit lnSpcReduction="10000"/>
          </a:bodyPr>
          <a:lstStyle/>
          <a:p>
            <a:r>
              <a:rPr lang="en-US" dirty="0" smtClean="0"/>
              <a:t>No longer interested</a:t>
            </a:r>
          </a:p>
          <a:p>
            <a:r>
              <a:rPr lang="en-US" dirty="0" smtClean="0"/>
              <a:t>No longer fun</a:t>
            </a:r>
          </a:p>
          <a:p>
            <a:r>
              <a:rPr lang="en-US" dirty="0" smtClean="0"/>
              <a:t>Wanted more time for studying</a:t>
            </a:r>
          </a:p>
          <a:p>
            <a:r>
              <a:rPr lang="en-US" dirty="0" smtClean="0"/>
              <a:t>Too much pressure</a:t>
            </a:r>
          </a:p>
          <a:p>
            <a:r>
              <a:rPr lang="en-US" dirty="0" smtClean="0"/>
              <a:t>Coach was a poor teacher</a:t>
            </a:r>
          </a:p>
          <a:p>
            <a:r>
              <a:rPr lang="en-US" dirty="0" smtClean="0"/>
              <a:t>Wanted to participate in other non-sport activities</a:t>
            </a:r>
          </a:p>
          <a:p>
            <a:r>
              <a:rPr lang="en-US" dirty="0" smtClean="0"/>
              <a:t>Took too much time</a:t>
            </a:r>
          </a:p>
          <a:p>
            <a:r>
              <a:rPr lang="en-US" dirty="0" smtClean="0"/>
              <a:t>Coach played favorites</a:t>
            </a:r>
            <a:endParaRPr lang="en-US"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1095</Words>
  <Application>Microsoft Office PowerPoint</Application>
  <PresentationFormat>Custom</PresentationFormat>
  <Paragraphs>106</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Consolas</vt:lpstr>
      <vt:lpstr>Corbel</vt:lpstr>
      <vt:lpstr>inherit</vt:lpstr>
      <vt:lpstr>Symbol</vt:lpstr>
      <vt:lpstr>Times New Roman</vt:lpstr>
      <vt:lpstr>Chalkboard 16x9</vt:lpstr>
      <vt:lpstr>West Wilkes Youth Basketball:  Whirlie Basketball</vt:lpstr>
      <vt:lpstr>West Wilkes Youth Basketball: Whirlie Basketball Mission/Vision </vt:lpstr>
      <vt:lpstr>West Wilkes Youth Basketball: Whirlie Basketball Mission/Vision </vt:lpstr>
      <vt:lpstr>What Players in the program will receive:</vt:lpstr>
      <vt:lpstr>What is expected from players by the program:</vt:lpstr>
      <vt:lpstr>What the program needs from Parents/Guardians?</vt:lpstr>
      <vt:lpstr>We as supporters of the athletes/players can do the following to enhance the program:</vt:lpstr>
      <vt:lpstr>PowerPoint Presentation</vt:lpstr>
      <vt:lpstr>Top 8 reasons why athletes stop playing youth sports:</vt:lpstr>
      <vt:lpstr>Be sure that your child enjoys the sport, is confident, and feels like a part of the team.  Provide support, listening to them, and only provide constructive criticism.  Be sure that the purpose of your child's sports involvement is for your child's well-being, not for your own personal, unconscious wishes.  Be an effective, respectful role model for your child, know the boundaries, and monitor your behavior.  Do not be jealous of, or interfere with, the healthy relationships your child will develop with other adults in the sports environment.  Allow your child's character to grow by giving him/her space to resolve any conflicts or concerns.  Know when to intervene and when to be an advocate for your child, then do so in a rational, planned way.   Remember that it is also OK for you to enjoy yourself, too! </vt:lpstr>
      <vt:lpstr>PowerPoint Presentation</vt:lpstr>
      <vt:lpstr>Teaching Students Leadership skills: </vt:lpstr>
      <vt:lpstr>Teaching Students Leadership skills: </vt:lpstr>
      <vt:lpstr>PowerPoint Presentation</vt:lpstr>
      <vt:lpstr>When you as a parent feels that there is a problem that needs to be addressed:</vt:lpstr>
      <vt:lpstr>What the organization needs from you: </vt:lpstr>
      <vt:lpstr>Tournament Dates: Please leave these dates available to work throughout day and evening.</vt:lpstr>
      <vt:lpstr>Sign that will be posted throughout during the tournaments.  </vt:lpstr>
      <vt:lpstr>Please visit us on Twitter and WebPage</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2015-11-02T13:22:18Z</dcterms:created>
  <dcterms:modified xsi:type="dcterms:W3CDTF">2015-11-05T02:26:08Z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