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9" r:id="rId4"/>
    <p:sldId id="260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9791B3C5-6DD4-4173-8F4B-90139F52DB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786E34F-B3D4-4CC5-A7BD-DB5B6FD65A2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F8BB7-1E58-45F7-B953-5A0DB60029C6}" type="datetimeFigureOut">
              <a:rPr lang="en-US" smtClean="0"/>
              <a:t>6/13/2019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346DB60-C506-426E-9DFA-3975E1329B9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A2D4F27-3ED3-4173-8DB8-6C71F66794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A953F-A90E-4E93-A93A-05FC783C4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64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8ECCC07-34A9-43FD-BF58-E8CCACCE7C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B073C22-87E7-4F97-9A4B-44A22965E9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D0EDF09-6840-4AED-8813-B4F6831D1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3ECAC-12F9-4213-9965-A340F8055AF0}" type="datetimeFigureOut">
              <a:rPr lang="en-US" smtClean="0"/>
              <a:t>6/13/2019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4C11399-708D-4533-ABCA-6E8D5FF29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CFE084B-12C2-4535-951D-FABFF3A47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60E9-546B-443D-81C4-DD35089A3B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592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901E7D-355F-4740-AC62-32290E9BF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BE359BC-632F-4FAB-A24E-69BF4CFE2B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FBCCB3A-B35F-41E1-BD95-6E28A81BC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3ECAC-12F9-4213-9965-A340F8055AF0}" type="datetimeFigureOut">
              <a:rPr lang="en-US" smtClean="0"/>
              <a:t>6/13/2019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3C1CBFB-9FFB-47FC-AF32-C02656BF0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04FB95E-CAB3-4B84-BEB0-352A27504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60E9-546B-443D-81C4-DD35089A3B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283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FC811272-2867-432E-9303-7E27B0AE10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20DDFD0-4FC7-4641-9F1E-FF6C0CEFE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16DB3FC-81A1-47A1-B7AD-5552D2916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3ECAC-12F9-4213-9965-A340F8055AF0}" type="datetimeFigureOut">
              <a:rPr lang="en-US" smtClean="0"/>
              <a:t>6/13/2019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105ABCE-9FB8-4815-9C92-DA20868F5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E437C16-69D9-413F-BC04-964D1AF87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60E9-546B-443D-81C4-DD35089A3B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443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583BCF-F595-41E9-AFD0-407D5DBFE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CEBEF8-A356-4EDB-BA29-046AE9DA4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7430BDE-9977-4AF1-90AD-BCDBC34AC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3ECAC-12F9-4213-9965-A340F8055AF0}" type="datetimeFigureOut">
              <a:rPr lang="en-US" smtClean="0"/>
              <a:t>6/13/2019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5666326-45A8-4384-A32A-72BBB755C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F47FDDB-EE02-4FFD-B4BA-738E744CB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60E9-546B-443D-81C4-DD35089A3B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76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17C0ADC-3E0C-4D91-AF50-78DD18C72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3D518BF-C931-4896-AB76-64D29E6C76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B3D8FE1-F0D0-4C8D-8519-CC0A46C2E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3ECAC-12F9-4213-9965-A340F8055AF0}" type="datetimeFigureOut">
              <a:rPr lang="en-US" smtClean="0"/>
              <a:t>6/13/2019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1E30EAA-B321-4F45-A9C3-9EAC9DB42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C8B802B-B1BC-4749-8E15-34B724BB7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60E9-546B-443D-81C4-DD35089A3B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239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3A6436C-0253-4059-81B8-6C57B3A18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7BF3C9D-5FC9-4F02-894D-BB8556EA26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687DE07-783F-4225-826C-DF3B86991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0D51E10-A74A-4C89-A3EB-D9E9EB45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3ECAC-12F9-4213-9965-A340F8055AF0}" type="datetimeFigureOut">
              <a:rPr lang="en-US" smtClean="0"/>
              <a:t>6/13/2019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9367A6B-41DE-4C8F-8BAE-3B21A74DE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83F415D-090B-4EFB-9ADD-BED4431FB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60E9-546B-443D-81C4-DD35089A3B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813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1B4E259-F3E7-4BE4-B2B3-12E739D2E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B1A931F-6A13-4174-8A17-118BDA592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AA9FA98-C618-4E74-ACFE-2B1DE7CAC7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BAB113E-03A1-4265-8C0F-1F841AB0C1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79275D32-9A29-4518-A83C-C4EE464C12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2658C962-6928-4F5F-9E8A-B1F4C2FB7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3ECAC-12F9-4213-9965-A340F8055AF0}" type="datetimeFigureOut">
              <a:rPr lang="en-US" smtClean="0"/>
              <a:t>6/13/2019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FFEC3469-2C86-4A0F-97C9-FB5F2D292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70FCF3F1-01D2-4A1B-932F-F5AA29AE0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60E9-546B-443D-81C4-DD35089A3B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399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EBDC34-DCC5-4AF3-A350-A39809A35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4780B4C-435A-4917-85E3-D0143E2B3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3ECAC-12F9-4213-9965-A340F8055AF0}" type="datetimeFigureOut">
              <a:rPr lang="en-US" smtClean="0"/>
              <a:t>6/13/2019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E189258-5E44-4CDE-9C5F-504FAEF4C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E46F67F-7858-4A0E-AA12-F26A04726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60E9-546B-443D-81C4-DD35089A3B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693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EDF0FD76-582E-48D8-97E7-E7F8E9E0E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3ECAC-12F9-4213-9965-A340F8055AF0}" type="datetimeFigureOut">
              <a:rPr lang="en-US" smtClean="0"/>
              <a:t>6/13/2019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AF9B766D-17BF-4FB3-BDD3-F6C454349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55EB145-7F17-4559-84C3-9F125701B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60E9-546B-443D-81C4-DD35089A3B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515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528E64C-C1BD-4556-9CF1-1F4F09A93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79CBA2B-722E-4F0C-B36A-8FEB5DD2E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51A88A1-D332-41BC-B22E-52DBE82EE2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452D20C-ADD6-46C0-BA1B-93B6B893A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3ECAC-12F9-4213-9965-A340F8055AF0}" type="datetimeFigureOut">
              <a:rPr lang="en-US" smtClean="0"/>
              <a:t>6/13/2019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1AE79D4-D3B3-478E-A8DE-7368188EF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F837ECA-C181-43E8-930A-C8661E6A3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60E9-546B-443D-81C4-DD35089A3B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595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0458A2-8033-426C-879E-F799C78AD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C1AD78CA-5FD9-4F74-986E-9F79C4D47F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60386B9-C74B-438D-BDA1-0DC06F3BB4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9E448FB-9148-4986-B04D-09635097A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3ECAC-12F9-4213-9965-A340F8055AF0}" type="datetimeFigureOut">
              <a:rPr lang="en-US" smtClean="0"/>
              <a:t>6/13/2019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4DE2F70-65F6-45BE-BC9E-84E958DBA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32D78F5-D4F4-499E-9AF0-22851816E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60E9-546B-443D-81C4-DD35089A3B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4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55D38FB5-47AB-41EA-8E42-B01894E78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4FF40D4-CD33-4D3A-B9A4-6AD6D3B57C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D3C8248-62B2-4170-A440-6BAAFA9305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3ECAC-12F9-4213-9965-A340F8055AF0}" type="datetimeFigureOut">
              <a:rPr lang="en-US" smtClean="0"/>
              <a:t>6/13/2019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CBC90CB-BB8C-47F9-B28B-675877BE21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38EACE7-A3BB-4CF7-9E47-EB451F92EC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D60E9-546B-443D-81C4-DD35089A3B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598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9B4B1A-99B0-4205-B8A0-D311544268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800" dirty="0">
                <a:solidFill>
                  <a:srgbClr val="C00000"/>
                </a:solidFill>
                <a:latin typeface="Footlight MT Light" panose="0204060206030A020304" pitchFamily="18" charset="0"/>
              </a:rPr>
              <a:t>WELCOME</a:t>
            </a:r>
            <a:r>
              <a:rPr lang="en-US" dirty="0">
                <a:latin typeface="Footlight MT Light" panose="0204060206030A020304" pitchFamily="18" charset="0"/>
              </a:rPr>
              <a:t/>
            </a:r>
            <a:br>
              <a:rPr lang="en-US" dirty="0">
                <a:latin typeface="Footlight MT Light" panose="0204060206030A020304" pitchFamily="18" charset="0"/>
              </a:rPr>
            </a:br>
            <a:r>
              <a:rPr lang="en-US" dirty="0">
                <a:latin typeface="Footlight MT Light" panose="0204060206030A020304" pitchFamily="18" charset="0"/>
              </a:rPr>
              <a:t>2019 HC Football Families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43A96CDA-4488-4FA0-8B20-0018176C22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35352"/>
          </a:xfrm>
          <a:solidFill>
            <a:schemeClr val="tx1"/>
          </a:solidFill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1" u="sng" dirty="0">
                <a:solidFill>
                  <a:schemeClr val="bg1"/>
                </a:solidFill>
                <a:latin typeface="Footlight MT Light" panose="0204060206030A020304" pitchFamily="18" charset="0"/>
              </a:rPr>
              <a:t>2019 Booster Club Officers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  <a:latin typeface="Footlight MT Light" panose="0204060206030A020304" pitchFamily="18" charset="0"/>
              </a:rPr>
              <a:t>President ~ Lisa Shaw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  <a:latin typeface="Footlight MT Light" panose="0204060206030A020304" pitchFamily="18" charset="0"/>
              </a:rPr>
              <a:t>Vice President ~ James Ghanim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  <a:latin typeface="Footlight MT Light" panose="0204060206030A020304" pitchFamily="18" charset="0"/>
              </a:rPr>
              <a:t>Vice President, Fundraising ~ Tracy Savare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  <a:latin typeface="Footlight MT Light" panose="0204060206030A020304" pitchFamily="18" charset="0"/>
              </a:rPr>
              <a:t>Treasurer ~ Scott Cleary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  <a:latin typeface="Footlight MT Light" panose="0204060206030A020304" pitchFamily="18" charset="0"/>
              </a:rPr>
              <a:t>Secretary ~ Anita Falvo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  <a:latin typeface="Footlight MT Light" panose="0204060206030A020304" pitchFamily="18" charset="0"/>
              </a:rPr>
              <a:t>Communications </a:t>
            </a:r>
            <a:r>
              <a:rPr lang="en-US" sz="2000" dirty="0" smtClean="0">
                <a:solidFill>
                  <a:schemeClr val="bg1"/>
                </a:solidFill>
                <a:latin typeface="Footlight MT Light" panose="0204060206030A020304" pitchFamily="18" charset="0"/>
              </a:rPr>
              <a:t>Director/Grievances </a:t>
            </a:r>
            <a:r>
              <a:rPr lang="en-US" sz="2000" dirty="0">
                <a:solidFill>
                  <a:schemeClr val="bg1"/>
                </a:solidFill>
                <a:latin typeface="Footlight MT Light" panose="0204060206030A020304" pitchFamily="18" charset="0"/>
              </a:rPr>
              <a:t>~ Victoria Brito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  <a:latin typeface="Footlight MT Light" panose="0204060206030A020304" pitchFamily="18" charset="0"/>
              </a:rPr>
              <a:t>Members-At-Large ~ Tanya Cleary, Charles Ebanks, Sandy Ghanim</a:t>
            </a:r>
          </a:p>
          <a:p>
            <a:pPr>
              <a:spcBef>
                <a:spcPts val="0"/>
              </a:spcBef>
            </a:pP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A5A43F9D-2011-4E27-B185-7115ACF590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033" y="620610"/>
            <a:ext cx="1635328" cy="163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400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="" xmlns:a16="http://schemas.microsoft.com/office/drawing/2014/main" id="{136A9510-00CC-4F5E-94A3-49D1CE4E7C94}"/>
              </a:ext>
            </a:extLst>
          </p:cNvPr>
          <p:cNvSpPr/>
          <p:nvPr/>
        </p:nvSpPr>
        <p:spPr>
          <a:xfrm>
            <a:off x="763398" y="595618"/>
            <a:ext cx="7935985" cy="855677"/>
          </a:xfrm>
          <a:prstGeom prst="roundRect">
            <a:avLst/>
          </a:prstGeom>
          <a:solidFill>
            <a:schemeClr val="tx1"/>
          </a:solidFill>
          <a:ln w="38100" cmpd="thickThin">
            <a:solidFill>
              <a:srgbClr val="C00000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3D122AC-1537-4003-B588-F8957AF1E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Footlight MT Light" panose="0204060206030A020304" pitchFamily="18" charset="0"/>
              </a:rPr>
              <a:t>Why do we have a Booster Club?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EA27760-3FCF-4222-A403-9895D775B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319" y="1690688"/>
            <a:ext cx="11459362" cy="4609444"/>
          </a:xfrm>
        </p:spPr>
        <p:txBody>
          <a:bodyPr>
            <a:normAutofit/>
          </a:bodyPr>
          <a:lstStyle/>
          <a:p>
            <a:r>
              <a:rPr lang="en-US" sz="2000" dirty="0"/>
              <a:t>The Football Program can not exist on funds provided by the school athletic department alone.</a:t>
            </a:r>
          </a:p>
          <a:p>
            <a:r>
              <a:rPr lang="en-US" sz="2000" dirty="0"/>
              <a:t>Booster Club provides equipment requested by coaches (HUDL, communication systems, tackling equipment, etc.)</a:t>
            </a:r>
          </a:p>
          <a:p>
            <a:r>
              <a:rPr lang="en-US" sz="2000" dirty="0">
                <a:solidFill>
                  <a:srgbClr val="C00000"/>
                </a:solidFill>
              </a:rPr>
              <a:t>Booster Club provides the following for ALL PLAYERS: </a:t>
            </a:r>
          </a:p>
          <a:p>
            <a:pPr lvl="1"/>
            <a:r>
              <a:rPr lang="en-US" sz="2000" dirty="0">
                <a:solidFill>
                  <a:srgbClr val="C00000"/>
                </a:solidFill>
              </a:rPr>
              <a:t>Pregame meals – Varsity (sophomore – senior) $6 x 9 games </a:t>
            </a:r>
            <a:r>
              <a:rPr lang="en-US" sz="2000" dirty="0" smtClean="0">
                <a:solidFill>
                  <a:srgbClr val="C00000"/>
                </a:solidFill>
              </a:rPr>
              <a:t>$54 per player</a:t>
            </a:r>
            <a:endParaRPr lang="en-US" sz="2000" dirty="0">
              <a:solidFill>
                <a:srgbClr val="C00000"/>
              </a:solidFill>
            </a:endParaRPr>
          </a:p>
          <a:p>
            <a:pPr lvl="1"/>
            <a:r>
              <a:rPr lang="en-US" sz="2000" dirty="0">
                <a:solidFill>
                  <a:srgbClr val="C00000"/>
                </a:solidFill>
              </a:rPr>
              <a:t>Bagels/subs, chips &amp; water – JV &amp; Freshman away games (Fresh, soph, jr) $5 x 5 games </a:t>
            </a:r>
            <a:r>
              <a:rPr lang="en-US" sz="2000" dirty="0" smtClean="0">
                <a:solidFill>
                  <a:srgbClr val="C00000"/>
                </a:solidFill>
              </a:rPr>
              <a:t>$25 </a:t>
            </a:r>
            <a:r>
              <a:rPr lang="en-US" sz="2000" smtClean="0">
                <a:solidFill>
                  <a:srgbClr val="C00000"/>
                </a:solidFill>
              </a:rPr>
              <a:t>per player</a:t>
            </a:r>
            <a:endParaRPr lang="en-US" sz="2000" dirty="0">
              <a:solidFill>
                <a:srgbClr val="C00000"/>
              </a:solidFill>
            </a:endParaRPr>
          </a:p>
          <a:p>
            <a:pPr lvl="1"/>
            <a:r>
              <a:rPr lang="en-US" sz="2000" dirty="0">
                <a:solidFill>
                  <a:srgbClr val="C00000"/>
                </a:solidFill>
              </a:rPr>
              <a:t>Senior gifts (jacket, memory book &amp; tie) – approx. $</a:t>
            </a:r>
            <a:r>
              <a:rPr lang="en-US" sz="2000" dirty="0" smtClean="0">
                <a:solidFill>
                  <a:srgbClr val="C00000"/>
                </a:solidFill>
              </a:rPr>
              <a:t>80 per Senior</a:t>
            </a:r>
            <a:endParaRPr lang="en-US" sz="2000" dirty="0">
              <a:solidFill>
                <a:srgbClr val="C00000"/>
              </a:solidFill>
            </a:endParaRPr>
          </a:p>
          <a:p>
            <a:pPr lvl="1"/>
            <a:r>
              <a:rPr lang="en-US" sz="2000" dirty="0">
                <a:solidFill>
                  <a:srgbClr val="C00000"/>
                </a:solidFill>
              </a:rPr>
              <a:t>Fr, So, Jr gift - $</a:t>
            </a:r>
            <a:r>
              <a:rPr lang="en-US" sz="2000" dirty="0" smtClean="0">
                <a:solidFill>
                  <a:srgbClr val="C00000"/>
                </a:solidFill>
              </a:rPr>
              <a:t>10 per player</a:t>
            </a:r>
            <a:endParaRPr lang="en-US" sz="2000" dirty="0">
              <a:solidFill>
                <a:srgbClr val="C00000"/>
              </a:solidFill>
            </a:endParaRPr>
          </a:p>
          <a:p>
            <a:pPr lvl="1"/>
            <a:r>
              <a:rPr lang="en-US" sz="2000" dirty="0">
                <a:solidFill>
                  <a:srgbClr val="C00000"/>
                </a:solidFill>
              </a:rPr>
              <a:t>Pink Out Item - $</a:t>
            </a:r>
            <a:r>
              <a:rPr lang="en-US" sz="2000" dirty="0" smtClean="0">
                <a:solidFill>
                  <a:srgbClr val="C00000"/>
                </a:solidFill>
              </a:rPr>
              <a:t>5 per player</a:t>
            </a:r>
            <a:endParaRPr lang="en-US" sz="2000" dirty="0">
              <a:solidFill>
                <a:srgbClr val="C00000"/>
              </a:solidFill>
            </a:endParaRPr>
          </a:p>
          <a:p>
            <a:pPr lvl="1"/>
            <a:r>
              <a:rPr lang="en-US" sz="2000" dirty="0">
                <a:solidFill>
                  <a:srgbClr val="C00000"/>
                </a:solidFill>
              </a:rPr>
              <a:t>Player Clothing – (replaces previously parent-purchased player packs) – est. $75</a:t>
            </a:r>
            <a:r>
              <a:rPr lang="en-US" sz="2000" dirty="0" smtClean="0">
                <a:solidFill>
                  <a:srgbClr val="C00000"/>
                </a:solidFill>
              </a:rPr>
              <a:t>+ per player</a:t>
            </a:r>
            <a:endParaRPr lang="en-US" sz="2000" dirty="0">
              <a:solidFill>
                <a:srgbClr val="C00000"/>
              </a:solidFill>
            </a:endParaRPr>
          </a:p>
          <a:p>
            <a:pPr lvl="1"/>
            <a:r>
              <a:rPr lang="en-US" sz="2000" dirty="0">
                <a:solidFill>
                  <a:srgbClr val="C00000"/>
                </a:solidFill>
              </a:rPr>
              <a:t>ALL Player Year-End Banquet Meal - $</a:t>
            </a:r>
            <a:r>
              <a:rPr lang="en-US" sz="2000" dirty="0" smtClean="0">
                <a:solidFill>
                  <a:srgbClr val="C00000"/>
                </a:solidFill>
              </a:rPr>
              <a:t>20 per player</a:t>
            </a:r>
            <a:endParaRPr lang="en-US" sz="2000" dirty="0">
              <a:solidFill>
                <a:srgbClr val="C00000"/>
              </a:solidFill>
            </a:endParaRPr>
          </a:p>
          <a:p>
            <a:pPr lvl="1"/>
            <a:endParaRPr lang="en-US" sz="2000" dirty="0"/>
          </a:p>
          <a:p>
            <a:pPr marL="457200" lvl="1" indent="0" algn="ctr">
              <a:buNone/>
            </a:pPr>
            <a:r>
              <a:rPr lang="en-US" sz="2000" b="1" dirty="0">
                <a:solidFill>
                  <a:schemeClr val="accent1"/>
                </a:solidFill>
                <a:latin typeface="Footlight MT Light" panose="0204060206030A020304" pitchFamily="18" charset="0"/>
              </a:rPr>
              <a:t>OVER $245 for Seniors &amp; OVER $270 for Soph &amp; Jrs who are swing players &amp; OVER $135 for Freshmen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89552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="" xmlns:a16="http://schemas.microsoft.com/office/drawing/2014/main" id="{5D82578D-7325-48BA-8FE3-C21018953DDD}"/>
              </a:ext>
            </a:extLst>
          </p:cNvPr>
          <p:cNvSpPr/>
          <p:nvPr/>
        </p:nvSpPr>
        <p:spPr>
          <a:xfrm>
            <a:off x="654341" y="595618"/>
            <a:ext cx="8498047" cy="855677"/>
          </a:xfrm>
          <a:prstGeom prst="roundRect">
            <a:avLst/>
          </a:prstGeom>
          <a:solidFill>
            <a:schemeClr val="tx1"/>
          </a:solidFill>
          <a:ln w="38100" cmpd="thickThin">
            <a:solidFill>
              <a:srgbClr val="C00000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3D122AC-1537-4003-B588-F8957AF1E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Footlight MT Light" panose="0204060206030A020304" pitchFamily="18" charset="0"/>
              </a:rPr>
              <a:t>Booster Club Membership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EA27760-3FCF-4222-A403-9895D775B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1571" y="1690688"/>
            <a:ext cx="9437614" cy="4609444"/>
          </a:xfrm>
        </p:spPr>
        <p:txBody>
          <a:bodyPr>
            <a:normAutofit/>
          </a:bodyPr>
          <a:lstStyle/>
          <a:p>
            <a:r>
              <a:rPr lang="en-US" sz="2400" dirty="0"/>
              <a:t>2  Family Admission Tickets to all Regular Season Home games (value of $50+)</a:t>
            </a:r>
          </a:p>
          <a:p>
            <a:r>
              <a:rPr lang="en-US" sz="2400" dirty="0"/>
              <a:t>2019 Football &amp; Cheer Program Book (costs BC $25+ to print)</a:t>
            </a:r>
          </a:p>
          <a:p>
            <a:r>
              <a:rPr lang="en-US" sz="2400" dirty="0"/>
              <a:t>2019 Team Poster</a:t>
            </a:r>
          </a:p>
          <a:p>
            <a:r>
              <a:rPr lang="en-US" sz="2400" dirty="0"/>
              <a:t>Booster Club Goodie Bag (ex: Magnet, Team Lanyard w/roster, </a:t>
            </a:r>
            <a:r>
              <a:rPr lang="en-US" sz="2400" dirty="0" smtClean="0"/>
              <a:t>Cowbell- freshmen only)</a:t>
            </a:r>
            <a:endParaRPr lang="en-US" sz="2400" dirty="0"/>
          </a:p>
          <a:p>
            <a:r>
              <a:rPr lang="en-US" sz="2400" dirty="0"/>
              <a:t>Membership pricing for Year-end Banquet</a:t>
            </a:r>
          </a:p>
          <a:p>
            <a:r>
              <a:rPr lang="en-US" sz="2400" dirty="0"/>
              <a:t>Membership Voting Privileges </a:t>
            </a:r>
          </a:p>
          <a:p>
            <a:pPr marL="0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93973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="" xmlns:a16="http://schemas.microsoft.com/office/drawing/2014/main" id="{6127AFDC-054B-473C-8BDD-604DFBEDCFFD}"/>
              </a:ext>
            </a:extLst>
          </p:cNvPr>
          <p:cNvSpPr/>
          <p:nvPr/>
        </p:nvSpPr>
        <p:spPr>
          <a:xfrm>
            <a:off x="402672" y="595618"/>
            <a:ext cx="11386656" cy="855677"/>
          </a:xfrm>
          <a:prstGeom prst="roundRect">
            <a:avLst/>
          </a:prstGeom>
          <a:solidFill>
            <a:schemeClr val="tx1"/>
          </a:solidFill>
          <a:ln w="38100" cmpd="thickThin">
            <a:solidFill>
              <a:srgbClr val="C00000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013E0A0-A589-4696-B9C6-5C0B1DBCE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672" y="365125"/>
            <a:ext cx="11501306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Footlight MT Light" panose="0204060206030A020304" pitchFamily="18" charset="0"/>
              </a:rPr>
              <a:t>What are 2019 Booster Club Membership Dues?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9A6634-3206-446A-B7E9-F61983270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4035" y="1834014"/>
            <a:ext cx="10515600" cy="443256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200" b="1" dirty="0"/>
              <a:t>Membership $100 + Family Poster Sponsorship $50 = </a:t>
            </a:r>
            <a:r>
              <a:rPr lang="en-US" sz="3200" b="1" dirty="0">
                <a:solidFill>
                  <a:srgbClr val="C00000"/>
                </a:solidFill>
              </a:rPr>
              <a:t>$150</a:t>
            </a:r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2400" i="1" dirty="0">
                <a:solidFill>
                  <a:srgbClr val="0070C0"/>
                </a:solidFill>
              </a:rPr>
              <a:t>If you choose NOT to do a family poster sponsorship – YOUR FAMILY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i="1" dirty="0">
                <a:solidFill>
                  <a:srgbClr val="0070C0"/>
                </a:solidFill>
              </a:rPr>
              <a:t>	</a:t>
            </a:r>
            <a:r>
              <a:rPr lang="en-US" sz="2400" i="1" dirty="0">
                <a:solidFill>
                  <a:srgbClr val="0070C0"/>
                </a:solidFill>
              </a:rPr>
              <a:t>IS RESPOSIBLE TO OBTAIN A BUSINESS POSTOR SPONSORSHIP $50.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i="1" dirty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i="1" dirty="0">
              <a:solidFill>
                <a:srgbClr val="0070C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i="1" dirty="0">
                <a:solidFill>
                  <a:srgbClr val="C00000"/>
                </a:solidFill>
              </a:rPr>
              <a:t>BC Membership &amp; Poster Sponsorships are DUE by Friday, August 16</a:t>
            </a:r>
            <a:r>
              <a:rPr lang="en-US" sz="2400" i="1" baseline="30000" dirty="0">
                <a:solidFill>
                  <a:srgbClr val="C00000"/>
                </a:solidFill>
              </a:rPr>
              <a:t>th</a:t>
            </a:r>
            <a:r>
              <a:rPr lang="en-US" sz="2400" i="1" dirty="0">
                <a:solidFill>
                  <a:srgbClr val="C00000"/>
                </a:solidFill>
              </a:rPr>
              <a:t>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i="1" dirty="0">
                <a:solidFill>
                  <a:schemeClr val="accent1"/>
                </a:solidFill>
              </a:rPr>
              <a:t>HC Football Foam stadium seat to all families that meet this deadline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i="1" dirty="0">
                <a:solidFill>
                  <a:srgbClr val="C00000"/>
                </a:solidFill>
              </a:rPr>
              <a:t>However, we are collecting, via registration, your son’s clothing sizes. Items need to be ordered in the next couple weeks – register early so your son can get correct sizing - even if you cannot pay dues until August.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i="1" dirty="0">
              <a:solidFill>
                <a:srgbClr val="0070C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/>
              <a:t>Pay as you leave (YELLOW SHEET) with check  - payable to HC Football Booster Club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/>
              <a:t>Register and Pay via PayPal at HCFootball.net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i="1" dirty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i="1" dirty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i="1" dirty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i="1" dirty="0">
              <a:solidFill>
                <a:srgbClr val="0070C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i="1" dirty="0"/>
              <a:t>The Booster Club is happy to assist families who are financially unable to pay </a:t>
            </a:r>
            <a:r>
              <a:rPr lang="en-US" sz="2400" i="1" dirty="0" smtClean="0"/>
              <a:t>dues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i="1" dirty="0" smtClean="0"/>
              <a:t>Please see a Booster Club Officer or Coach </a:t>
            </a:r>
            <a:r>
              <a:rPr lang="en-US" sz="2400" i="1" dirty="0" err="1" smtClean="0"/>
              <a:t>Ransone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199732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="" xmlns:a16="http://schemas.microsoft.com/office/drawing/2014/main" id="{3AC67352-B9CE-46FA-9F8D-CF19502F22AC}"/>
              </a:ext>
            </a:extLst>
          </p:cNvPr>
          <p:cNvSpPr/>
          <p:nvPr/>
        </p:nvSpPr>
        <p:spPr>
          <a:xfrm>
            <a:off x="672132" y="174332"/>
            <a:ext cx="9982899" cy="855677"/>
          </a:xfrm>
          <a:prstGeom prst="roundRect">
            <a:avLst/>
          </a:prstGeom>
          <a:solidFill>
            <a:schemeClr val="tx1"/>
          </a:solidFill>
          <a:ln w="38100" cmpd="thickThin">
            <a:solidFill>
              <a:srgbClr val="C00000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633784C-77BB-4E4A-B6B0-C105A64A7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135403"/>
            <a:ext cx="5157787" cy="474939"/>
          </a:xfrm>
        </p:spPr>
        <p:txBody>
          <a:bodyPr>
            <a:normAutofit/>
          </a:bodyPr>
          <a:lstStyle/>
          <a:p>
            <a:r>
              <a:rPr lang="en-US" sz="2200" dirty="0">
                <a:latin typeface="Footlight MT Light" panose="0204060206030A020304" pitchFamily="18" charset="0"/>
              </a:rPr>
              <a:t>Past / Current 2019 Booster Club Activities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F393C1D-7FE9-4D13-BD6B-DEB3B4D0CA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2915" y="1639144"/>
            <a:ext cx="5157787" cy="4196318"/>
          </a:xfrm>
        </p:spPr>
        <p:txBody>
          <a:bodyPr>
            <a:normAutofit/>
          </a:bodyPr>
          <a:lstStyle/>
          <a:p>
            <a:r>
              <a:rPr lang="en-US" sz="1800" dirty="0"/>
              <a:t>January – March ~ Transition from past Board</a:t>
            </a:r>
          </a:p>
          <a:p>
            <a:r>
              <a:rPr lang="en-US" sz="1800" dirty="0"/>
              <a:t>March – 2</a:t>
            </a:r>
            <a:r>
              <a:rPr lang="en-US" sz="1800" baseline="30000" dirty="0"/>
              <a:t>nd</a:t>
            </a:r>
            <a:r>
              <a:rPr lang="en-US" sz="1800" dirty="0"/>
              <a:t> Annual Comedy Show … fun night, $3600+ raised</a:t>
            </a:r>
          </a:p>
          <a:p>
            <a:r>
              <a:rPr lang="en-US" sz="1800" dirty="0"/>
              <a:t>April – June … Mid-Jersey Football Foundation</a:t>
            </a:r>
          </a:p>
          <a:p>
            <a:pPr lvl="1"/>
            <a:r>
              <a:rPr lang="en-US" sz="1800" dirty="0">
                <a:solidFill>
                  <a:prstClr val="black"/>
                </a:solidFill>
              </a:rPr>
              <a:t>Fun community day!! Thank you to all families who volunteered, sponsored, golfed &amp; donated items.  We have been told we raised enough to cover player clothing – used to be parent-purchased player packs ($120+)</a:t>
            </a:r>
          </a:p>
          <a:p>
            <a:r>
              <a:rPr lang="en-US" sz="1800" dirty="0"/>
              <a:t>Jets vs Eagles Preseason Game</a:t>
            </a:r>
          </a:p>
          <a:p>
            <a:r>
              <a:rPr lang="en-US" sz="1800" dirty="0"/>
              <a:t>June 28</a:t>
            </a:r>
            <a:r>
              <a:rPr lang="en-US" sz="1800" baseline="30000" dirty="0"/>
              <a:t>th</a:t>
            </a:r>
            <a:r>
              <a:rPr lang="en-US" sz="1800" dirty="0"/>
              <a:t> Somerset Patriots Game - $14/ticket</a:t>
            </a:r>
          </a:p>
          <a:p>
            <a:r>
              <a:rPr lang="en-US" sz="1800" dirty="0"/>
              <a:t>2019 Football &amp; Cheer Program Book</a:t>
            </a:r>
          </a:p>
          <a:p>
            <a:r>
              <a:rPr lang="en-US" sz="1800" dirty="0"/>
              <a:t>2019 Team Poster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071BEF2E-EB22-49A0-B04B-4C1A30FA2F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2176" y="1213826"/>
            <a:ext cx="5183188" cy="407826"/>
          </a:xfrm>
        </p:spPr>
        <p:txBody>
          <a:bodyPr>
            <a:normAutofit/>
          </a:bodyPr>
          <a:lstStyle/>
          <a:p>
            <a:r>
              <a:rPr lang="en-US" sz="2200" dirty="0">
                <a:latin typeface="Footlight MT Light" panose="0204060206030A020304" pitchFamily="18" charset="0"/>
              </a:rPr>
              <a:t>Be Looking for information on….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6FF88626-4F10-4C41-84CC-4EA7AB4863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1300" y="1666755"/>
            <a:ext cx="5183188" cy="4269035"/>
          </a:xfrm>
        </p:spPr>
        <p:txBody>
          <a:bodyPr>
            <a:normAutofit/>
          </a:bodyPr>
          <a:lstStyle/>
          <a:p>
            <a:r>
              <a:rPr lang="en-US" sz="1800" dirty="0"/>
              <a:t>Spiritwear…store will open this week. Open until mid-July…gear is delivered in August.</a:t>
            </a:r>
          </a:p>
          <a:p>
            <a:r>
              <a:rPr lang="en-US" sz="1800" dirty="0"/>
              <a:t>Senior Scholarship information</a:t>
            </a:r>
          </a:p>
          <a:p>
            <a:r>
              <a:rPr lang="en-US" sz="1800" dirty="0"/>
              <a:t>Parent’s night out…monthly</a:t>
            </a:r>
          </a:p>
          <a:p>
            <a:r>
              <a:rPr lang="en-US" sz="1800" b="1" dirty="0">
                <a:solidFill>
                  <a:srgbClr val="C00000"/>
                </a:solidFill>
              </a:rPr>
              <a:t>Community Season Kick-Off Event – August 16</a:t>
            </a:r>
            <a:r>
              <a:rPr lang="en-US" sz="1800" b="1" baseline="30000" dirty="0">
                <a:solidFill>
                  <a:srgbClr val="C00000"/>
                </a:solidFill>
              </a:rPr>
              <a:t>th</a:t>
            </a:r>
            <a:r>
              <a:rPr lang="en-US" sz="1800" b="1" dirty="0">
                <a:solidFill>
                  <a:srgbClr val="C00000"/>
                </a:solidFill>
              </a:rPr>
              <a:t> at Old York Cellars</a:t>
            </a:r>
          </a:p>
          <a:p>
            <a:r>
              <a:rPr lang="en-US" sz="1800" dirty="0"/>
              <a:t>Information on mandatory practice times – beginning August 12</a:t>
            </a:r>
            <a:r>
              <a:rPr lang="en-US" sz="1800" baseline="30000" dirty="0"/>
              <a:t>th</a:t>
            </a:r>
          </a:p>
          <a:p>
            <a:r>
              <a:rPr lang="en-US" sz="1800" dirty="0"/>
              <a:t>Bench-A-Thon ~ August 2</a:t>
            </a:r>
            <a:r>
              <a:rPr lang="en-US" sz="1800" baseline="30000" dirty="0"/>
              <a:t>nd</a:t>
            </a:r>
            <a:r>
              <a:rPr lang="en-US" sz="1800" dirty="0"/>
              <a:t> </a:t>
            </a:r>
          </a:p>
          <a:p>
            <a:r>
              <a:rPr lang="en-US" sz="1800" dirty="0"/>
              <a:t>Information on in-season games and activities</a:t>
            </a:r>
          </a:p>
          <a:p>
            <a:pPr lvl="1"/>
            <a:r>
              <a:rPr lang="en-US" sz="1400" dirty="0"/>
              <a:t>Honoring Our </a:t>
            </a:r>
            <a:r>
              <a:rPr lang="en-US" sz="1400" dirty="0" smtClean="0"/>
              <a:t>Heroes </a:t>
            </a:r>
            <a:r>
              <a:rPr lang="en-US" sz="1400" dirty="0"/>
              <a:t>Night, Senior Night, Pink Out</a:t>
            </a:r>
          </a:p>
          <a:p>
            <a:pPr lvl="1"/>
            <a:r>
              <a:rPr lang="en-US" sz="1400" b="1" i="1" dirty="0">
                <a:solidFill>
                  <a:srgbClr val="C00000"/>
                </a:solidFill>
              </a:rPr>
              <a:t>Ways to volunteer</a:t>
            </a:r>
            <a:r>
              <a:rPr lang="en-US" sz="1400" dirty="0">
                <a:solidFill>
                  <a:srgbClr val="C00000"/>
                </a:solidFill>
              </a:rPr>
              <a:t>…Team parent, Making Victory Cookies, Taking game pictures for website, serve  dinner to players, pick up post-game subs/bagels, help with Year-end banquet</a:t>
            </a:r>
          </a:p>
          <a:p>
            <a:pPr marL="457200" lvl="1" indent="0">
              <a:buNone/>
            </a:pPr>
            <a:endParaRPr lang="en-US" sz="1400" dirty="0"/>
          </a:p>
          <a:p>
            <a:endParaRPr lang="en-US" sz="1800" dirty="0"/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BCAB3B0A-7506-48D1-A5AB-61B9D3126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15" y="48618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Footlight MT Light" panose="0204060206030A020304" pitchFamily="18" charset="0"/>
              </a:rPr>
              <a:t>Booster Club Activities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BF205948-F9BD-4185-8BDC-E54AE9A53ADB}"/>
              </a:ext>
            </a:extLst>
          </p:cNvPr>
          <p:cNvCxnSpPr>
            <a:cxnSpLocks/>
          </p:cNvCxnSpPr>
          <p:nvPr/>
        </p:nvCxnSpPr>
        <p:spPr>
          <a:xfrm>
            <a:off x="919780" y="1590329"/>
            <a:ext cx="49914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EFFD4B94-BAC3-47C1-A4E3-1E5C40D080C8}"/>
              </a:ext>
            </a:extLst>
          </p:cNvPr>
          <p:cNvCxnSpPr/>
          <p:nvPr/>
        </p:nvCxnSpPr>
        <p:spPr>
          <a:xfrm>
            <a:off x="6274823" y="1590329"/>
            <a:ext cx="49578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B7CDA814-97D7-473D-AE33-E8955F3E39F5}"/>
              </a:ext>
            </a:extLst>
          </p:cNvPr>
          <p:cNvSpPr txBox="1"/>
          <p:nvPr/>
        </p:nvSpPr>
        <p:spPr>
          <a:xfrm>
            <a:off x="2107576" y="5864264"/>
            <a:ext cx="794627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70C0"/>
                </a:solidFill>
                <a:latin typeface="Footlight MT Light" panose="0204060206030A020304" pitchFamily="18" charset="0"/>
              </a:rPr>
              <a:t>STAY INVOLVED YEAR-ROUND – 100% OF FUNDRAISING FOR THIS PROGRAM</a:t>
            </a:r>
          </a:p>
          <a:p>
            <a:pPr algn="ctr"/>
            <a:r>
              <a:rPr lang="en-US" sz="1600" b="1" dirty="0">
                <a:solidFill>
                  <a:srgbClr val="0070C0"/>
                </a:solidFill>
                <a:latin typeface="Footlight MT Light" panose="0204060206030A020304" pitchFamily="18" charset="0"/>
              </a:rPr>
              <a:t> IS DONE BEFORE A SINGLE GAME IS PLAYED! WE NEED PARENT INVOLVMENT ALL YEAR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527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="" xmlns:a16="http://schemas.microsoft.com/office/drawing/2014/main" id="{8E4C7F1C-6D1A-4004-BCDD-BF2B92CED5D4}"/>
              </a:ext>
            </a:extLst>
          </p:cNvPr>
          <p:cNvSpPr/>
          <p:nvPr/>
        </p:nvSpPr>
        <p:spPr>
          <a:xfrm>
            <a:off x="637564" y="669116"/>
            <a:ext cx="9882230" cy="855677"/>
          </a:xfrm>
          <a:prstGeom prst="roundRect">
            <a:avLst/>
          </a:prstGeom>
          <a:solidFill>
            <a:schemeClr val="tx1"/>
          </a:solidFill>
          <a:ln w="38100" cmpd="thickThin">
            <a:solidFill>
              <a:srgbClr val="C00000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01DDC49C-381B-42DE-8A4D-CEC205C2B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Footlight MT Light" panose="0204060206030A020304" pitchFamily="18" charset="0"/>
              </a:rPr>
              <a:t>How do I get Booster Club Information?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EC7829C-0C91-4DF4-AF29-61AE88C21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6886"/>
            <a:ext cx="10515600" cy="394051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HCFootball.net</a:t>
            </a:r>
          </a:p>
          <a:p>
            <a:r>
              <a:rPr lang="en-US" dirty="0" smtClean="0"/>
              <a:t>Facebook </a:t>
            </a:r>
            <a:r>
              <a:rPr lang="en-US" dirty="0"/>
              <a:t>at HC Football</a:t>
            </a:r>
          </a:p>
          <a:p>
            <a:r>
              <a:rPr lang="en-US" dirty="0"/>
              <a:t>Instagram - @</a:t>
            </a:r>
            <a:r>
              <a:rPr lang="en-US" dirty="0" err="1" smtClean="0"/>
              <a:t>hcrhs_football</a:t>
            </a:r>
            <a:endParaRPr lang="en-US" dirty="0" smtClean="0"/>
          </a:p>
          <a:p>
            <a:r>
              <a:rPr lang="en-US" dirty="0" smtClean="0"/>
              <a:t>Twitter-@</a:t>
            </a:r>
            <a:r>
              <a:rPr lang="en-US" dirty="0" err="1" smtClean="0"/>
              <a:t>hcbooster</a:t>
            </a:r>
            <a:endParaRPr lang="en-US" dirty="0"/>
          </a:p>
          <a:p>
            <a:r>
              <a:rPr lang="en-US" dirty="0"/>
              <a:t>Booster Club Meetings – 2</a:t>
            </a:r>
            <a:r>
              <a:rPr lang="en-US" baseline="30000" dirty="0"/>
              <a:t>nd</a:t>
            </a:r>
            <a:r>
              <a:rPr lang="en-US" dirty="0"/>
              <a:t> Tuesday of every month, Cafeteria 173</a:t>
            </a:r>
          </a:p>
          <a:p>
            <a:r>
              <a:rPr lang="en-US" dirty="0"/>
              <a:t>Email &amp; Text Blasts – must register.	</a:t>
            </a:r>
          </a:p>
          <a:p>
            <a:pPr lvl="1"/>
            <a:r>
              <a:rPr lang="en-US" dirty="0" smtClean="0"/>
              <a:t>For texts…you must text the word </a:t>
            </a:r>
            <a:r>
              <a:rPr lang="en-US" b="1" dirty="0" smtClean="0">
                <a:solidFill>
                  <a:srgbClr val="C00000"/>
                </a:solidFill>
              </a:rPr>
              <a:t>ALERT </a:t>
            </a:r>
            <a:r>
              <a:rPr lang="en-US" dirty="0" smtClean="0"/>
              <a:t>to 22300 –</a:t>
            </a:r>
            <a:r>
              <a:rPr lang="en-US" b="1" dirty="0" smtClean="0">
                <a:solidFill>
                  <a:srgbClr val="C00000"/>
                </a:solidFill>
              </a:rPr>
              <a:t>You </a:t>
            </a:r>
            <a:r>
              <a:rPr lang="en-US" b="1" dirty="0">
                <a:solidFill>
                  <a:srgbClr val="C00000"/>
                </a:solidFill>
              </a:rPr>
              <a:t>can do this right now and once you </a:t>
            </a:r>
            <a:r>
              <a:rPr lang="en-US" b="1" dirty="0" smtClean="0">
                <a:solidFill>
                  <a:srgbClr val="C00000"/>
                </a:solidFill>
              </a:rPr>
              <a:t>register and provide your cell phone number, it will be active and ready to receive text messages</a:t>
            </a:r>
            <a:endParaRPr lang="en-US" b="1" dirty="0">
              <a:solidFill>
                <a:srgbClr val="C00000"/>
              </a:solidFill>
            </a:endParaRP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Ensure your son’s opt in for both text and email messages – done through registration. </a:t>
            </a:r>
            <a:r>
              <a:rPr lang="en-US" b="1" dirty="0" smtClean="0">
                <a:solidFill>
                  <a:srgbClr val="C00000"/>
                </a:solidFill>
              </a:rPr>
              <a:t>Contact Victoria </a:t>
            </a:r>
            <a:r>
              <a:rPr lang="en-US" b="1" dirty="0">
                <a:solidFill>
                  <a:srgbClr val="C00000"/>
                </a:solidFill>
              </a:rPr>
              <a:t>Brito with questions at (908</a:t>
            </a:r>
            <a:r>
              <a:rPr lang="en-US" b="1" dirty="0" smtClean="0">
                <a:solidFill>
                  <a:srgbClr val="C00000"/>
                </a:solidFill>
              </a:rPr>
              <a:t>) 591-8481 </a:t>
            </a:r>
            <a:r>
              <a:rPr lang="en-US" b="1" dirty="0">
                <a:solidFill>
                  <a:srgbClr val="C00000"/>
                </a:solidFill>
              </a:rPr>
              <a:t>(texts preferred).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B050020B-D62C-4A48-B671-DDB35FB02614}"/>
              </a:ext>
            </a:extLst>
          </p:cNvPr>
          <p:cNvSpPr txBox="1"/>
          <p:nvPr/>
        </p:nvSpPr>
        <p:spPr>
          <a:xfrm>
            <a:off x="771787" y="5637402"/>
            <a:ext cx="102094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1"/>
                </a:solidFill>
                <a:latin typeface="Footlight MT Light" panose="0204060206030A020304" pitchFamily="18" charset="0"/>
              </a:rPr>
              <a:t>Coaches will communicate important football information with players via text &amp; email blasts.</a:t>
            </a:r>
          </a:p>
        </p:txBody>
      </p:sp>
    </p:spTree>
    <p:extLst>
      <p:ext uri="{BB962C8B-B14F-4D97-AF65-F5344CB8AC3E}">
        <p14:creationId xmlns:p14="http://schemas.microsoft.com/office/powerpoint/2010/main" val="1937083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587</Words>
  <Application>Microsoft Office PowerPoint</Application>
  <PresentationFormat>Widescreen</PresentationFormat>
  <Paragraphs>80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Footlight MT Light</vt:lpstr>
      <vt:lpstr>Office Theme</vt:lpstr>
      <vt:lpstr>WELCOME 2019 HC Football Families</vt:lpstr>
      <vt:lpstr>Why do we have a Booster Club?</vt:lpstr>
      <vt:lpstr>Booster Club Membership Benefits</vt:lpstr>
      <vt:lpstr>What are 2019 Booster Club Membership Dues?</vt:lpstr>
      <vt:lpstr>Booster Club Activities</vt:lpstr>
      <vt:lpstr>How do I get Booster Club Information?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2019 HC Football Families</dc:title>
  <dc:creator>Jeff Shaw</dc:creator>
  <cp:lastModifiedBy>Brito, Victoria</cp:lastModifiedBy>
  <cp:revision>22</cp:revision>
  <dcterms:created xsi:type="dcterms:W3CDTF">2019-06-11T14:48:34Z</dcterms:created>
  <dcterms:modified xsi:type="dcterms:W3CDTF">2019-06-14T03:08:47Z</dcterms:modified>
</cp:coreProperties>
</file>