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257" r:id="rId3"/>
    <p:sldId id="259" r:id="rId4"/>
    <p:sldId id="258" r:id="rId5"/>
    <p:sldId id="262" r:id="rId6"/>
    <p:sldId id="261"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94" r:id="rId23"/>
    <p:sldId id="277" r:id="rId24"/>
    <p:sldId id="278" r:id="rId25"/>
    <p:sldId id="293" r:id="rId26"/>
    <p:sldId id="279" r:id="rId27"/>
    <p:sldId id="286" r:id="rId28"/>
    <p:sldId id="290" r:id="rId29"/>
    <p:sldId id="289" r:id="rId30"/>
    <p:sldId id="287" r:id="rId31"/>
    <p:sldId id="288" r:id="rId32"/>
    <p:sldId id="291" r:id="rId33"/>
    <p:sldId id="292" r:id="rId34"/>
    <p:sldId id="282" r:id="rId35"/>
    <p:sldId id="283" r:id="rId36"/>
    <p:sldId id="281" r:id="rId37"/>
    <p:sldId id="284" r:id="rId38"/>
    <p:sldId id="280" r:id="rId39"/>
    <p:sldId id="285" r:id="rId4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5" autoAdjust="0"/>
    <p:restoredTop sz="94660"/>
  </p:normalViewPr>
  <p:slideViewPr>
    <p:cSldViewPr snapToGrid="0">
      <p:cViewPr varScale="1">
        <p:scale>
          <a:sx n="85" d="100"/>
          <a:sy n="85" d="100"/>
        </p:scale>
        <p:origin x="48"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FFDAAE6-9C84-43DA-BCC6-DC5053F9473C}"/>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E5B60949-D7EA-4FA8-9390-3B75B34AA7D3}"/>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ACACC230-8058-4C65-A56D-1B247BDD073D}" type="datetimeFigureOut">
              <a:rPr lang="en-US" smtClean="0"/>
              <a:t>5/16/2025</a:t>
            </a:fld>
            <a:endParaRPr lang="en-US"/>
          </a:p>
        </p:txBody>
      </p:sp>
      <p:sp>
        <p:nvSpPr>
          <p:cNvPr id="4" name="Footer Placeholder 3">
            <a:extLst>
              <a:ext uri="{FF2B5EF4-FFF2-40B4-BE49-F238E27FC236}">
                <a16:creationId xmlns:a16="http://schemas.microsoft.com/office/drawing/2014/main" id="{A5BC6D60-4F4C-4759-8268-2152AB18EFC0}"/>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r>
              <a:rPr lang="en-US"/>
              <a:t>#PatriotPride        #BurnTheBoats</a:t>
            </a:r>
          </a:p>
        </p:txBody>
      </p:sp>
      <p:sp>
        <p:nvSpPr>
          <p:cNvPr id="5" name="Slide Number Placeholder 4">
            <a:extLst>
              <a:ext uri="{FF2B5EF4-FFF2-40B4-BE49-F238E27FC236}">
                <a16:creationId xmlns:a16="http://schemas.microsoft.com/office/drawing/2014/main" id="{64DFD4A4-6B57-49C5-96D7-29D6ED0EFAC8}"/>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FBA4AE0-7112-47FD-8149-27795725865E}" type="slidenum">
              <a:rPr lang="en-US" smtClean="0"/>
              <a:t>‹#›</a:t>
            </a:fld>
            <a:endParaRPr lang="en-US"/>
          </a:p>
        </p:txBody>
      </p:sp>
    </p:spTree>
    <p:extLst>
      <p:ext uri="{BB962C8B-B14F-4D97-AF65-F5344CB8AC3E}">
        <p14:creationId xmlns:p14="http://schemas.microsoft.com/office/powerpoint/2010/main" val="6116965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097A81A-705D-49EA-887B-36951A67B155}" type="datetimeFigureOut">
              <a:rPr lang="en-US" smtClean="0"/>
              <a:t>5/16/2025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r>
              <a:rPr lang="en-US"/>
              <a:t>#PatriotPride        #BurnTheBoats</a:t>
            </a: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95F319A-889A-4FE7-AB40-393A20DA255C}" type="slidenum">
              <a:rPr lang="en-US" smtClean="0"/>
              <a:t>‹#›</a:t>
            </a:fld>
            <a:endParaRPr lang="en-US"/>
          </a:p>
        </p:txBody>
      </p:sp>
    </p:spTree>
    <p:extLst>
      <p:ext uri="{BB962C8B-B14F-4D97-AF65-F5344CB8AC3E}">
        <p14:creationId xmlns:p14="http://schemas.microsoft.com/office/powerpoint/2010/main" val="17401478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28A91-2D15-47B3-A99C-F0D672CA1F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67DD70-967E-4469-A1C9-A2A4419308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8B0C97-25B4-4B8B-8367-410C70EB148F}"/>
              </a:ext>
            </a:extLst>
          </p:cNvPr>
          <p:cNvSpPr>
            <a:spLocks noGrp="1"/>
          </p:cNvSpPr>
          <p:nvPr>
            <p:ph type="dt" sz="half" idx="10"/>
          </p:nvPr>
        </p:nvSpPr>
        <p:spPr/>
        <p:txBody>
          <a:bodyPr/>
          <a:lstStyle/>
          <a:p>
            <a:fld id="{0F0F1E2A-3C47-437D-ADD4-22485A466AE6}" type="datetime1">
              <a:rPr lang="en-US" smtClean="0"/>
              <a:t>5/16/2025</a:t>
            </a:fld>
            <a:endParaRPr lang="en-US"/>
          </a:p>
        </p:txBody>
      </p:sp>
      <p:sp>
        <p:nvSpPr>
          <p:cNvPr id="5" name="Footer Placeholder 4">
            <a:extLst>
              <a:ext uri="{FF2B5EF4-FFF2-40B4-BE49-F238E27FC236}">
                <a16:creationId xmlns:a16="http://schemas.microsoft.com/office/drawing/2014/main" id="{9BC7637C-2C84-4511-80F3-D658CE5F103F}"/>
              </a:ext>
            </a:extLst>
          </p:cNvPr>
          <p:cNvSpPr>
            <a:spLocks noGrp="1"/>
          </p:cNvSpPr>
          <p:nvPr>
            <p:ph type="ftr" sz="quarter" idx="11"/>
          </p:nvPr>
        </p:nvSpPr>
        <p:spPr/>
        <p:txBody>
          <a:bodyPr/>
          <a:lstStyle/>
          <a:p>
            <a:r>
              <a:rPr lang="en-US"/>
              <a:t>#PatriotPride      #BurnTheBoats</a:t>
            </a:r>
          </a:p>
        </p:txBody>
      </p:sp>
      <p:sp>
        <p:nvSpPr>
          <p:cNvPr id="6" name="Slide Number Placeholder 5">
            <a:extLst>
              <a:ext uri="{FF2B5EF4-FFF2-40B4-BE49-F238E27FC236}">
                <a16:creationId xmlns:a16="http://schemas.microsoft.com/office/drawing/2014/main" id="{2588E584-EBC3-457D-8772-49824F8A56CF}"/>
              </a:ext>
            </a:extLst>
          </p:cNvPr>
          <p:cNvSpPr>
            <a:spLocks noGrp="1"/>
          </p:cNvSpPr>
          <p:nvPr>
            <p:ph type="sldNum" sz="quarter" idx="12"/>
          </p:nvPr>
        </p:nvSpPr>
        <p:spPr/>
        <p:txBody>
          <a:bodyPr/>
          <a:lstStyle/>
          <a:p>
            <a:fld id="{0A55DB8D-FE08-42CB-9179-72068784F954}" type="slidenum">
              <a:rPr lang="en-US" smtClean="0"/>
              <a:t>‹#›</a:t>
            </a:fld>
            <a:endParaRPr lang="en-US"/>
          </a:p>
        </p:txBody>
      </p:sp>
    </p:spTree>
    <p:extLst>
      <p:ext uri="{BB962C8B-B14F-4D97-AF65-F5344CB8AC3E}">
        <p14:creationId xmlns:p14="http://schemas.microsoft.com/office/powerpoint/2010/main" val="3530025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70384-8BE5-42B4-AB8A-16F8AD238D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938393-9D1B-444C-A88B-D725A431E10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8DAB6A-6FE6-4B15-84B0-2134A1B2406E}"/>
              </a:ext>
            </a:extLst>
          </p:cNvPr>
          <p:cNvSpPr>
            <a:spLocks noGrp="1"/>
          </p:cNvSpPr>
          <p:nvPr>
            <p:ph type="dt" sz="half" idx="10"/>
          </p:nvPr>
        </p:nvSpPr>
        <p:spPr/>
        <p:txBody>
          <a:bodyPr/>
          <a:lstStyle/>
          <a:p>
            <a:fld id="{7BFEEC77-1E7F-41DF-A4C1-2AD2B23CFC04}" type="datetime1">
              <a:rPr lang="en-US" smtClean="0"/>
              <a:t>5/16/2025</a:t>
            </a:fld>
            <a:endParaRPr lang="en-US"/>
          </a:p>
        </p:txBody>
      </p:sp>
      <p:sp>
        <p:nvSpPr>
          <p:cNvPr id="5" name="Footer Placeholder 4">
            <a:extLst>
              <a:ext uri="{FF2B5EF4-FFF2-40B4-BE49-F238E27FC236}">
                <a16:creationId xmlns:a16="http://schemas.microsoft.com/office/drawing/2014/main" id="{6B94F9CD-C8D8-4BDC-A4FC-E2A28CB54CAA}"/>
              </a:ext>
            </a:extLst>
          </p:cNvPr>
          <p:cNvSpPr>
            <a:spLocks noGrp="1"/>
          </p:cNvSpPr>
          <p:nvPr>
            <p:ph type="ftr" sz="quarter" idx="11"/>
          </p:nvPr>
        </p:nvSpPr>
        <p:spPr/>
        <p:txBody>
          <a:bodyPr/>
          <a:lstStyle/>
          <a:p>
            <a:r>
              <a:rPr lang="en-US"/>
              <a:t>#PatriotPride      #BurnTheBoats</a:t>
            </a:r>
          </a:p>
        </p:txBody>
      </p:sp>
      <p:sp>
        <p:nvSpPr>
          <p:cNvPr id="6" name="Slide Number Placeholder 5">
            <a:extLst>
              <a:ext uri="{FF2B5EF4-FFF2-40B4-BE49-F238E27FC236}">
                <a16:creationId xmlns:a16="http://schemas.microsoft.com/office/drawing/2014/main" id="{0B4DA42F-201F-4665-B524-B8B92499E748}"/>
              </a:ext>
            </a:extLst>
          </p:cNvPr>
          <p:cNvSpPr>
            <a:spLocks noGrp="1"/>
          </p:cNvSpPr>
          <p:nvPr>
            <p:ph type="sldNum" sz="quarter" idx="12"/>
          </p:nvPr>
        </p:nvSpPr>
        <p:spPr/>
        <p:txBody>
          <a:bodyPr/>
          <a:lstStyle/>
          <a:p>
            <a:fld id="{0A55DB8D-FE08-42CB-9179-72068784F954}" type="slidenum">
              <a:rPr lang="en-US" smtClean="0"/>
              <a:t>‹#›</a:t>
            </a:fld>
            <a:endParaRPr lang="en-US"/>
          </a:p>
        </p:txBody>
      </p:sp>
    </p:spTree>
    <p:extLst>
      <p:ext uri="{BB962C8B-B14F-4D97-AF65-F5344CB8AC3E}">
        <p14:creationId xmlns:p14="http://schemas.microsoft.com/office/powerpoint/2010/main" val="661732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DCA22F-688E-4A31-8EF6-2286F01E262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BB58D0-1154-4AD6-87F6-2FB40DDFEB5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A6AA57-0B25-4ED7-B6FC-ED9B9BD04516}"/>
              </a:ext>
            </a:extLst>
          </p:cNvPr>
          <p:cNvSpPr>
            <a:spLocks noGrp="1"/>
          </p:cNvSpPr>
          <p:nvPr>
            <p:ph type="dt" sz="half" idx="10"/>
          </p:nvPr>
        </p:nvSpPr>
        <p:spPr/>
        <p:txBody>
          <a:bodyPr/>
          <a:lstStyle/>
          <a:p>
            <a:fld id="{C15F1F2E-A381-4252-9AF4-7BEBEFF8E974}" type="datetime1">
              <a:rPr lang="en-US" smtClean="0"/>
              <a:t>5/16/2025</a:t>
            </a:fld>
            <a:endParaRPr lang="en-US"/>
          </a:p>
        </p:txBody>
      </p:sp>
      <p:sp>
        <p:nvSpPr>
          <p:cNvPr id="5" name="Footer Placeholder 4">
            <a:extLst>
              <a:ext uri="{FF2B5EF4-FFF2-40B4-BE49-F238E27FC236}">
                <a16:creationId xmlns:a16="http://schemas.microsoft.com/office/drawing/2014/main" id="{04A0D0B9-898C-48DD-8749-756605FAE7E7}"/>
              </a:ext>
            </a:extLst>
          </p:cNvPr>
          <p:cNvSpPr>
            <a:spLocks noGrp="1"/>
          </p:cNvSpPr>
          <p:nvPr>
            <p:ph type="ftr" sz="quarter" idx="11"/>
          </p:nvPr>
        </p:nvSpPr>
        <p:spPr/>
        <p:txBody>
          <a:bodyPr/>
          <a:lstStyle/>
          <a:p>
            <a:r>
              <a:rPr lang="en-US"/>
              <a:t>#PatriotPride      #BurnTheBoats</a:t>
            </a:r>
          </a:p>
        </p:txBody>
      </p:sp>
      <p:sp>
        <p:nvSpPr>
          <p:cNvPr id="6" name="Slide Number Placeholder 5">
            <a:extLst>
              <a:ext uri="{FF2B5EF4-FFF2-40B4-BE49-F238E27FC236}">
                <a16:creationId xmlns:a16="http://schemas.microsoft.com/office/drawing/2014/main" id="{C7136C81-F3AB-4F46-B0BD-0C7E6548C4D6}"/>
              </a:ext>
            </a:extLst>
          </p:cNvPr>
          <p:cNvSpPr>
            <a:spLocks noGrp="1"/>
          </p:cNvSpPr>
          <p:nvPr>
            <p:ph type="sldNum" sz="quarter" idx="12"/>
          </p:nvPr>
        </p:nvSpPr>
        <p:spPr/>
        <p:txBody>
          <a:bodyPr/>
          <a:lstStyle/>
          <a:p>
            <a:fld id="{0A55DB8D-FE08-42CB-9179-72068784F954}" type="slidenum">
              <a:rPr lang="en-US" smtClean="0"/>
              <a:t>‹#›</a:t>
            </a:fld>
            <a:endParaRPr lang="en-US"/>
          </a:p>
        </p:txBody>
      </p:sp>
    </p:spTree>
    <p:extLst>
      <p:ext uri="{BB962C8B-B14F-4D97-AF65-F5344CB8AC3E}">
        <p14:creationId xmlns:p14="http://schemas.microsoft.com/office/powerpoint/2010/main" val="874588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A77EB-11EC-4E61-9C05-67012F22F3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9A8275-44D3-4E0C-B44B-3DDC55943DD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2EA377-D797-4C2C-A873-6187311630D7}"/>
              </a:ext>
            </a:extLst>
          </p:cNvPr>
          <p:cNvSpPr>
            <a:spLocks noGrp="1"/>
          </p:cNvSpPr>
          <p:nvPr>
            <p:ph type="dt" sz="half" idx="10"/>
          </p:nvPr>
        </p:nvSpPr>
        <p:spPr/>
        <p:txBody>
          <a:bodyPr/>
          <a:lstStyle/>
          <a:p>
            <a:fld id="{C12B80E1-E91F-4155-A1F0-77715172BE72}" type="datetime1">
              <a:rPr lang="en-US" smtClean="0"/>
              <a:t>5/16/2025</a:t>
            </a:fld>
            <a:endParaRPr lang="en-US"/>
          </a:p>
        </p:txBody>
      </p:sp>
      <p:sp>
        <p:nvSpPr>
          <p:cNvPr id="5" name="Footer Placeholder 4">
            <a:extLst>
              <a:ext uri="{FF2B5EF4-FFF2-40B4-BE49-F238E27FC236}">
                <a16:creationId xmlns:a16="http://schemas.microsoft.com/office/drawing/2014/main" id="{FBBE3874-D229-4BE0-AC77-C168F1E205EA}"/>
              </a:ext>
            </a:extLst>
          </p:cNvPr>
          <p:cNvSpPr>
            <a:spLocks noGrp="1"/>
          </p:cNvSpPr>
          <p:nvPr>
            <p:ph type="ftr" sz="quarter" idx="11"/>
          </p:nvPr>
        </p:nvSpPr>
        <p:spPr/>
        <p:txBody>
          <a:bodyPr/>
          <a:lstStyle/>
          <a:p>
            <a:r>
              <a:rPr lang="en-US"/>
              <a:t>#PatriotPride      #BurnTheBoats</a:t>
            </a:r>
          </a:p>
        </p:txBody>
      </p:sp>
      <p:sp>
        <p:nvSpPr>
          <p:cNvPr id="6" name="Slide Number Placeholder 5">
            <a:extLst>
              <a:ext uri="{FF2B5EF4-FFF2-40B4-BE49-F238E27FC236}">
                <a16:creationId xmlns:a16="http://schemas.microsoft.com/office/drawing/2014/main" id="{D4ABF433-EEEB-4524-B829-F4F670832F2A}"/>
              </a:ext>
            </a:extLst>
          </p:cNvPr>
          <p:cNvSpPr>
            <a:spLocks noGrp="1"/>
          </p:cNvSpPr>
          <p:nvPr>
            <p:ph type="sldNum" sz="quarter" idx="12"/>
          </p:nvPr>
        </p:nvSpPr>
        <p:spPr/>
        <p:txBody>
          <a:bodyPr/>
          <a:lstStyle/>
          <a:p>
            <a:fld id="{0A55DB8D-FE08-42CB-9179-72068784F954}" type="slidenum">
              <a:rPr lang="en-US" smtClean="0"/>
              <a:t>‹#›</a:t>
            </a:fld>
            <a:endParaRPr lang="en-US"/>
          </a:p>
        </p:txBody>
      </p:sp>
    </p:spTree>
    <p:extLst>
      <p:ext uri="{BB962C8B-B14F-4D97-AF65-F5344CB8AC3E}">
        <p14:creationId xmlns:p14="http://schemas.microsoft.com/office/powerpoint/2010/main" val="1777823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D2A94-4EB6-4168-9B7C-0B8D17D461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E637452-D54D-4BAF-BE1D-6C34332B45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3B9FB3B-E2E9-430D-A513-44588F3EC657}"/>
              </a:ext>
            </a:extLst>
          </p:cNvPr>
          <p:cNvSpPr>
            <a:spLocks noGrp="1"/>
          </p:cNvSpPr>
          <p:nvPr>
            <p:ph type="dt" sz="half" idx="10"/>
          </p:nvPr>
        </p:nvSpPr>
        <p:spPr/>
        <p:txBody>
          <a:bodyPr/>
          <a:lstStyle/>
          <a:p>
            <a:fld id="{52A799B3-1D79-4DFF-B052-66109907FE13}" type="datetime1">
              <a:rPr lang="en-US" smtClean="0"/>
              <a:t>5/16/2025</a:t>
            </a:fld>
            <a:endParaRPr lang="en-US"/>
          </a:p>
        </p:txBody>
      </p:sp>
      <p:sp>
        <p:nvSpPr>
          <p:cNvPr id="5" name="Footer Placeholder 4">
            <a:extLst>
              <a:ext uri="{FF2B5EF4-FFF2-40B4-BE49-F238E27FC236}">
                <a16:creationId xmlns:a16="http://schemas.microsoft.com/office/drawing/2014/main" id="{6293EA94-94C3-4E11-B7BE-25AAFB94C663}"/>
              </a:ext>
            </a:extLst>
          </p:cNvPr>
          <p:cNvSpPr>
            <a:spLocks noGrp="1"/>
          </p:cNvSpPr>
          <p:nvPr>
            <p:ph type="ftr" sz="quarter" idx="11"/>
          </p:nvPr>
        </p:nvSpPr>
        <p:spPr/>
        <p:txBody>
          <a:bodyPr/>
          <a:lstStyle/>
          <a:p>
            <a:r>
              <a:rPr lang="en-US"/>
              <a:t>#PatriotPride      #BurnTheBoats</a:t>
            </a:r>
          </a:p>
        </p:txBody>
      </p:sp>
      <p:sp>
        <p:nvSpPr>
          <p:cNvPr id="6" name="Slide Number Placeholder 5">
            <a:extLst>
              <a:ext uri="{FF2B5EF4-FFF2-40B4-BE49-F238E27FC236}">
                <a16:creationId xmlns:a16="http://schemas.microsoft.com/office/drawing/2014/main" id="{1DCB2262-15EC-4E33-9C0C-C3E4C0574B91}"/>
              </a:ext>
            </a:extLst>
          </p:cNvPr>
          <p:cNvSpPr>
            <a:spLocks noGrp="1"/>
          </p:cNvSpPr>
          <p:nvPr>
            <p:ph type="sldNum" sz="quarter" idx="12"/>
          </p:nvPr>
        </p:nvSpPr>
        <p:spPr/>
        <p:txBody>
          <a:bodyPr/>
          <a:lstStyle/>
          <a:p>
            <a:fld id="{0A55DB8D-FE08-42CB-9179-72068784F954}" type="slidenum">
              <a:rPr lang="en-US" smtClean="0"/>
              <a:t>‹#›</a:t>
            </a:fld>
            <a:endParaRPr lang="en-US"/>
          </a:p>
        </p:txBody>
      </p:sp>
    </p:spTree>
    <p:extLst>
      <p:ext uri="{BB962C8B-B14F-4D97-AF65-F5344CB8AC3E}">
        <p14:creationId xmlns:p14="http://schemas.microsoft.com/office/powerpoint/2010/main" val="1184584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54501-4834-49D0-B2B9-A7A4DE9671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156930-9644-4EEE-8788-6254746B647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2D62-C774-4803-B3B4-B8CE7E2A79A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C2A9DA-3D98-4420-BE89-D3DB1B3EA904}"/>
              </a:ext>
            </a:extLst>
          </p:cNvPr>
          <p:cNvSpPr>
            <a:spLocks noGrp="1"/>
          </p:cNvSpPr>
          <p:nvPr>
            <p:ph type="dt" sz="half" idx="10"/>
          </p:nvPr>
        </p:nvSpPr>
        <p:spPr/>
        <p:txBody>
          <a:bodyPr/>
          <a:lstStyle/>
          <a:p>
            <a:fld id="{6C1C9B5E-639A-40FA-9971-94B230D344E9}" type="datetime1">
              <a:rPr lang="en-US" smtClean="0"/>
              <a:t>5/16/2025</a:t>
            </a:fld>
            <a:endParaRPr lang="en-US"/>
          </a:p>
        </p:txBody>
      </p:sp>
      <p:sp>
        <p:nvSpPr>
          <p:cNvPr id="6" name="Footer Placeholder 5">
            <a:extLst>
              <a:ext uri="{FF2B5EF4-FFF2-40B4-BE49-F238E27FC236}">
                <a16:creationId xmlns:a16="http://schemas.microsoft.com/office/drawing/2014/main" id="{E4A1ED6E-465D-4611-8D45-BD0C8C03049D}"/>
              </a:ext>
            </a:extLst>
          </p:cNvPr>
          <p:cNvSpPr>
            <a:spLocks noGrp="1"/>
          </p:cNvSpPr>
          <p:nvPr>
            <p:ph type="ftr" sz="quarter" idx="11"/>
          </p:nvPr>
        </p:nvSpPr>
        <p:spPr/>
        <p:txBody>
          <a:bodyPr/>
          <a:lstStyle/>
          <a:p>
            <a:r>
              <a:rPr lang="en-US"/>
              <a:t>#PatriotPride      #BurnTheBoats</a:t>
            </a:r>
          </a:p>
        </p:txBody>
      </p:sp>
      <p:sp>
        <p:nvSpPr>
          <p:cNvPr id="7" name="Slide Number Placeholder 6">
            <a:extLst>
              <a:ext uri="{FF2B5EF4-FFF2-40B4-BE49-F238E27FC236}">
                <a16:creationId xmlns:a16="http://schemas.microsoft.com/office/drawing/2014/main" id="{3BCF5920-829E-41F8-8A20-84046817AA15}"/>
              </a:ext>
            </a:extLst>
          </p:cNvPr>
          <p:cNvSpPr>
            <a:spLocks noGrp="1"/>
          </p:cNvSpPr>
          <p:nvPr>
            <p:ph type="sldNum" sz="quarter" idx="12"/>
          </p:nvPr>
        </p:nvSpPr>
        <p:spPr/>
        <p:txBody>
          <a:bodyPr/>
          <a:lstStyle/>
          <a:p>
            <a:fld id="{0A55DB8D-FE08-42CB-9179-72068784F954}" type="slidenum">
              <a:rPr lang="en-US" smtClean="0"/>
              <a:t>‹#›</a:t>
            </a:fld>
            <a:endParaRPr lang="en-US"/>
          </a:p>
        </p:txBody>
      </p:sp>
    </p:spTree>
    <p:extLst>
      <p:ext uri="{BB962C8B-B14F-4D97-AF65-F5344CB8AC3E}">
        <p14:creationId xmlns:p14="http://schemas.microsoft.com/office/powerpoint/2010/main" val="1777181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72397-B7FF-41BD-A31E-76C55192ECA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DBF303-AA8D-4B16-8018-C2305CC6A0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697D9EF-D419-452D-B1C8-283F22D7746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3657ADF-AEFC-4110-96BA-948CA41018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53FF349-D4B6-45EA-8B48-27ADF9DF9C7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4836608-0DC4-4D6E-9121-9851AA3C571B}"/>
              </a:ext>
            </a:extLst>
          </p:cNvPr>
          <p:cNvSpPr>
            <a:spLocks noGrp="1"/>
          </p:cNvSpPr>
          <p:nvPr>
            <p:ph type="dt" sz="half" idx="10"/>
          </p:nvPr>
        </p:nvSpPr>
        <p:spPr/>
        <p:txBody>
          <a:bodyPr/>
          <a:lstStyle/>
          <a:p>
            <a:fld id="{7FABD4CF-0D5A-445E-9F14-F46B43D78EBE}" type="datetime1">
              <a:rPr lang="en-US" smtClean="0"/>
              <a:t>5/16/2025</a:t>
            </a:fld>
            <a:endParaRPr lang="en-US"/>
          </a:p>
        </p:txBody>
      </p:sp>
      <p:sp>
        <p:nvSpPr>
          <p:cNvPr id="8" name="Footer Placeholder 7">
            <a:extLst>
              <a:ext uri="{FF2B5EF4-FFF2-40B4-BE49-F238E27FC236}">
                <a16:creationId xmlns:a16="http://schemas.microsoft.com/office/drawing/2014/main" id="{6375C2BB-AC43-4440-B3A4-A27BF89C5D26}"/>
              </a:ext>
            </a:extLst>
          </p:cNvPr>
          <p:cNvSpPr>
            <a:spLocks noGrp="1"/>
          </p:cNvSpPr>
          <p:nvPr>
            <p:ph type="ftr" sz="quarter" idx="11"/>
          </p:nvPr>
        </p:nvSpPr>
        <p:spPr/>
        <p:txBody>
          <a:bodyPr/>
          <a:lstStyle/>
          <a:p>
            <a:r>
              <a:rPr lang="en-US"/>
              <a:t>#PatriotPride      #BurnTheBoats</a:t>
            </a:r>
          </a:p>
        </p:txBody>
      </p:sp>
      <p:sp>
        <p:nvSpPr>
          <p:cNvPr id="9" name="Slide Number Placeholder 8">
            <a:extLst>
              <a:ext uri="{FF2B5EF4-FFF2-40B4-BE49-F238E27FC236}">
                <a16:creationId xmlns:a16="http://schemas.microsoft.com/office/drawing/2014/main" id="{2C5BA3D1-03BE-4BAD-A50D-64392425DC08}"/>
              </a:ext>
            </a:extLst>
          </p:cNvPr>
          <p:cNvSpPr>
            <a:spLocks noGrp="1"/>
          </p:cNvSpPr>
          <p:nvPr>
            <p:ph type="sldNum" sz="quarter" idx="12"/>
          </p:nvPr>
        </p:nvSpPr>
        <p:spPr/>
        <p:txBody>
          <a:bodyPr/>
          <a:lstStyle/>
          <a:p>
            <a:fld id="{0A55DB8D-FE08-42CB-9179-72068784F954}" type="slidenum">
              <a:rPr lang="en-US" smtClean="0"/>
              <a:t>‹#›</a:t>
            </a:fld>
            <a:endParaRPr lang="en-US"/>
          </a:p>
        </p:txBody>
      </p:sp>
    </p:spTree>
    <p:extLst>
      <p:ext uri="{BB962C8B-B14F-4D97-AF65-F5344CB8AC3E}">
        <p14:creationId xmlns:p14="http://schemas.microsoft.com/office/powerpoint/2010/main" val="865560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40719-31DD-4002-8231-C718D49D84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B7C2C3-747C-46EE-B72A-58C1229E2F19}"/>
              </a:ext>
            </a:extLst>
          </p:cNvPr>
          <p:cNvSpPr>
            <a:spLocks noGrp="1"/>
          </p:cNvSpPr>
          <p:nvPr>
            <p:ph type="dt" sz="half" idx="10"/>
          </p:nvPr>
        </p:nvSpPr>
        <p:spPr/>
        <p:txBody>
          <a:bodyPr/>
          <a:lstStyle/>
          <a:p>
            <a:fld id="{C52AA6B7-1B5E-4CE9-B1CF-2EB68662E921}" type="datetime1">
              <a:rPr lang="en-US" smtClean="0"/>
              <a:t>5/16/2025</a:t>
            </a:fld>
            <a:endParaRPr lang="en-US"/>
          </a:p>
        </p:txBody>
      </p:sp>
      <p:sp>
        <p:nvSpPr>
          <p:cNvPr id="4" name="Footer Placeholder 3">
            <a:extLst>
              <a:ext uri="{FF2B5EF4-FFF2-40B4-BE49-F238E27FC236}">
                <a16:creationId xmlns:a16="http://schemas.microsoft.com/office/drawing/2014/main" id="{C705492C-FE60-42FC-B238-97FB8025927C}"/>
              </a:ext>
            </a:extLst>
          </p:cNvPr>
          <p:cNvSpPr>
            <a:spLocks noGrp="1"/>
          </p:cNvSpPr>
          <p:nvPr>
            <p:ph type="ftr" sz="quarter" idx="11"/>
          </p:nvPr>
        </p:nvSpPr>
        <p:spPr/>
        <p:txBody>
          <a:bodyPr/>
          <a:lstStyle/>
          <a:p>
            <a:r>
              <a:rPr lang="en-US"/>
              <a:t>#PatriotPride      #BurnTheBoats</a:t>
            </a:r>
          </a:p>
        </p:txBody>
      </p:sp>
      <p:sp>
        <p:nvSpPr>
          <p:cNvPr id="5" name="Slide Number Placeholder 4">
            <a:extLst>
              <a:ext uri="{FF2B5EF4-FFF2-40B4-BE49-F238E27FC236}">
                <a16:creationId xmlns:a16="http://schemas.microsoft.com/office/drawing/2014/main" id="{1B64C94F-C7EA-408E-A374-F9050977138D}"/>
              </a:ext>
            </a:extLst>
          </p:cNvPr>
          <p:cNvSpPr>
            <a:spLocks noGrp="1"/>
          </p:cNvSpPr>
          <p:nvPr>
            <p:ph type="sldNum" sz="quarter" idx="12"/>
          </p:nvPr>
        </p:nvSpPr>
        <p:spPr/>
        <p:txBody>
          <a:bodyPr/>
          <a:lstStyle/>
          <a:p>
            <a:fld id="{0A55DB8D-FE08-42CB-9179-72068784F954}" type="slidenum">
              <a:rPr lang="en-US" smtClean="0"/>
              <a:t>‹#›</a:t>
            </a:fld>
            <a:endParaRPr lang="en-US"/>
          </a:p>
        </p:txBody>
      </p:sp>
    </p:spTree>
    <p:extLst>
      <p:ext uri="{BB962C8B-B14F-4D97-AF65-F5344CB8AC3E}">
        <p14:creationId xmlns:p14="http://schemas.microsoft.com/office/powerpoint/2010/main" val="2503145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35DED2-4AEC-494A-BE22-DBBD5E821039}"/>
              </a:ext>
            </a:extLst>
          </p:cNvPr>
          <p:cNvSpPr>
            <a:spLocks noGrp="1"/>
          </p:cNvSpPr>
          <p:nvPr>
            <p:ph type="dt" sz="half" idx="10"/>
          </p:nvPr>
        </p:nvSpPr>
        <p:spPr/>
        <p:txBody>
          <a:bodyPr/>
          <a:lstStyle/>
          <a:p>
            <a:fld id="{556833E1-7918-420D-B686-EDB82384CD20}" type="datetime1">
              <a:rPr lang="en-US" smtClean="0"/>
              <a:t>5/16/2025</a:t>
            </a:fld>
            <a:endParaRPr lang="en-US"/>
          </a:p>
        </p:txBody>
      </p:sp>
      <p:sp>
        <p:nvSpPr>
          <p:cNvPr id="3" name="Footer Placeholder 2">
            <a:extLst>
              <a:ext uri="{FF2B5EF4-FFF2-40B4-BE49-F238E27FC236}">
                <a16:creationId xmlns:a16="http://schemas.microsoft.com/office/drawing/2014/main" id="{0A4B3506-8A29-40EB-AAA4-16F12161F560}"/>
              </a:ext>
            </a:extLst>
          </p:cNvPr>
          <p:cNvSpPr>
            <a:spLocks noGrp="1"/>
          </p:cNvSpPr>
          <p:nvPr>
            <p:ph type="ftr" sz="quarter" idx="11"/>
          </p:nvPr>
        </p:nvSpPr>
        <p:spPr/>
        <p:txBody>
          <a:bodyPr/>
          <a:lstStyle/>
          <a:p>
            <a:r>
              <a:rPr lang="en-US"/>
              <a:t>#PatriotPride      #BurnTheBoats</a:t>
            </a:r>
          </a:p>
        </p:txBody>
      </p:sp>
      <p:sp>
        <p:nvSpPr>
          <p:cNvPr id="4" name="Slide Number Placeholder 3">
            <a:extLst>
              <a:ext uri="{FF2B5EF4-FFF2-40B4-BE49-F238E27FC236}">
                <a16:creationId xmlns:a16="http://schemas.microsoft.com/office/drawing/2014/main" id="{3B2AD10A-BE28-4D67-9888-FE47CF46B9BD}"/>
              </a:ext>
            </a:extLst>
          </p:cNvPr>
          <p:cNvSpPr>
            <a:spLocks noGrp="1"/>
          </p:cNvSpPr>
          <p:nvPr>
            <p:ph type="sldNum" sz="quarter" idx="12"/>
          </p:nvPr>
        </p:nvSpPr>
        <p:spPr/>
        <p:txBody>
          <a:bodyPr/>
          <a:lstStyle/>
          <a:p>
            <a:fld id="{0A55DB8D-FE08-42CB-9179-72068784F954}" type="slidenum">
              <a:rPr lang="en-US" smtClean="0"/>
              <a:t>‹#›</a:t>
            </a:fld>
            <a:endParaRPr lang="en-US"/>
          </a:p>
        </p:txBody>
      </p:sp>
    </p:spTree>
    <p:extLst>
      <p:ext uri="{BB962C8B-B14F-4D97-AF65-F5344CB8AC3E}">
        <p14:creationId xmlns:p14="http://schemas.microsoft.com/office/powerpoint/2010/main" val="2132181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FE4A2-DA79-478D-B039-A99BB6DC8A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4CFE02-D6EB-4ACC-B137-0DF72EF254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280086-DEB2-401A-BFC9-042EACA397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7E03A9E-065E-49E8-92E2-D280AC92C506}"/>
              </a:ext>
            </a:extLst>
          </p:cNvPr>
          <p:cNvSpPr>
            <a:spLocks noGrp="1"/>
          </p:cNvSpPr>
          <p:nvPr>
            <p:ph type="dt" sz="half" idx="10"/>
          </p:nvPr>
        </p:nvSpPr>
        <p:spPr/>
        <p:txBody>
          <a:bodyPr/>
          <a:lstStyle/>
          <a:p>
            <a:fld id="{074E7F66-4821-4F6B-87E1-2D5861EECA93}" type="datetime1">
              <a:rPr lang="en-US" smtClean="0"/>
              <a:t>5/16/2025</a:t>
            </a:fld>
            <a:endParaRPr lang="en-US"/>
          </a:p>
        </p:txBody>
      </p:sp>
      <p:sp>
        <p:nvSpPr>
          <p:cNvPr id="6" name="Footer Placeholder 5">
            <a:extLst>
              <a:ext uri="{FF2B5EF4-FFF2-40B4-BE49-F238E27FC236}">
                <a16:creationId xmlns:a16="http://schemas.microsoft.com/office/drawing/2014/main" id="{A8BF9861-F430-4962-9308-8B3155BE2E3E}"/>
              </a:ext>
            </a:extLst>
          </p:cNvPr>
          <p:cNvSpPr>
            <a:spLocks noGrp="1"/>
          </p:cNvSpPr>
          <p:nvPr>
            <p:ph type="ftr" sz="quarter" idx="11"/>
          </p:nvPr>
        </p:nvSpPr>
        <p:spPr/>
        <p:txBody>
          <a:bodyPr/>
          <a:lstStyle/>
          <a:p>
            <a:r>
              <a:rPr lang="en-US"/>
              <a:t>#PatriotPride      #BurnTheBoats</a:t>
            </a:r>
          </a:p>
        </p:txBody>
      </p:sp>
      <p:sp>
        <p:nvSpPr>
          <p:cNvPr id="7" name="Slide Number Placeholder 6">
            <a:extLst>
              <a:ext uri="{FF2B5EF4-FFF2-40B4-BE49-F238E27FC236}">
                <a16:creationId xmlns:a16="http://schemas.microsoft.com/office/drawing/2014/main" id="{06BE5711-39DE-4DE1-982F-831ED24F3214}"/>
              </a:ext>
            </a:extLst>
          </p:cNvPr>
          <p:cNvSpPr>
            <a:spLocks noGrp="1"/>
          </p:cNvSpPr>
          <p:nvPr>
            <p:ph type="sldNum" sz="quarter" idx="12"/>
          </p:nvPr>
        </p:nvSpPr>
        <p:spPr/>
        <p:txBody>
          <a:bodyPr/>
          <a:lstStyle/>
          <a:p>
            <a:fld id="{0A55DB8D-FE08-42CB-9179-72068784F954}" type="slidenum">
              <a:rPr lang="en-US" smtClean="0"/>
              <a:t>‹#›</a:t>
            </a:fld>
            <a:endParaRPr lang="en-US"/>
          </a:p>
        </p:txBody>
      </p:sp>
    </p:spTree>
    <p:extLst>
      <p:ext uri="{BB962C8B-B14F-4D97-AF65-F5344CB8AC3E}">
        <p14:creationId xmlns:p14="http://schemas.microsoft.com/office/powerpoint/2010/main" val="3111321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6D92-5716-4415-875C-B284406454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DFEC3C-EB64-42FF-A37A-38E58338A5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BD3342-041B-4C12-B419-8D5CC6410E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6DEC9C0-A80A-4310-99C1-A22BF9670ABE}"/>
              </a:ext>
            </a:extLst>
          </p:cNvPr>
          <p:cNvSpPr>
            <a:spLocks noGrp="1"/>
          </p:cNvSpPr>
          <p:nvPr>
            <p:ph type="dt" sz="half" idx="10"/>
          </p:nvPr>
        </p:nvSpPr>
        <p:spPr/>
        <p:txBody>
          <a:bodyPr/>
          <a:lstStyle/>
          <a:p>
            <a:fld id="{46F6349A-A5CB-4499-A004-F21CBD134E97}" type="datetime1">
              <a:rPr lang="en-US" smtClean="0"/>
              <a:t>5/16/2025</a:t>
            </a:fld>
            <a:endParaRPr lang="en-US"/>
          </a:p>
        </p:txBody>
      </p:sp>
      <p:sp>
        <p:nvSpPr>
          <p:cNvPr id="6" name="Footer Placeholder 5">
            <a:extLst>
              <a:ext uri="{FF2B5EF4-FFF2-40B4-BE49-F238E27FC236}">
                <a16:creationId xmlns:a16="http://schemas.microsoft.com/office/drawing/2014/main" id="{10D4E962-4686-47F0-A859-C86072FA2D44}"/>
              </a:ext>
            </a:extLst>
          </p:cNvPr>
          <p:cNvSpPr>
            <a:spLocks noGrp="1"/>
          </p:cNvSpPr>
          <p:nvPr>
            <p:ph type="ftr" sz="quarter" idx="11"/>
          </p:nvPr>
        </p:nvSpPr>
        <p:spPr/>
        <p:txBody>
          <a:bodyPr/>
          <a:lstStyle/>
          <a:p>
            <a:r>
              <a:rPr lang="en-US"/>
              <a:t>#PatriotPride      #BurnTheBoats</a:t>
            </a:r>
          </a:p>
        </p:txBody>
      </p:sp>
      <p:sp>
        <p:nvSpPr>
          <p:cNvPr id="7" name="Slide Number Placeholder 6">
            <a:extLst>
              <a:ext uri="{FF2B5EF4-FFF2-40B4-BE49-F238E27FC236}">
                <a16:creationId xmlns:a16="http://schemas.microsoft.com/office/drawing/2014/main" id="{48A4184E-77B2-4469-8465-228CFF243437}"/>
              </a:ext>
            </a:extLst>
          </p:cNvPr>
          <p:cNvSpPr>
            <a:spLocks noGrp="1"/>
          </p:cNvSpPr>
          <p:nvPr>
            <p:ph type="sldNum" sz="quarter" idx="12"/>
          </p:nvPr>
        </p:nvSpPr>
        <p:spPr/>
        <p:txBody>
          <a:bodyPr/>
          <a:lstStyle/>
          <a:p>
            <a:fld id="{0A55DB8D-FE08-42CB-9179-72068784F954}" type="slidenum">
              <a:rPr lang="en-US" smtClean="0"/>
              <a:t>‹#›</a:t>
            </a:fld>
            <a:endParaRPr lang="en-US"/>
          </a:p>
        </p:txBody>
      </p:sp>
    </p:spTree>
    <p:extLst>
      <p:ext uri="{BB962C8B-B14F-4D97-AF65-F5344CB8AC3E}">
        <p14:creationId xmlns:p14="http://schemas.microsoft.com/office/powerpoint/2010/main" val="1610413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2EC96E-8081-4005-B607-4861EED79B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FA4F269-D245-4D04-8324-4465EF21D4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2D47CC-2985-4060-BD17-D6EFD243E7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1E4636-52F2-49EC-A71B-DEBCFB62CBE6}" type="datetime1">
              <a:rPr lang="en-US" smtClean="0"/>
              <a:t>5/16/2025</a:t>
            </a:fld>
            <a:endParaRPr lang="en-US"/>
          </a:p>
        </p:txBody>
      </p:sp>
      <p:sp>
        <p:nvSpPr>
          <p:cNvPr id="5" name="Footer Placeholder 4">
            <a:extLst>
              <a:ext uri="{FF2B5EF4-FFF2-40B4-BE49-F238E27FC236}">
                <a16:creationId xmlns:a16="http://schemas.microsoft.com/office/drawing/2014/main" id="{A4B05491-8016-498A-9207-CE4B0146E6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#PatriotPride      #BurnTheBoats</a:t>
            </a:r>
          </a:p>
        </p:txBody>
      </p:sp>
      <p:sp>
        <p:nvSpPr>
          <p:cNvPr id="6" name="Slide Number Placeholder 5">
            <a:extLst>
              <a:ext uri="{FF2B5EF4-FFF2-40B4-BE49-F238E27FC236}">
                <a16:creationId xmlns:a16="http://schemas.microsoft.com/office/drawing/2014/main" id="{B7A5F32E-83FF-43D1-87F2-2FCEDC256C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55DB8D-FE08-42CB-9179-72068784F954}" type="slidenum">
              <a:rPr lang="en-US" smtClean="0"/>
              <a:t>‹#›</a:t>
            </a:fld>
            <a:endParaRPr lang="en-US"/>
          </a:p>
        </p:txBody>
      </p:sp>
    </p:spTree>
    <p:extLst>
      <p:ext uri="{BB962C8B-B14F-4D97-AF65-F5344CB8AC3E}">
        <p14:creationId xmlns:p14="http://schemas.microsoft.com/office/powerpoint/2010/main" val="2163118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nam02.safelinks.protection.outlook.com/?url=https%3A%2F%2Fhs.gvsd.org%2Fathletics%2Fbuy-tickets&amp;data=05%7C02%7CJBlake%40gvsd.org%7C4e33bde13d434e6c202f08dbf8c443e3%7Ce7c0587d3c044cdbacfde0928969fd2c%7C0%7C0%7C638377294111760299%7CUnknown%7CTWFpbGZsb3d8eyJWIjoiMC4wLjAwMDAiLCJQIjoiV2luMzIiLCJBTiI6Ik1haWwiLCJXVCI6Mn0%3D%7C3000%7C%7C%7C&amp;sdata=43vLNckKfkCcWUOldBYiEBwzw73dAg7A%2BAsnfm7xJGY%3D&amp;reserved=0" TargetMode="External"/><Relationship Id="rId2" Type="http://schemas.openxmlformats.org/officeDocument/2006/relationships/hyperlink" Target="https://events.hometownticketing.com/organization/65a9ac2d-1d92-4bf5-9802-2a5e8c6da141"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hyperlink" Target="mailto:practiceperfectsports@comcast.net"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hyperlink" Target="mailto:gphillips@gvsd.org" TargetMode="Externa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gphillips@gvsd.org"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gvgridiron@gmail.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FEA9B-5329-421C-AC30-EE329A654F8D}"/>
              </a:ext>
            </a:extLst>
          </p:cNvPr>
          <p:cNvSpPr>
            <a:spLocks noGrp="1"/>
          </p:cNvSpPr>
          <p:nvPr>
            <p:ph type="ctrTitle"/>
          </p:nvPr>
        </p:nvSpPr>
        <p:spPr>
          <a:xfrm>
            <a:off x="1524000" y="1122363"/>
            <a:ext cx="9144000" cy="1381125"/>
          </a:xfrm>
        </p:spPr>
        <p:txBody>
          <a:bodyPr/>
          <a:lstStyle/>
          <a:p>
            <a:r>
              <a:rPr lang="en-US" dirty="0"/>
              <a:t>Great Valley Football</a:t>
            </a:r>
          </a:p>
        </p:txBody>
      </p:sp>
      <p:sp>
        <p:nvSpPr>
          <p:cNvPr id="3" name="Subtitle 2">
            <a:extLst>
              <a:ext uri="{FF2B5EF4-FFF2-40B4-BE49-F238E27FC236}">
                <a16:creationId xmlns:a16="http://schemas.microsoft.com/office/drawing/2014/main" id="{D8B6747D-BB5B-4A8F-9681-D42F24D2BC6D}"/>
              </a:ext>
            </a:extLst>
          </p:cNvPr>
          <p:cNvSpPr>
            <a:spLocks noGrp="1"/>
          </p:cNvSpPr>
          <p:nvPr>
            <p:ph type="subTitle" idx="1"/>
          </p:nvPr>
        </p:nvSpPr>
        <p:spPr>
          <a:xfrm>
            <a:off x="1524000" y="2984422"/>
            <a:ext cx="9144000" cy="1486601"/>
          </a:xfrm>
        </p:spPr>
        <p:txBody>
          <a:bodyPr>
            <a:normAutofit/>
          </a:bodyPr>
          <a:lstStyle/>
          <a:p>
            <a:r>
              <a:rPr lang="en-US" sz="1600" dirty="0"/>
              <a:t>Player/Parent Meeting</a:t>
            </a:r>
          </a:p>
          <a:p>
            <a:r>
              <a:rPr lang="en-US" sz="1600" dirty="0"/>
              <a:t>Wednesday, May 14 2025</a:t>
            </a:r>
          </a:p>
          <a:p>
            <a:r>
              <a:rPr lang="en-US" sz="1600" dirty="0"/>
              <a:t>GVHS Auditorium</a:t>
            </a:r>
          </a:p>
        </p:txBody>
      </p:sp>
      <p:sp>
        <p:nvSpPr>
          <p:cNvPr id="4" name="Footer Placeholder 3">
            <a:extLst>
              <a:ext uri="{FF2B5EF4-FFF2-40B4-BE49-F238E27FC236}">
                <a16:creationId xmlns:a16="http://schemas.microsoft.com/office/drawing/2014/main" id="{398C188A-59AD-4329-916E-0A539BDC96EC}"/>
              </a:ext>
            </a:extLst>
          </p:cNvPr>
          <p:cNvSpPr>
            <a:spLocks noGrp="1"/>
          </p:cNvSpPr>
          <p:nvPr>
            <p:ph type="ftr" sz="quarter" idx="11"/>
          </p:nvPr>
        </p:nvSpPr>
        <p:spPr>
          <a:xfrm>
            <a:off x="2586125" y="6356350"/>
            <a:ext cx="7102027" cy="365125"/>
          </a:xfrm>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6" name="Picture 5">
            <a:extLst>
              <a:ext uri="{FF2B5EF4-FFF2-40B4-BE49-F238E27FC236}">
                <a16:creationId xmlns:a16="http://schemas.microsoft.com/office/drawing/2014/main" id="{E919D20E-CD4F-4028-BC4F-B8B4527002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24441" y="4173703"/>
            <a:ext cx="2608565" cy="1789532"/>
          </a:xfrm>
          <a:prstGeom prst="rect">
            <a:avLst/>
          </a:prstGeom>
        </p:spPr>
      </p:pic>
    </p:spTree>
    <p:extLst>
      <p:ext uri="{BB962C8B-B14F-4D97-AF65-F5344CB8AC3E}">
        <p14:creationId xmlns:p14="http://schemas.microsoft.com/office/powerpoint/2010/main" val="975831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55870FB-F00D-4793-A914-43BA5A7D8B6F}"/>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sp>
        <p:nvSpPr>
          <p:cNvPr id="4" name="Rectangle 3">
            <a:extLst>
              <a:ext uri="{FF2B5EF4-FFF2-40B4-BE49-F238E27FC236}">
                <a16:creationId xmlns:a16="http://schemas.microsoft.com/office/drawing/2014/main" id="{5CD95FE7-B0D7-4031-A5B6-D00071C026E0}"/>
              </a:ext>
            </a:extLst>
          </p:cNvPr>
          <p:cNvSpPr/>
          <p:nvPr/>
        </p:nvSpPr>
        <p:spPr>
          <a:xfrm>
            <a:off x="1110743" y="1259079"/>
            <a:ext cx="9334733" cy="4309449"/>
          </a:xfrm>
          <a:prstGeom prst="rect">
            <a:avLst/>
          </a:prstGeom>
        </p:spPr>
        <p:txBody>
          <a:bodyPr wrap="square">
            <a:spAutoFit/>
          </a:bodyPr>
          <a:lstStyle/>
          <a:p>
            <a:pPr>
              <a:lnSpc>
                <a:spcPct val="107000"/>
              </a:lnSpc>
              <a:spcAft>
                <a:spcPts val="3750"/>
              </a:spcAft>
            </a:pPr>
            <a:r>
              <a:rPr lang="en-US" sz="3600" b="1" kern="1800" dirty="0">
                <a:solidFill>
                  <a:srgbClr val="0033AB"/>
                </a:solidFill>
                <a:latin typeface="Open Sans"/>
                <a:ea typeface="Times New Roman" panose="02020603050405020304" pitchFamily="18" charset="0"/>
                <a:cs typeface="Times New Roman" panose="02020603050405020304" pitchFamily="18" charset="0"/>
              </a:rPr>
              <a:t>Registration Information</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125"/>
              </a:spcAft>
            </a:pPr>
            <a:r>
              <a:rPr lang="en-US" sz="2000" b="1" dirty="0">
                <a:solidFill>
                  <a:srgbClr val="242424"/>
                </a:solidFill>
                <a:latin typeface="Open Sans"/>
                <a:ea typeface="Times New Roman" panose="02020603050405020304" pitchFamily="18" charset="0"/>
                <a:cs typeface="Times New Roman" panose="02020603050405020304" pitchFamily="18" charset="0"/>
              </a:rPr>
              <a:t>PIAA Physical:</a:t>
            </a:r>
          </a:p>
          <a:p>
            <a:pPr marL="285750" indent="-285750">
              <a:lnSpc>
                <a:spcPct val="107000"/>
              </a:lnSpc>
              <a:spcAft>
                <a:spcPts val="1125"/>
              </a:spcAft>
              <a:buFont typeface="Arial" panose="020B0604020202020204" pitchFamily="34" charset="0"/>
              <a:buChar char="•"/>
            </a:pPr>
            <a:r>
              <a:rPr lang="en-US" sz="2000" dirty="0">
                <a:solidFill>
                  <a:srgbClr val="242424"/>
                </a:solidFill>
                <a:latin typeface="Open Sans"/>
                <a:ea typeface="Calibri" panose="020F0502020204030204" pitchFamily="34" charset="0"/>
                <a:cs typeface="Times New Roman" panose="02020603050405020304" pitchFamily="18" charset="0"/>
              </a:rPr>
              <a:t>The PIAA physical MUST be dated after May 1, 2025</a:t>
            </a:r>
          </a:p>
          <a:p>
            <a:pPr>
              <a:lnSpc>
                <a:spcPct val="107000"/>
              </a:lnSpc>
              <a:spcAft>
                <a:spcPts val="1125"/>
              </a:spcAft>
            </a:pPr>
            <a:r>
              <a:rPr lang="en-US" sz="2000" dirty="0">
                <a:solidFill>
                  <a:srgbClr val="242424"/>
                </a:solidFill>
                <a:latin typeface="Open Sans"/>
                <a:ea typeface="Calibri" panose="020F0502020204030204" pitchFamily="34" charset="0"/>
                <a:cs typeface="Times New Roman" panose="02020603050405020304" pitchFamily="18" charset="0"/>
              </a:rPr>
              <a:t>	Can not accept anything dated before</a:t>
            </a:r>
          </a:p>
          <a:p>
            <a:pPr marL="285750" indent="-285750">
              <a:lnSpc>
                <a:spcPct val="107000"/>
              </a:lnSpc>
              <a:spcAft>
                <a:spcPts val="1125"/>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Physical exam part (Section 6) signed by physician must be uploaded</a:t>
            </a:r>
          </a:p>
          <a:p>
            <a:pPr marL="285750" indent="-285750">
              <a:lnSpc>
                <a:spcPct val="107000"/>
              </a:lnSpc>
              <a:spcAft>
                <a:spcPts val="1125"/>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You keep the actual paper copy</a:t>
            </a:r>
          </a:p>
          <a:p>
            <a:pPr marL="285750" indent="-285750">
              <a:lnSpc>
                <a:spcPct val="107000"/>
              </a:lnSpc>
              <a:spcAft>
                <a:spcPts val="1125"/>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Must be completed and uploaded by Monday, July 28, 2025</a:t>
            </a:r>
          </a:p>
          <a:p>
            <a:pPr marL="285750" indent="-285750">
              <a:lnSpc>
                <a:spcPct val="107000"/>
              </a:lnSpc>
              <a:spcAft>
                <a:spcPts val="1125"/>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Player will NOT be allowed to participate in any practices with all forms submitted</a:t>
            </a:r>
          </a:p>
        </p:txBody>
      </p:sp>
    </p:spTree>
    <p:extLst>
      <p:ext uri="{BB962C8B-B14F-4D97-AF65-F5344CB8AC3E}">
        <p14:creationId xmlns:p14="http://schemas.microsoft.com/office/powerpoint/2010/main" val="2601132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55870FB-F00D-4793-A914-43BA5A7D8B6F}"/>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sp>
        <p:nvSpPr>
          <p:cNvPr id="4" name="Rectangle 3">
            <a:extLst>
              <a:ext uri="{FF2B5EF4-FFF2-40B4-BE49-F238E27FC236}">
                <a16:creationId xmlns:a16="http://schemas.microsoft.com/office/drawing/2014/main" id="{5CD95FE7-B0D7-4031-A5B6-D00071C026E0}"/>
              </a:ext>
            </a:extLst>
          </p:cNvPr>
          <p:cNvSpPr/>
          <p:nvPr/>
        </p:nvSpPr>
        <p:spPr>
          <a:xfrm>
            <a:off x="1110743" y="1259079"/>
            <a:ext cx="9334733" cy="3227615"/>
          </a:xfrm>
          <a:prstGeom prst="rect">
            <a:avLst/>
          </a:prstGeom>
        </p:spPr>
        <p:txBody>
          <a:bodyPr wrap="square">
            <a:spAutoFit/>
          </a:bodyPr>
          <a:lstStyle/>
          <a:p>
            <a:pPr>
              <a:lnSpc>
                <a:spcPct val="107000"/>
              </a:lnSpc>
              <a:spcAft>
                <a:spcPts val="3750"/>
              </a:spcAft>
            </a:pPr>
            <a:r>
              <a:rPr lang="en-US" sz="3600" b="1" kern="1800" dirty="0">
                <a:solidFill>
                  <a:srgbClr val="0033AB"/>
                </a:solidFill>
                <a:latin typeface="Open Sans"/>
                <a:ea typeface="Times New Roman" panose="02020603050405020304" pitchFamily="18" charset="0"/>
                <a:cs typeface="Times New Roman" panose="02020603050405020304" pitchFamily="18" charset="0"/>
              </a:rPr>
              <a:t>Registration Information</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125"/>
              </a:spcAft>
            </a:pPr>
            <a:r>
              <a:rPr lang="en-US" sz="2000" b="1" dirty="0">
                <a:solidFill>
                  <a:srgbClr val="242424"/>
                </a:solidFill>
                <a:latin typeface="Open Sans"/>
                <a:ea typeface="Times New Roman" panose="02020603050405020304" pitchFamily="18" charset="0"/>
                <a:cs typeface="Times New Roman" panose="02020603050405020304" pitchFamily="18" charset="0"/>
              </a:rPr>
              <a:t>Activity Fee:</a:t>
            </a:r>
          </a:p>
          <a:p>
            <a:pPr marL="285750" indent="-285750">
              <a:lnSpc>
                <a:spcPct val="107000"/>
              </a:lnSpc>
              <a:spcAft>
                <a:spcPts val="1125"/>
              </a:spcAft>
              <a:buFont typeface="Arial" panose="020B0604020202020204" pitchFamily="34" charset="0"/>
              <a:buChar char="•"/>
            </a:pPr>
            <a:r>
              <a:rPr lang="en-US" sz="2000" dirty="0">
                <a:solidFill>
                  <a:srgbClr val="242424"/>
                </a:solidFill>
                <a:latin typeface="Open Sans"/>
                <a:ea typeface="Calibri" panose="020F0502020204030204" pitchFamily="34" charset="0"/>
                <a:cs typeface="Times New Roman" panose="02020603050405020304" pitchFamily="18" charset="0"/>
              </a:rPr>
              <a:t>In order to participate in any school related activity during the 2025-26 school year, an activity fee MUST be paid directly to GVSD.</a:t>
            </a:r>
          </a:p>
          <a:p>
            <a:pPr marL="285750" indent="-285750">
              <a:lnSpc>
                <a:spcPct val="107000"/>
              </a:lnSpc>
              <a:spcAft>
                <a:spcPts val="1125"/>
              </a:spcAft>
              <a:buFont typeface="Arial" panose="020B0604020202020204" pitchFamily="34" charset="0"/>
              <a:buChar char="•"/>
            </a:pPr>
            <a:r>
              <a:rPr lang="en-US" sz="2000" dirty="0">
                <a:solidFill>
                  <a:srgbClr val="242424"/>
                </a:solidFill>
                <a:latin typeface="Open Sans"/>
                <a:ea typeface="Calibri" panose="020F0502020204030204" pitchFamily="34" charset="0"/>
                <a:cs typeface="Times New Roman" panose="02020603050405020304" pitchFamily="18" charset="0"/>
              </a:rPr>
              <a:t>Fee for 2025-26 school year</a:t>
            </a:r>
          </a:p>
          <a:p>
            <a:pPr>
              <a:lnSpc>
                <a:spcPct val="107000"/>
              </a:lnSpc>
              <a:spcAft>
                <a:spcPts val="1125"/>
              </a:spcAft>
            </a:pPr>
            <a:r>
              <a:rPr lang="en-US" sz="2000" dirty="0">
                <a:solidFill>
                  <a:srgbClr val="242424"/>
                </a:solidFill>
                <a:latin typeface="Open Sans"/>
                <a:ea typeface="Calibri" panose="020F0502020204030204" pitchFamily="34" charset="0"/>
                <a:cs typeface="Times New Roman" panose="02020603050405020304" pitchFamily="18" charset="0"/>
              </a:rPr>
              <a:t>	$95.00 (payable to GVSD)</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1889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55870FB-F00D-4793-A914-43BA5A7D8B6F}"/>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sp>
        <p:nvSpPr>
          <p:cNvPr id="3" name="Rectangle 2">
            <a:extLst>
              <a:ext uri="{FF2B5EF4-FFF2-40B4-BE49-F238E27FC236}">
                <a16:creationId xmlns:a16="http://schemas.microsoft.com/office/drawing/2014/main" id="{74533122-3386-4696-9227-2AD2B013B8FC}"/>
              </a:ext>
            </a:extLst>
          </p:cNvPr>
          <p:cNvSpPr/>
          <p:nvPr/>
        </p:nvSpPr>
        <p:spPr>
          <a:xfrm>
            <a:off x="807814" y="136525"/>
            <a:ext cx="10641820" cy="5073120"/>
          </a:xfrm>
          <a:prstGeom prst="rect">
            <a:avLst/>
          </a:prstGeom>
        </p:spPr>
        <p:txBody>
          <a:bodyPr wrap="square">
            <a:spAutoFit/>
          </a:bodyPr>
          <a:lstStyle/>
          <a:p>
            <a:pPr>
              <a:lnSpc>
                <a:spcPct val="107000"/>
              </a:lnSpc>
              <a:spcAft>
                <a:spcPts val="3750"/>
              </a:spcAft>
            </a:pPr>
            <a:r>
              <a:rPr lang="en-US" sz="3600" b="1" kern="1800" dirty="0">
                <a:solidFill>
                  <a:srgbClr val="0033AB"/>
                </a:solidFill>
                <a:latin typeface="Open Sans"/>
                <a:ea typeface="Times New Roman" panose="02020603050405020304" pitchFamily="18" charset="0"/>
                <a:cs typeface="Times New Roman" panose="02020603050405020304" pitchFamily="18" charset="0"/>
              </a:rPr>
              <a:t>Buy Game Tickets!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600" b="1" cap="all" dirty="0">
                <a:solidFill>
                  <a:srgbClr val="FFFFFF"/>
                </a:solidFill>
                <a:latin typeface="Open Sans"/>
                <a:ea typeface="Times New Roman" panose="02020603050405020304" pitchFamily="18" charset="0"/>
                <a:cs typeface="Times New Roman" panose="02020603050405020304" pitchFamily="18" charset="0"/>
                <a:hlinkClick r:id="rId2"/>
              </a:rPr>
              <a:t>Buy tickets here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500"/>
              </a:spcAft>
            </a:pPr>
            <a:r>
              <a:rPr lang="en-US" sz="1600" dirty="0">
                <a:solidFill>
                  <a:srgbClr val="636363"/>
                </a:solidFill>
                <a:latin typeface="Open Sans"/>
                <a:ea typeface="Times New Roman" panose="02020603050405020304" pitchFamily="18" charset="0"/>
                <a:cs typeface="Times New Roman" panose="02020603050405020304" pitchFamily="18" charset="0"/>
              </a:rPr>
              <a:t>Great Valley Athletics will only be accepting e-tickets for all games. Cash will no longer be accepted at the ticket booths. Stadium Night Games, JV/V Boys Basketball, JV/V Girls Basketball, and JV/V Wrestling will all require spectators to purchase a </a:t>
            </a:r>
            <a:r>
              <a:rPr lang="en-US" sz="1600" dirty="0" err="1">
                <a:solidFill>
                  <a:srgbClr val="636363"/>
                </a:solidFill>
                <a:latin typeface="Open Sans"/>
                <a:ea typeface="Times New Roman" panose="02020603050405020304" pitchFamily="18" charset="0"/>
                <a:cs typeface="Times New Roman" panose="02020603050405020304" pitchFamily="18" charset="0"/>
              </a:rPr>
              <a:t>HomeTown</a:t>
            </a:r>
            <a:r>
              <a:rPr lang="en-US" sz="1600" dirty="0">
                <a:solidFill>
                  <a:srgbClr val="636363"/>
                </a:solidFill>
                <a:latin typeface="Open Sans"/>
                <a:ea typeface="Times New Roman" panose="02020603050405020304" pitchFamily="18" charset="0"/>
                <a:cs typeface="Times New Roman" panose="02020603050405020304" pitchFamily="18" charset="0"/>
              </a:rPr>
              <a:t> e-ticket for entrance to all non-tournament games. Spectators ten and under, as well as sixty-five and over will be admitted free of charge. E-tickets can be purchased by using the </a:t>
            </a:r>
            <a:r>
              <a:rPr lang="en-US" sz="1600" dirty="0" err="1">
                <a:solidFill>
                  <a:srgbClr val="636363"/>
                </a:solidFill>
                <a:latin typeface="Open Sans"/>
                <a:ea typeface="Times New Roman" panose="02020603050405020304" pitchFamily="18" charset="0"/>
                <a:cs typeface="Times New Roman" panose="02020603050405020304" pitchFamily="18" charset="0"/>
              </a:rPr>
              <a:t>HomeTown</a:t>
            </a:r>
            <a:r>
              <a:rPr lang="en-US" sz="1600" dirty="0">
                <a:solidFill>
                  <a:srgbClr val="636363"/>
                </a:solidFill>
                <a:latin typeface="Open Sans"/>
                <a:ea typeface="Times New Roman" panose="02020603050405020304" pitchFamily="18" charset="0"/>
                <a:cs typeface="Times New Roman" panose="02020603050405020304" pitchFamily="18" charset="0"/>
              </a:rPr>
              <a:t> Ticketing App or by going to the Great Valley High School Athletics page on the Great Valley High School website.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500"/>
              </a:spcAft>
            </a:pPr>
            <a:r>
              <a:rPr lang="en-US" sz="1600" dirty="0">
                <a:solidFill>
                  <a:srgbClr val="636363"/>
                </a:solidFill>
                <a:latin typeface="Open Sans"/>
                <a:ea typeface="Times New Roman" panose="02020603050405020304" pitchFamily="18" charset="0"/>
                <a:cs typeface="Times New Roman" panose="02020603050405020304" pitchFamily="18" charset="0"/>
              </a:rPr>
              <a:t>Ticket options:</a:t>
            </a:r>
            <a:br>
              <a:rPr lang="en-US" sz="1600" dirty="0">
                <a:solidFill>
                  <a:srgbClr val="636363"/>
                </a:solidFill>
                <a:latin typeface="Open Sans"/>
                <a:ea typeface="Times New Roman" panose="02020603050405020304" pitchFamily="18" charset="0"/>
                <a:cs typeface="Times New Roman" panose="02020603050405020304" pitchFamily="18" charset="0"/>
              </a:rPr>
            </a:br>
            <a:r>
              <a:rPr lang="en-US" sz="1600" dirty="0">
                <a:solidFill>
                  <a:srgbClr val="636363"/>
                </a:solidFill>
                <a:latin typeface="Open Sans"/>
                <a:ea typeface="Times New Roman" panose="02020603050405020304" pitchFamily="18" charset="0"/>
                <a:cs typeface="Times New Roman" panose="02020603050405020304" pitchFamily="18" charset="0"/>
              </a:rPr>
              <a:t>•    Individual tickets can be purchased for $5 plus service fees (Totaling $6.49).</a:t>
            </a:r>
            <a:br>
              <a:rPr lang="en-US" sz="1600" dirty="0">
                <a:solidFill>
                  <a:srgbClr val="636363"/>
                </a:solidFill>
                <a:latin typeface="Open Sans"/>
                <a:ea typeface="Times New Roman" panose="02020603050405020304" pitchFamily="18" charset="0"/>
                <a:cs typeface="Times New Roman" panose="02020603050405020304" pitchFamily="18" charset="0"/>
              </a:rPr>
            </a:br>
            <a:r>
              <a:rPr lang="en-US" sz="1600" dirty="0">
                <a:solidFill>
                  <a:srgbClr val="636363"/>
                </a:solidFill>
                <a:latin typeface="Open Sans"/>
                <a:ea typeface="Times New Roman" panose="02020603050405020304" pitchFamily="18" charset="0"/>
                <a:cs typeface="Times New Roman" panose="02020603050405020304" pitchFamily="18" charset="0"/>
              </a:rPr>
              <a:t>•    Ten game Flex Passes can be purchased for $43 plus service fees (Totaling $44.59).</a:t>
            </a:r>
            <a:br>
              <a:rPr lang="en-US" sz="1600" dirty="0">
                <a:solidFill>
                  <a:srgbClr val="636363"/>
                </a:solidFill>
                <a:latin typeface="Open Sans"/>
                <a:ea typeface="Times New Roman" panose="02020603050405020304" pitchFamily="18" charset="0"/>
                <a:cs typeface="Times New Roman" panose="02020603050405020304" pitchFamily="18" charset="0"/>
              </a:rPr>
            </a:br>
            <a:r>
              <a:rPr lang="en-US" sz="1600" dirty="0">
                <a:solidFill>
                  <a:srgbClr val="636363"/>
                </a:solidFill>
                <a:latin typeface="Open Sans"/>
                <a:ea typeface="Times New Roman" panose="02020603050405020304" pitchFamily="18" charset="0"/>
                <a:cs typeface="Times New Roman" panose="02020603050405020304" pitchFamily="18" charset="0"/>
              </a:rPr>
              <a:t>•    Twenty game Flex Passes can be purchased for $83 plus service fees (Totaling $85.79).</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dirty="0">
                <a:solidFill>
                  <a:srgbClr val="636363"/>
                </a:solidFill>
                <a:latin typeface="Open Sans"/>
                <a:ea typeface="Times New Roman" panose="02020603050405020304" pitchFamily="18" charset="0"/>
                <a:cs typeface="Times New Roman" panose="02020603050405020304" pitchFamily="18" charset="0"/>
              </a:rPr>
              <a:t>Flex Passes can be used multiple times at one game or at multiple games throughout the season the season. Flex Passes can also be used at any of the athletic events where tickets are sold.</a:t>
            </a:r>
          </a:p>
          <a:p>
            <a:pPr>
              <a:lnSpc>
                <a:spcPct val="107000"/>
              </a:lnSpc>
              <a:spcAft>
                <a:spcPts val="8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468B5FF5-6A51-475A-B54F-CA80E875A4FA}"/>
              </a:ext>
            </a:extLst>
          </p:cNvPr>
          <p:cNvGraphicFramePr>
            <a:graphicFrameLocks noGrp="1"/>
          </p:cNvGraphicFramePr>
          <p:nvPr>
            <p:extLst>
              <p:ext uri="{D42A27DB-BD31-4B8C-83A1-F6EECF244321}">
                <p14:modId xmlns:p14="http://schemas.microsoft.com/office/powerpoint/2010/main" val="1637819934"/>
              </p:ext>
            </p:extLst>
          </p:nvPr>
        </p:nvGraphicFramePr>
        <p:xfrm>
          <a:off x="1110744" y="5209645"/>
          <a:ext cx="8015491" cy="607734"/>
        </p:xfrm>
        <a:graphic>
          <a:graphicData uri="http://schemas.openxmlformats.org/drawingml/2006/table">
            <a:tbl>
              <a:tblPr firstRow="1" firstCol="1" bandRow="1">
                <a:tableStyleId>{5C22544A-7EE6-4342-B048-85BDC9FD1C3A}</a:tableStyleId>
              </a:tblPr>
              <a:tblGrid>
                <a:gridCol w="1473117">
                  <a:extLst>
                    <a:ext uri="{9D8B030D-6E8A-4147-A177-3AD203B41FA5}">
                      <a16:colId xmlns:a16="http://schemas.microsoft.com/office/drawing/2014/main" val="468831309"/>
                    </a:ext>
                  </a:extLst>
                </a:gridCol>
                <a:gridCol w="2967367">
                  <a:extLst>
                    <a:ext uri="{9D8B030D-6E8A-4147-A177-3AD203B41FA5}">
                      <a16:colId xmlns:a16="http://schemas.microsoft.com/office/drawing/2014/main" val="131996912"/>
                    </a:ext>
                  </a:extLst>
                </a:gridCol>
                <a:gridCol w="3575007">
                  <a:extLst>
                    <a:ext uri="{9D8B030D-6E8A-4147-A177-3AD203B41FA5}">
                      <a16:colId xmlns:a16="http://schemas.microsoft.com/office/drawing/2014/main" val="3107816642"/>
                    </a:ext>
                  </a:extLst>
                </a:gridCol>
              </a:tblGrid>
              <a:tr h="607734">
                <a:tc>
                  <a:txBody>
                    <a:bodyPr/>
                    <a:lstStyle/>
                    <a:p>
                      <a:pPr marL="0" marR="0">
                        <a:lnSpc>
                          <a:spcPct val="107000"/>
                        </a:lnSpc>
                        <a:spcBef>
                          <a:spcPts val="0"/>
                        </a:spcBef>
                        <a:spcAft>
                          <a:spcPts val="0"/>
                        </a:spcAft>
                      </a:pPr>
                      <a:r>
                        <a:rPr lang="en-US" sz="1200" dirty="0">
                          <a:solidFill>
                            <a:schemeClr val="bg1"/>
                          </a:solidFill>
                          <a:effectLst/>
                        </a:rPr>
                        <a:t>Great Valley</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nSpc>
                          <a:spcPct val="107000"/>
                        </a:lnSpc>
                        <a:spcBef>
                          <a:spcPts val="0"/>
                        </a:spcBef>
                        <a:spcAft>
                          <a:spcPts val="0"/>
                        </a:spcAft>
                      </a:pPr>
                      <a:r>
                        <a:rPr lang="en-US" sz="1200" dirty="0">
                          <a:solidFill>
                            <a:schemeClr val="bg1"/>
                          </a:solidFill>
                          <a:effectLst/>
                        </a:rPr>
                        <a:t>Online Only - 65+ Free, 10 And Under Free</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nSpc>
                          <a:spcPct val="107000"/>
                        </a:lnSpc>
                        <a:spcBef>
                          <a:spcPts val="0"/>
                        </a:spcBef>
                        <a:spcAft>
                          <a:spcPts val="0"/>
                        </a:spcAft>
                      </a:pPr>
                      <a:r>
                        <a:rPr lang="en-US" sz="1200" u="sng" dirty="0">
                          <a:solidFill>
                            <a:schemeClr val="bg1"/>
                          </a:solidFill>
                          <a:effectLst/>
                          <a:hlinkClick r:id="rId3">
                            <a:extLst>
                              <a:ext uri="{A12FA001-AC4F-418D-AE19-62706E023703}">
                                <ahyp:hlinkClr xmlns:ahyp="http://schemas.microsoft.com/office/drawing/2018/hyperlinkcolor" val="tx"/>
                              </a:ext>
                            </a:extLst>
                          </a:hlinkClick>
                        </a:rPr>
                        <a:t>https://hs.gvsd.org/athletics/buy-tickets</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674457406"/>
                  </a:ext>
                </a:extLst>
              </a:tr>
            </a:tbl>
          </a:graphicData>
        </a:graphic>
      </p:graphicFrame>
    </p:spTree>
    <p:extLst>
      <p:ext uri="{BB962C8B-B14F-4D97-AF65-F5344CB8AC3E}">
        <p14:creationId xmlns:p14="http://schemas.microsoft.com/office/powerpoint/2010/main" val="768095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FEA9B-5329-421C-AC30-EE329A654F8D}"/>
              </a:ext>
            </a:extLst>
          </p:cNvPr>
          <p:cNvSpPr>
            <a:spLocks noGrp="1"/>
          </p:cNvSpPr>
          <p:nvPr>
            <p:ph type="ctrTitle"/>
          </p:nvPr>
        </p:nvSpPr>
        <p:spPr>
          <a:xfrm>
            <a:off x="1524000" y="1122363"/>
            <a:ext cx="9144000" cy="1381125"/>
          </a:xfrm>
        </p:spPr>
        <p:txBody>
          <a:bodyPr/>
          <a:lstStyle/>
          <a:p>
            <a:r>
              <a:rPr lang="en-US" dirty="0"/>
              <a:t>Program Information</a:t>
            </a:r>
          </a:p>
        </p:txBody>
      </p:sp>
      <p:sp>
        <p:nvSpPr>
          <p:cNvPr id="3" name="Subtitle 2">
            <a:extLst>
              <a:ext uri="{FF2B5EF4-FFF2-40B4-BE49-F238E27FC236}">
                <a16:creationId xmlns:a16="http://schemas.microsoft.com/office/drawing/2014/main" id="{D8B6747D-BB5B-4A8F-9681-D42F24D2BC6D}"/>
              </a:ext>
            </a:extLst>
          </p:cNvPr>
          <p:cNvSpPr>
            <a:spLocks noGrp="1"/>
          </p:cNvSpPr>
          <p:nvPr>
            <p:ph type="subTitle" idx="1"/>
          </p:nvPr>
        </p:nvSpPr>
        <p:spPr>
          <a:xfrm>
            <a:off x="1524000" y="2984422"/>
            <a:ext cx="9144000" cy="1486601"/>
          </a:xfrm>
        </p:spPr>
        <p:txBody>
          <a:bodyPr>
            <a:normAutofit/>
          </a:bodyPr>
          <a:lstStyle/>
          <a:p>
            <a:r>
              <a:rPr lang="en-US" dirty="0"/>
              <a:t>Calendars, program mission, vision, philosophies, and expectations</a:t>
            </a:r>
          </a:p>
          <a:p>
            <a:endParaRPr lang="en-US" dirty="0"/>
          </a:p>
        </p:txBody>
      </p:sp>
      <p:sp>
        <p:nvSpPr>
          <p:cNvPr id="4" name="Footer Placeholder 3">
            <a:extLst>
              <a:ext uri="{FF2B5EF4-FFF2-40B4-BE49-F238E27FC236}">
                <a16:creationId xmlns:a16="http://schemas.microsoft.com/office/drawing/2014/main" id="{398C188A-59AD-4329-916E-0A539BDC96EC}"/>
              </a:ext>
            </a:extLst>
          </p:cNvPr>
          <p:cNvSpPr>
            <a:spLocks noGrp="1"/>
          </p:cNvSpPr>
          <p:nvPr>
            <p:ph type="ftr" sz="quarter" idx="11"/>
          </p:nvPr>
        </p:nvSpPr>
        <p:spPr>
          <a:xfrm>
            <a:off x="2586125" y="6356350"/>
            <a:ext cx="7102027" cy="365125"/>
          </a:xfrm>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6" name="Picture 5">
            <a:extLst>
              <a:ext uri="{FF2B5EF4-FFF2-40B4-BE49-F238E27FC236}">
                <a16:creationId xmlns:a16="http://schemas.microsoft.com/office/drawing/2014/main" id="{BC225AD3-42AA-4F99-91E1-9A53484FC5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0" y="3640771"/>
            <a:ext cx="3810000" cy="2523638"/>
          </a:xfrm>
          <a:prstGeom prst="rect">
            <a:avLst/>
          </a:prstGeom>
        </p:spPr>
      </p:pic>
    </p:spTree>
    <p:extLst>
      <p:ext uri="{BB962C8B-B14F-4D97-AF65-F5344CB8AC3E}">
        <p14:creationId xmlns:p14="http://schemas.microsoft.com/office/powerpoint/2010/main" val="4244252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FEA9B-5329-421C-AC30-EE329A654F8D}"/>
              </a:ext>
            </a:extLst>
          </p:cNvPr>
          <p:cNvSpPr>
            <a:spLocks noGrp="1"/>
          </p:cNvSpPr>
          <p:nvPr>
            <p:ph type="ctrTitle"/>
          </p:nvPr>
        </p:nvSpPr>
        <p:spPr>
          <a:xfrm>
            <a:off x="1524000" y="1122363"/>
            <a:ext cx="9144000" cy="1381125"/>
          </a:xfrm>
        </p:spPr>
        <p:txBody>
          <a:bodyPr/>
          <a:lstStyle/>
          <a:p>
            <a:r>
              <a:rPr lang="en-US" u="sng" dirty="0"/>
              <a:t>Mission Statement</a:t>
            </a:r>
          </a:p>
        </p:txBody>
      </p:sp>
      <p:sp>
        <p:nvSpPr>
          <p:cNvPr id="3" name="Subtitle 2">
            <a:extLst>
              <a:ext uri="{FF2B5EF4-FFF2-40B4-BE49-F238E27FC236}">
                <a16:creationId xmlns:a16="http://schemas.microsoft.com/office/drawing/2014/main" id="{D8B6747D-BB5B-4A8F-9681-D42F24D2BC6D}"/>
              </a:ext>
            </a:extLst>
          </p:cNvPr>
          <p:cNvSpPr>
            <a:spLocks noGrp="1"/>
          </p:cNvSpPr>
          <p:nvPr>
            <p:ph type="subTitle" idx="1"/>
          </p:nvPr>
        </p:nvSpPr>
        <p:spPr>
          <a:xfrm>
            <a:off x="1524000" y="2984422"/>
            <a:ext cx="9144000" cy="1486601"/>
          </a:xfrm>
        </p:spPr>
        <p:txBody>
          <a:bodyPr>
            <a:normAutofit fontScale="92500" lnSpcReduction="10000"/>
          </a:bodyPr>
          <a:lstStyle/>
          <a:p>
            <a:r>
              <a:rPr lang="en-US" dirty="0"/>
              <a:t>Use Football as an extension of the classroom to teacher life lessons while developing student athletes of Character and Discipline with a focus on Community Service. Stress the importance of Relationships, Proper Communication skills and Respect that will enhance each players lives moving forward. </a:t>
            </a:r>
          </a:p>
          <a:p>
            <a:endParaRPr lang="en-US" dirty="0"/>
          </a:p>
        </p:txBody>
      </p:sp>
      <p:sp>
        <p:nvSpPr>
          <p:cNvPr id="4" name="Footer Placeholder 3">
            <a:extLst>
              <a:ext uri="{FF2B5EF4-FFF2-40B4-BE49-F238E27FC236}">
                <a16:creationId xmlns:a16="http://schemas.microsoft.com/office/drawing/2014/main" id="{398C188A-59AD-4329-916E-0A539BDC96EC}"/>
              </a:ext>
            </a:extLst>
          </p:cNvPr>
          <p:cNvSpPr>
            <a:spLocks noGrp="1"/>
          </p:cNvSpPr>
          <p:nvPr>
            <p:ph type="ftr" sz="quarter" idx="11"/>
          </p:nvPr>
        </p:nvSpPr>
        <p:spPr>
          <a:xfrm>
            <a:off x="2586125" y="6356350"/>
            <a:ext cx="7102027" cy="365125"/>
          </a:xfrm>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6" name="Picture 5">
            <a:extLst>
              <a:ext uri="{FF2B5EF4-FFF2-40B4-BE49-F238E27FC236}">
                <a16:creationId xmlns:a16="http://schemas.microsoft.com/office/drawing/2014/main" id="{F8955EDF-FCBB-4D99-80C0-C7B4CA112D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082" y="550863"/>
            <a:ext cx="1143000" cy="1143000"/>
          </a:xfrm>
          <a:prstGeom prst="rect">
            <a:avLst/>
          </a:prstGeom>
        </p:spPr>
      </p:pic>
      <p:pic>
        <p:nvPicPr>
          <p:cNvPr id="8" name="Picture 7">
            <a:extLst>
              <a:ext uri="{FF2B5EF4-FFF2-40B4-BE49-F238E27FC236}">
                <a16:creationId xmlns:a16="http://schemas.microsoft.com/office/drawing/2014/main" id="{E9C641FA-CED9-423F-8131-456D9D8378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1131" y="527595"/>
            <a:ext cx="1143000" cy="1143000"/>
          </a:xfrm>
          <a:prstGeom prst="rect">
            <a:avLst/>
          </a:prstGeom>
        </p:spPr>
      </p:pic>
    </p:spTree>
    <p:extLst>
      <p:ext uri="{BB962C8B-B14F-4D97-AF65-F5344CB8AC3E}">
        <p14:creationId xmlns:p14="http://schemas.microsoft.com/office/powerpoint/2010/main" val="2175063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696AB-E450-408B-B63B-D507323DCA2D}"/>
              </a:ext>
            </a:extLst>
          </p:cNvPr>
          <p:cNvSpPr>
            <a:spLocks noGrp="1"/>
          </p:cNvSpPr>
          <p:nvPr>
            <p:ph type="title"/>
          </p:nvPr>
        </p:nvSpPr>
        <p:spPr/>
        <p:txBody>
          <a:bodyPr/>
          <a:lstStyle/>
          <a:p>
            <a:pPr algn="ctr"/>
            <a:r>
              <a:rPr lang="en-US" dirty="0"/>
              <a:t>2025 GV Coaching Staff</a:t>
            </a:r>
          </a:p>
        </p:txBody>
      </p:sp>
      <p:sp>
        <p:nvSpPr>
          <p:cNvPr id="3" name="Content Placeholder 2">
            <a:extLst>
              <a:ext uri="{FF2B5EF4-FFF2-40B4-BE49-F238E27FC236}">
                <a16:creationId xmlns:a16="http://schemas.microsoft.com/office/drawing/2014/main" id="{1AFA24A1-970B-4FAC-AA28-0AD46681F21E}"/>
              </a:ext>
            </a:extLst>
          </p:cNvPr>
          <p:cNvSpPr>
            <a:spLocks noGrp="1"/>
          </p:cNvSpPr>
          <p:nvPr>
            <p:ph sz="half" idx="1"/>
          </p:nvPr>
        </p:nvSpPr>
        <p:spPr/>
        <p:txBody>
          <a:bodyPr/>
          <a:lstStyle/>
          <a:p>
            <a:r>
              <a:rPr lang="en-US" dirty="0"/>
              <a:t>Gary Phillips- Head Coach</a:t>
            </a:r>
          </a:p>
          <a:p>
            <a:pPr marL="0" indent="0">
              <a:buNone/>
            </a:pPr>
            <a:r>
              <a:rPr lang="en-US" dirty="0"/>
              <a:t>	DC/OLB</a:t>
            </a:r>
          </a:p>
          <a:p>
            <a:r>
              <a:rPr lang="en-US" dirty="0"/>
              <a:t>Steve Moyer- OC/WR</a:t>
            </a:r>
          </a:p>
          <a:p>
            <a:r>
              <a:rPr lang="en-US" dirty="0"/>
              <a:t>Hank Coyne- OL/DL/STC</a:t>
            </a:r>
          </a:p>
          <a:p>
            <a:r>
              <a:rPr lang="en-US" dirty="0"/>
              <a:t>Dave Clarke- RB/DB</a:t>
            </a:r>
          </a:p>
          <a:p>
            <a:r>
              <a:rPr lang="en-US" dirty="0"/>
              <a:t>Bob Lockhart- TE/ILB</a:t>
            </a:r>
          </a:p>
          <a:p>
            <a:r>
              <a:rPr lang="en-US" dirty="0"/>
              <a:t>Jeff Moyer- QB/RB</a:t>
            </a:r>
          </a:p>
        </p:txBody>
      </p:sp>
      <p:sp>
        <p:nvSpPr>
          <p:cNvPr id="4" name="Content Placeholder 3">
            <a:extLst>
              <a:ext uri="{FF2B5EF4-FFF2-40B4-BE49-F238E27FC236}">
                <a16:creationId xmlns:a16="http://schemas.microsoft.com/office/drawing/2014/main" id="{BBBE1BFA-3FE7-4043-8601-40E1E28F58D7}"/>
              </a:ext>
            </a:extLst>
          </p:cNvPr>
          <p:cNvSpPr>
            <a:spLocks noGrp="1"/>
          </p:cNvSpPr>
          <p:nvPr>
            <p:ph sz="half" idx="2"/>
          </p:nvPr>
        </p:nvSpPr>
        <p:spPr/>
        <p:txBody>
          <a:bodyPr/>
          <a:lstStyle/>
          <a:p>
            <a:r>
              <a:rPr lang="en-US" dirty="0"/>
              <a:t>Dustin Kasper- S&amp;C</a:t>
            </a:r>
          </a:p>
          <a:p>
            <a:r>
              <a:rPr lang="en-US" dirty="0"/>
              <a:t>Chris Medaglia- GV Alum-WR/DB</a:t>
            </a:r>
          </a:p>
          <a:p>
            <a:r>
              <a:rPr lang="en-US" dirty="0"/>
              <a:t>Kim King- OLB &amp; ST</a:t>
            </a:r>
          </a:p>
          <a:p>
            <a:r>
              <a:rPr lang="en-US" dirty="0"/>
              <a:t>Jake </a:t>
            </a:r>
            <a:r>
              <a:rPr lang="en-US" dirty="0" err="1"/>
              <a:t>Ruppert</a:t>
            </a:r>
            <a:r>
              <a:rPr lang="en-US" dirty="0"/>
              <a:t>- GV Alum- ILB</a:t>
            </a:r>
          </a:p>
          <a:p>
            <a:r>
              <a:rPr lang="en-US" dirty="0"/>
              <a:t>Brandon May- GV Alum- OL</a:t>
            </a:r>
          </a:p>
          <a:p>
            <a:r>
              <a:rPr lang="en-US" dirty="0"/>
              <a:t>Chuck Chiccino- GV Alum-GVMS </a:t>
            </a:r>
          </a:p>
          <a:p>
            <a:r>
              <a:rPr lang="en-US" dirty="0"/>
              <a:t>CJ Savage- GVMS</a:t>
            </a:r>
          </a:p>
          <a:p>
            <a:r>
              <a:rPr lang="en-US" dirty="0"/>
              <a:t>Josh Willey- GVMS</a:t>
            </a:r>
          </a:p>
        </p:txBody>
      </p:sp>
      <p:sp>
        <p:nvSpPr>
          <p:cNvPr id="5" name="Footer Placeholder 4">
            <a:extLst>
              <a:ext uri="{FF2B5EF4-FFF2-40B4-BE49-F238E27FC236}">
                <a16:creationId xmlns:a16="http://schemas.microsoft.com/office/drawing/2014/main" id="{490F5F62-DCA7-4BBC-BCD1-C818DF125DE1}"/>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7" name="Picture 6">
            <a:extLst>
              <a:ext uri="{FF2B5EF4-FFF2-40B4-BE49-F238E27FC236}">
                <a16:creationId xmlns:a16="http://schemas.microsoft.com/office/drawing/2014/main" id="{8F991163-F933-4E71-8971-3411E901EC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8105" y="547688"/>
            <a:ext cx="1143000" cy="1143000"/>
          </a:xfrm>
          <a:prstGeom prst="rect">
            <a:avLst/>
          </a:prstGeom>
        </p:spPr>
      </p:pic>
      <p:pic>
        <p:nvPicPr>
          <p:cNvPr id="9" name="Picture 8">
            <a:extLst>
              <a:ext uri="{FF2B5EF4-FFF2-40B4-BE49-F238E27FC236}">
                <a16:creationId xmlns:a16="http://schemas.microsoft.com/office/drawing/2014/main" id="{C55CF559-6CF2-40ED-B8F8-FF5A0B2EB3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47715" y="456406"/>
            <a:ext cx="1143000" cy="1143000"/>
          </a:xfrm>
          <a:prstGeom prst="rect">
            <a:avLst/>
          </a:prstGeom>
        </p:spPr>
      </p:pic>
    </p:spTree>
    <p:extLst>
      <p:ext uri="{BB962C8B-B14F-4D97-AF65-F5344CB8AC3E}">
        <p14:creationId xmlns:p14="http://schemas.microsoft.com/office/powerpoint/2010/main" val="86301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696AB-E450-408B-B63B-D507323DCA2D}"/>
              </a:ext>
            </a:extLst>
          </p:cNvPr>
          <p:cNvSpPr>
            <a:spLocks noGrp="1"/>
          </p:cNvSpPr>
          <p:nvPr>
            <p:ph type="title"/>
          </p:nvPr>
        </p:nvSpPr>
        <p:spPr/>
        <p:txBody>
          <a:bodyPr/>
          <a:lstStyle/>
          <a:p>
            <a:pPr algn="ctr"/>
            <a:r>
              <a:rPr lang="en-US" dirty="0"/>
              <a:t>Expectations of our Coaches</a:t>
            </a:r>
          </a:p>
        </p:txBody>
      </p:sp>
      <p:sp>
        <p:nvSpPr>
          <p:cNvPr id="3" name="Content Placeholder 2">
            <a:extLst>
              <a:ext uri="{FF2B5EF4-FFF2-40B4-BE49-F238E27FC236}">
                <a16:creationId xmlns:a16="http://schemas.microsoft.com/office/drawing/2014/main" id="{1AFA24A1-970B-4FAC-AA28-0AD46681F21E}"/>
              </a:ext>
            </a:extLst>
          </p:cNvPr>
          <p:cNvSpPr>
            <a:spLocks noGrp="1"/>
          </p:cNvSpPr>
          <p:nvPr>
            <p:ph sz="half" idx="1"/>
          </p:nvPr>
        </p:nvSpPr>
        <p:spPr/>
        <p:txBody>
          <a:bodyPr/>
          <a:lstStyle/>
          <a:p>
            <a:r>
              <a:rPr lang="en-US" dirty="0"/>
              <a:t>Help to make “Football” the best part of our student athletes day.</a:t>
            </a:r>
          </a:p>
          <a:p>
            <a:r>
              <a:rPr lang="en-US" dirty="0"/>
              <a:t>Be a positive mentor that helps them grow into a young person of character and values</a:t>
            </a:r>
          </a:p>
          <a:p>
            <a:r>
              <a:rPr lang="en-US" dirty="0"/>
              <a:t>Lead and develop their Mentoring Groups</a:t>
            </a:r>
          </a:p>
          <a:p>
            <a:r>
              <a:rPr lang="en-US" dirty="0"/>
              <a:t>Help establish realistic personal goals and help them work toward achieving them.</a:t>
            </a:r>
          </a:p>
        </p:txBody>
      </p:sp>
      <p:sp>
        <p:nvSpPr>
          <p:cNvPr id="4" name="Content Placeholder 3">
            <a:extLst>
              <a:ext uri="{FF2B5EF4-FFF2-40B4-BE49-F238E27FC236}">
                <a16:creationId xmlns:a16="http://schemas.microsoft.com/office/drawing/2014/main" id="{BBBE1BFA-3FE7-4043-8601-40E1E28F58D7}"/>
              </a:ext>
            </a:extLst>
          </p:cNvPr>
          <p:cNvSpPr>
            <a:spLocks noGrp="1"/>
          </p:cNvSpPr>
          <p:nvPr>
            <p:ph sz="half" idx="2"/>
          </p:nvPr>
        </p:nvSpPr>
        <p:spPr/>
        <p:txBody>
          <a:bodyPr/>
          <a:lstStyle/>
          <a:p>
            <a:r>
              <a:rPr lang="en-US" dirty="0"/>
              <a:t>Make decision with the TEAM in mind first</a:t>
            </a:r>
          </a:p>
          <a:p>
            <a:pPr marL="0" indent="0">
              <a:buNone/>
            </a:pPr>
            <a:r>
              <a:rPr lang="en-US" dirty="0"/>
              <a:t>	-It is not personal</a:t>
            </a:r>
          </a:p>
          <a:p>
            <a:pPr marL="0" indent="0">
              <a:buNone/>
            </a:pPr>
            <a:r>
              <a:rPr lang="en-US" dirty="0"/>
              <a:t>	-We play favorites</a:t>
            </a:r>
          </a:p>
          <a:p>
            <a:pPr marL="0" indent="0">
              <a:buNone/>
            </a:pPr>
            <a:r>
              <a:rPr lang="en-US" dirty="0"/>
              <a:t>	-Can I Trust You?</a:t>
            </a:r>
          </a:p>
          <a:p>
            <a:r>
              <a:rPr lang="en-US" dirty="0"/>
              <a:t>Treat all your players fairly</a:t>
            </a:r>
          </a:p>
          <a:p>
            <a:r>
              <a:rPr lang="en-US" dirty="0"/>
              <a:t>Is loyal to our team, school, players, and staff.</a:t>
            </a:r>
          </a:p>
        </p:txBody>
      </p:sp>
      <p:sp>
        <p:nvSpPr>
          <p:cNvPr id="5" name="Footer Placeholder 4">
            <a:extLst>
              <a:ext uri="{FF2B5EF4-FFF2-40B4-BE49-F238E27FC236}">
                <a16:creationId xmlns:a16="http://schemas.microsoft.com/office/drawing/2014/main" id="{490F5F62-DCA7-4BBC-BCD1-C818DF125DE1}"/>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7" name="Picture 6">
            <a:extLst>
              <a:ext uri="{FF2B5EF4-FFF2-40B4-BE49-F238E27FC236}">
                <a16:creationId xmlns:a16="http://schemas.microsoft.com/office/drawing/2014/main" id="{C2E7ACF1-95AD-457A-98CA-473B8647D2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8105" y="503238"/>
            <a:ext cx="1143000" cy="1143000"/>
          </a:xfrm>
          <a:prstGeom prst="rect">
            <a:avLst/>
          </a:prstGeom>
        </p:spPr>
      </p:pic>
      <p:pic>
        <p:nvPicPr>
          <p:cNvPr id="9" name="Picture 8">
            <a:extLst>
              <a:ext uri="{FF2B5EF4-FFF2-40B4-BE49-F238E27FC236}">
                <a16:creationId xmlns:a16="http://schemas.microsoft.com/office/drawing/2014/main" id="{841C9C68-76B6-450B-9375-A32DFB58E5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0402" y="503238"/>
            <a:ext cx="1143000" cy="1143000"/>
          </a:xfrm>
          <a:prstGeom prst="rect">
            <a:avLst/>
          </a:prstGeom>
        </p:spPr>
      </p:pic>
    </p:spTree>
    <p:extLst>
      <p:ext uri="{BB962C8B-B14F-4D97-AF65-F5344CB8AC3E}">
        <p14:creationId xmlns:p14="http://schemas.microsoft.com/office/powerpoint/2010/main" val="1028302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696AB-E450-408B-B63B-D507323DCA2D}"/>
              </a:ext>
            </a:extLst>
          </p:cNvPr>
          <p:cNvSpPr>
            <a:spLocks noGrp="1"/>
          </p:cNvSpPr>
          <p:nvPr>
            <p:ph type="title"/>
          </p:nvPr>
        </p:nvSpPr>
        <p:spPr/>
        <p:txBody>
          <a:bodyPr/>
          <a:lstStyle/>
          <a:p>
            <a:pPr algn="ctr"/>
            <a:r>
              <a:rPr lang="en-US" dirty="0"/>
              <a:t>Calendars</a:t>
            </a:r>
          </a:p>
        </p:txBody>
      </p:sp>
      <p:sp>
        <p:nvSpPr>
          <p:cNvPr id="3" name="Content Placeholder 2">
            <a:extLst>
              <a:ext uri="{FF2B5EF4-FFF2-40B4-BE49-F238E27FC236}">
                <a16:creationId xmlns:a16="http://schemas.microsoft.com/office/drawing/2014/main" id="{1AFA24A1-970B-4FAC-AA28-0AD46681F21E}"/>
              </a:ext>
            </a:extLst>
          </p:cNvPr>
          <p:cNvSpPr>
            <a:spLocks noGrp="1"/>
          </p:cNvSpPr>
          <p:nvPr>
            <p:ph sz="half" idx="1"/>
          </p:nvPr>
        </p:nvSpPr>
        <p:spPr/>
        <p:txBody>
          <a:bodyPr>
            <a:normAutofit fontScale="92500" lnSpcReduction="10000"/>
          </a:bodyPr>
          <a:lstStyle/>
          <a:p>
            <a:r>
              <a:rPr lang="en-US" dirty="0"/>
              <a:t>May-October</a:t>
            </a:r>
          </a:p>
          <a:p>
            <a:pPr marL="0" indent="0">
              <a:buNone/>
            </a:pPr>
            <a:r>
              <a:rPr lang="en-US" dirty="0"/>
              <a:t>	-</a:t>
            </a:r>
            <a:r>
              <a:rPr lang="en-US" sz="1800" u="sng" dirty="0"/>
              <a:t>Objective:</a:t>
            </a:r>
          </a:p>
          <a:p>
            <a:pPr marL="0" indent="0">
              <a:buNone/>
            </a:pPr>
            <a:r>
              <a:rPr lang="en-US" sz="1800" dirty="0"/>
              <a:t>	    -Be able to see what , where, and when    	team related events are scheduled.</a:t>
            </a:r>
          </a:p>
          <a:p>
            <a:pPr marL="0" indent="0">
              <a:buNone/>
            </a:pPr>
            <a:endParaRPr lang="en-US" sz="1800" dirty="0"/>
          </a:p>
          <a:p>
            <a:pPr marL="0" indent="0">
              <a:buNone/>
            </a:pPr>
            <a:r>
              <a:rPr lang="en-US" sz="1800" dirty="0"/>
              <a:t>	    -All Stakeholders on the same page:</a:t>
            </a:r>
          </a:p>
          <a:p>
            <a:pPr marL="0" indent="0">
              <a:buNone/>
            </a:pPr>
            <a:r>
              <a:rPr lang="en-US" sz="1800" dirty="0"/>
              <a:t>		-Players</a:t>
            </a:r>
          </a:p>
          <a:p>
            <a:pPr marL="0" indent="0">
              <a:buNone/>
            </a:pPr>
            <a:r>
              <a:rPr lang="en-US" sz="1800" dirty="0"/>
              <a:t>		-Staff</a:t>
            </a:r>
          </a:p>
          <a:p>
            <a:pPr marL="0" indent="0">
              <a:buNone/>
            </a:pPr>
            <a:r>
              <a:rPr lang="en-US" sz="1800" dirty="0"/>
              <a:t>		-Parents</a:t>
            </a:r>
          </a:p>
          <a:p>
            <a:pPr marL="0" indent="0">
              <a:buNone/>
            </a:pPr>
            <a:r>
              <a:rPr lang="en-US" sz="1800" dirty="0"/>
              <a:t>		-School Officials</a:t>
            </a:r>
            <a:endParaRPr lang="en-US" dirty="0"/>
          </a:p>
        </p:txBody>
      </p:sp>
      <p:sp>
        <p:nvSpPr>
          <p:cNvPr id="4" name="Content Placeholder 3">
            <a:extLst>
              <a:ext uri="{FF2B5EF4-FFF2-40B4-BE49-F238E27FC236}">
                <a16:creationId xmlns:a16="http://schemas.microsoft.com/office/drawing/2014/main" id="{BBBE1BFA-3FE7-4043-8601-40E1E28F58D7}"/>
              </a:ext>
            </a:extLst>
          </p:cNvPr>
          <p:cNvSpPr>
            <a:spLocks noGrp="1"/>
          </p:cNvSpPr>
          <p:nvPr>
            <p:ph sz="half" idx="2"/>
          </p:nvPr>
        </p:nvSpPr>
        <p:spPr/>
        <p:txBody>
          <a:bodyPr>
            <a:normAutofit fontScale="92500" lnSpcReduction="10000"/>
          </a:bodyPr>
          <a:lstStyle/>
          <a:p>
            <a:r>
              <a:rPr lang="en-US" dirty="0"/>
              <a:t>What to expect on these calendars</a:t>
            </a:r>
          </a:p>
          <a:p>
            <a:pPr marL="0" indent="0">
              <a:buNone/>
            </a:pPr>
            <a:r>
              <a:rPr lang="en-US" dirty="0"/>
              <a:t>	</a:t>
            </a:r>
            <a:r>
              <a:rPr lang="en-US" sz="1800" dirty="0"/>
              <a:t>-Training dates/times</a:t>
            </a:r>
          </a:p>
          <a:p>
            <a:pPr marL="0" indent="0">
              <a:buNone/>
            </a:pPr>
            <a:r>
              <a:rPr lang="en-US" sz="1800" dirty="0"/>
              <a:t>	-Film Sessions</a:t>
            </a:r>
          </a:p>
          <a:p>
            <a:pPr marL="0" indent="0">
              <a:buNone/>
            </a:pPr>
            <a:r>
              <a:rPr lang="en-US" sz="1800" dirty="0"/>
              <a:t>	-Organized Community Activities</a:t>
            </a:r>
          </a:p>
          <a:p>
            <a:pPr marL="0" indent="0">
              <a:buNone/>
            </a:pPr>
            <a:r>
              <a:rPr lang="en-US" sz="1800" dirty="0"/>
              <a:t>	-Practice dates and times</a:t>
            </a:r>
          </a:p>
          <a:p>
            <a:pPr marL="0" indent="0">
              <a:buNone/>
            </a:pPr>
            <a:r>
              <a:rPr lang="en-US" sz="1800" dirty="0"/>
              <a:t>	-Game information</a:t>
            </a:r>
          </a:p>
          <a:p>
            <a:pPr marL="0" indent="0">
              <a:buNone/>
            </a:pPr>
            <a:r>
              <a:rPr lang="en-US" sz="1800" dirty="0"/>
              <a:t>	-Camp dates and times</a:t>
            </a:r>
          </a:p>
          <a:p>
            <a:pPr marL="0" indent="0">
              <a:buNone/>
            </a:pPr>
            <a:r>
              <a:rPr lang="en-US" sz="1800" dirty="0"/>
              <a:t>		-GV Youth FB Camp</a:t>
            </a:r>
          </a:p>
          <a:p>
            <a:pPr marL="0" indent="0">
              <a:buNone/>
            </a:pPr>
            <a:r>
              <a:rPr lang="en-US" sz="1800" dirty="0"/>
              <a:t>		-</a:t>
            </a:r>
            <a:r>
              <a:rPr lang="en-US" sz="1800" dirty="0" err="1"/>
              <a:t>DEast</a:t>
            </a:r>
            <a:r>
              <a:rPr lang="en-US" sz="1800" dirty="0"/>
              <a:t> Team Camp</a:t>
            </a:r>
          </a:p>
          <a:p>
            <a:pPr marL="0" indent="0">
              <a:buNone/>
            </a:pPr>
            <a:r>
              <a:rPr lang="en-US" sz="1800" dirty="0"/>
              <a:t>		-Heat Week</a:t>
            </a:r>
          </a:p>
          <a:p>
            <a:pPr marL="0" indent="0">
              <a:buNone/>
            </a:pPr>
            <a:r>
              <a:rPr lang="en-US" sz="1800" dirty="0"/>
              <a:t>		-Doubles Week</a:t>
            </a:r>
          </a:p>
          <a:p>
            <a:pPr marL="0" indent="0">
              <a:buNone/>
            </a:pPr>
            <a:r>
              <a:rPr lang="en-US" sz="1800" dirty="0"/>
              <a:t>	-Booster Club Events &amp; Fundraisers</a:t>
            </a:r>
          </a:p>
        </p:txBody>
      </p:sp>
      <p:sp>
        <p:nvSpPr>
          <p:cNvPr id="5" name="Footer Placeholder 4">
            <a:extLst>
              <a:ext uri="{FF2B5EF4-FFF2-40B4-BE49-F238E27FC236}">
                <a16:creationId xmlns:a16="http://schemas.microsoft.com/office/drawing/2014/main" id="{490F5F62-DCA7-4BBC-BCD1-C818DF125DE1}"/>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7" name="Picture 6">
            <a:extLst>
              <a:ext uri="{FF2B5EF4-FFF2-40B4-BE49-F238E27FC236}">
                <a16:creationId xmlns:a16="http://schemas.microsoft.com/office/drawing/2014/main" id="{9FFCDC28-C08A-458A-B78E-6DF349E2CD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5666" y="365125"/>
            <a:ext cx="1143000" cy="1143000"/>
          </a:xfrm>
          <a:prstGeom prst="rect">
            <a:avLst/>
          </a:prstGeom>
        </p:spPr>
      </p:pic>
      <p:pic>
        <p:nvPicPr>
          <p:cNvPr id="9" name="Picture 8">
            <a:extLst>
              <a:ext uri="{FF2B5EF4-FFF2-40B4-BE49-F238E27FC236}">
                <a16:creationId xmlns:a16="http://schemas.microsoft.com/office/drawing/2014/main" id="{228AEEF2-D0A9-42A9-9E6E-A9E43E6BC2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8206" y="365125"/>
            <a:ext cx="1143000" cy="1143000"/>
          </a:xfrm>
          <a:prstGeom prst="rect">
            <a:avLst/>
          </a:prstGeom>
        </p:spPr>
      </p:pic>
    </p:spTree>
    <p:extLst>
      <p:ext uri="{BB962C8B-B14F-4D97-AF65-F5344CB8AC3E}">
        <p14:creationId xmlns:p14="http://schemas.microsoft.com/office/powerpoint/2010/main" val="2739819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696AB-E450-408B-B63B-D507323DCA2D}"/>
              </a:ext>
            </a:extLst>
          </p:cNvPr>
          <p:cNvSpPr>
            <a:spLocks noGrp="1"/>
          </p:cNvSpPr>
          <p:nvPr>
            <p:ph type="title"/>
          </p:nvPr>
        </p:nvSpPr>
        <p:spPr/>
        <p:txBody>
          <a:bodyPr/>
          <a:lstStyle/>
          <a:p>
            <a:pPr algn="ctr"/>
            <a:r>
              <a:rPr lang="en-US" dirty="0"/>
              <a:t>Training Sessions: Weight Room</a:t>
            </a:r>
          </a:p>
        </p:txBody>
      </p:sp>
      <p:sp>
        <p:nvSpPr>
          <p:cNvPr id="3" name="Content Placeholder 2">
            <a:extLst>
              <a:ext uri="{FF2B5EF4-FFF2-40B4-BE49-F238E27FC236}">
                <a16:creationId xmlns:a16="http://schemas.microsoft.com/office/drawing/2014/main" id="{1AFA24A1-970B-4FAC-AA28-0AD46681F21E}"/>
              </a:ext>
            </a:extLst>
          </p:cNvPr>
          <p:cNvSpPr>
            <a:spLocks noGrp="1"/>
          </p:cNvSpPr>
          <p:nvPr>
            <p:ph sz="half" idx="1"/>
          </p:nvPr>
        </p:nvSpPr>
        <p:spPr/>
        <p:txBody>
          <a:bodyPr>
            <a:normAutofit fontScale="92500" lnSpcReduction="20000"/>
          </a:bodyPr>
          <a:lstStyle/>
          <a:p>
            <a:pPr marL="0" indent="0">
              <a:buNone/>
            </a:pPr>
            <a:r>
              <a:rPr lang="en-US" sz="1800" b="1" u="sng" dirty="0"/>
              <a:t>Days:</a:t>
            </a:r>
          </a:p>
          <a:p>
            <a:r>
              <a:rPr lang="en-US" sz="1800" dirty="0"/>
              <a:t>Monday, Wednesday, Thursday</a:t>
            </a:r>
          </a:p>
          <a:p>
            <a:pPr marL="0" indent="0">
              <a:buNone/>
            </a:pPr>
            <a:endParaRPr lang="en-US" sz="1800" dirty="0"/>
          </a:p>
          <a:p>
            <a:pPr marL="0" indent="0">
              <a:buNone/>
            </a:pPr>
            <a:r>
              <a:rPr lang="en-US" sz="1800" b="1" u="sng" dirty="0"/>
              <a:t>Times:</a:t>
            </a:r>
          </a:p>
          <a:p>
            <a:r>
              <a:rPr lang="en-US" sz="1800" dirty="0"/>
              <a:t>School year- 2:30-4:00</a:t>
            </a:r>
          </a:p>
          <a:p>
            <a:r>
              <a:rPr lang="en-US" sz="1800" dirty="0"/>
              <a:t>Summer</a:t>
            </a:r>
          </a:p>
          <a:p>
            <a:pPr marL="0" indent="0">
              <a:buNone/>
            </a:pPr>
            <a:r>
              <a:rPr lang="en-US" sz="1800" dirty="0"/>
              <a:t>	-Monday 9:00-11:00am</a:t>
            </a:r>
          </a:p>
          <a:p>
            <a:pPr marL="0" indent="0">
              <a:buNone/>
            </a:pPr>
            <a:r>
              <a:rPr lang="en-US" sz="1800" dirty="0"/>
              <a:t>	-Wednesday 9:00-11:00am</a:t>
            </a:r>
          </a:p>
          <a:p>
            <a:pPr marL="0" indent="0">
              <a:buNone/>
            </a:pPr>
            <a:r>
              <a:rPr lang="en-US" sz="1800" dirty="0"/>
              <a:t>	-Thursday 9:00-11:00am</a:t>
            </a:r>
          </a:p>
          <a:p>
            <a:pPr marL="0" indent="0">
              <a:buNone/>
            </a:pPr>
            <a:r>
              <a:rPr lang="en-US" sz="1800" b="1" u="sng" dirty="0"/>
              <a:t>Structure:</a:t>
            </a:r>
          </a:p>
          <a:p>
            <a:r>
              <a:rPr lang="en-US" sz="1800" dirty="0"/>
              <a:t>3 to 4 circuits per lifting sessions</a:t>
            </a:r>
          </a:p>
          <a:p>
            <a:r>
              <a:rPr lang="en-US" sz="1800" dirty="0"/>
              <a:t>9-12 exercises per workout</a:t>
            </a:r>
          </a:p>
          <a:p>
            <a:r>
              <a:rPr lang="en-US" sz="1800" dirty="0"/>
              <a:t>Exercises are modified to skill of athlete and time of year</a:t>
            </a:r>
          </a:p>
          <a:p>
            <a:endParaRPr lang="en-US" sz="1800" dirty="0"/>
          </a:p>
        </p:txBody>
      </p:sp>
      <p:sp>
        <p:nvSpPr>
          <p:cNvPr id="4" name="Content Placeholder 3">
            <a:extLst>
              <a:ext uri="{FF2B5EF4-FFF2-40B4-BE49-F238E27FC236}">
                <a16:creationId xmlns:a16="http://schemas.microsoft.com/office/drawing/2014/main" id="{BBBE1BFA-3FE7-4043-8601-40E1E28F58D7}"/>
              </a:ext>
            </a:extLst>
          </p:cNvPr>
          <p:cNvSpPr>
            <a:spLocks noGrp="1"/>
          </p:cNvSpPr>
          <p:nvPr>
            <p:ph sz="half" idx="2"/>
          </p:nvPr>
        </p:nvSpPr>
        <p:spPr/>
        <p:txBody>
          <a:bodyPr>
            <a:normAutofit fontScale="92500" lnSpcReduction="20000"/>
          </a:bodyPr>
          <a:lstStyle/>
          <a:p>
            <a:pPr marL="0" indent="0">
              <a:buNone/>
            </a:pPr>
            <a:r>
              <a:rPr lang="en-US" sz="1800" b="1" u="sng" dirty="0"/>
              <a:t>What we assess:</a:t>
            </a:r>
          </a:p>
          <a:p>
            <a:r>
              <a:rPr lang="en-US" sz="1800" dirty="0"/>
              <a:t>Bench Press</a:t>
            </a:r>
          </a:p>
          <a:p>
            <a:r>
              <a:rPr lang="en-US" sz="1800" dirty="0"/>
              <a:t>Back Squat</a:t>
            </a:r>
          </a:p>
          <a:p>
            <a:r>
              <a:rPr lang="en-US" sz="1800" dirty="0"/>
              <a:t>Deadlift</a:t>
            </a:r>
          </a:p>
          <a:p>
            <a:r>
              <a:rPr lang="en-US" sz="1800" dirty="0"/>
              <a:t>Clean</a:t>
            </a:r>
          </a:p>
          <a:p>
            <a:pPr marL="0" indent="0">
              <a:buNone/>
            </a:pPr>
            <a:endParaRPr lang="en-US" sz="1800" dirty="0"/>
          </a:p>
          <a:p>
            <a:pPr marL="0" indent="0">
              <a:buNone/>
            </a:pPr>
            <a:r>
              <a:rPr lang="en-US" sz="1800" b="1" u="sng" dirty="0"/>
              <a:t>When do we assess:</a:t>
            </a:r>
          </a:p>
          <a:p>
            <a:r>
              <a:rPr lang="en-US" sz="1800" dirty="0"/>
              <a:t>Daily (Emphasize Technique!)</a:t>
            </a:r>
          </a:p>
          <a:p>
            <a:r>
              <a:rPr lang="en-US" sz="1800" dirty="0"/>
              <a:t>December</a:t>
            </a:r>
          </a:p>
          <a:p>
            <a:r>
              <a:rPr lang="en-US" sz="1800" dirty="0"/>
              <a:t>February</a:t>
            </a:r>
          </a:p>
          <a:p>
            <a:r>
              <a:rPr lang="en-US" sz="1800" dirty="0"/>
              <a:t>May </a:t>
            </a:r>
          </a:p>
          <a:p>
            <a:r>
              <a:rPr lang="en-US" sz="1800" dirty="0"/>
              <a:t>July/August (last week of workouts)</a:t>
            </a:r>
          </a:p>
        </p:txBody>
      </p:sp>
      <p:sp>
        <p:nvSpPr>
          <p:cNvPr id="5" name="Footer Placeholder 4">
            <a:extLst>
              <a:ext uri="{FF2B5EF4-FFF2-40B4-BE49-F238E27FC236}">
                <a16:creationId xmlns:a16="http://schemas.microsoft.com/office/drawing/2014/main" id="{490F5F62-DCA7-4BBC-BCD1-C818DF125DE1}"/>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7" name="Picture 6">
            <a:extLst>
              <a:ext uri="{FF2B5EF4-FFF2-40B4-BE49-F238E27FC236}">
                <a16:creationId xmlns:a16="http://schemas.microsoft.com/office/drawing/2014/main" id="{DFAE09C7-C6B9-4057-AA53-37754B8774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227" y="365125"/>
            <a:ext cx="1143000" cy="1143000"/>
          </a:xfrm>
          <a:prstGeom prst="rect">
            <a:avLst/>
          </a:prstGeom>
        </p:spPr>
      </p:pic>
      <p:pic>
        <p:nvPicPr>
          <p:cNvPr id="9" name="Picture 8">
            <a:extLst>
              <a:ext uri="{FF2B5EF4-FFF2-40B4-BE49-F238E27FC236}">
                <a16:creationId xmlns:a16="http://schemas.microsoft.com/office/drawing/2014/main" id="{1077D94C-FFA7-44B8-9034-3971935CC2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65771" y="365125"/>
            <a:ext cx="1143000" cy="1143000"/>
          </a:xfrm>
          <a:prstGeom prst="rect">
            <a:avLst/>
          </a:prstGeom>
        </p:spPr>
      </p:pic>
    </p:spTree>
    <p:extLst>
      <p:ext uri="{BB962C8B-B14F-4D97-AF65-F5344CB8AC3E}">
        <p14:creationId xmlns:p14="http://schemas.microsoft.com/office/powerpoint/2010/main" val="4093509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696AB-E450-408B-B63B-D507323DCA2D}"/>
              </a:ext>
            </a:extLst>
          </p:cNvPr>
          <p:cNvSpPr>
            <a:spLocks noGrp="1"/>
          </p:cNvSpPr>
          <p:nvPr>
            <p:ph type="title"/>
          </p:nvPr>
        </p:nvSpPr>
        <p:spPr/>
        <p:txBody>
          <a:bodyPr/>
          <a:lstStyle/>
          <a:p>
            <a:pPr algn="ctr"/>
            <a:r>
              <a:rPr lang="en-US" dirty="0"/>
              <a:t>Training Sessions: Field/Track-Speed &amp; Agility</a:t>
            </a:r>
          </a:p>
        </p:txBody>
      </p:sp>
      <p:sp>
        <p:nvSpPr>
          <p:cNvPr id="3" name="Content Placeholder 2">
            <a:extLst>
              <a:ext uri="{FF2B5EF4-FFF2-40B4-BE49-F238E27FC236}">
                <a16:creationId xmlns:a16="http://schemas.microsoft.com/office/drawing/2014/main" id="{1AFA24A1-970B-4FAC-AA28-0AD46681F21E}"/>
              </a:ext>
            </a:extLst>
          </p:cNvPr>
          <p:cNvSpPr>
            <a:spLocks noGrp="1"/>
          </p:cNvSpPr>
          <p:nvPr>
            <p:ph sz="half" idx="1"/>
          </p:nvPr>
        </p:nvSpPr>
        <p:spPr/>
        <p:txBody>
          <a:bodyPr>
            <a:normAutofit/>
          </a:bodyPr>
          <a:lstStyle/>
          <a:p>
            <a:pPr marL="0" indent="0">
              <a:buNone/>
            </a:pPr>
            <a:r>
              <a:rPr lang="en-US" sz="1800" b="1" u="sng" dirty="0"/>
              <a:t>Focus Areas:</a:t>
            </a:r>
          </a:p>
          <a:p>
            <a:r>
              <a:rPr lang="en-US" sz="1800" dirty="0"/>
              <a:t>Body Positioning</a:t>
            </a:r>
          </a:p>
          <a:p>
            <a:r>
              <a:rPr lang="en-US" sz="1800" dirty="0"/>
              <a:t>Movement Efficiency</a:t>
            </a:r>
          </a:p>
          <a:p>
            <a:r>
              <a:rPr lang="en-US" sz="1800" dirty="0"/>
              <a:t>Top end Speed</a:t>
            </a:r>
          </a:p>
          <a:p>
            <a:r>
              <a:rPr lang="en-US" sz="1800" dirty="0"/>
              <a:t>Change of Direction</a:t>
            </a:r>
          </a:p>
          <a:p>
            <a:pPr marL="0" indent="0">
              <a:buNone/>
            </a:pPr>
            <a:endParaRPr lang="en-US" sz="1800" dirty="0"/>
          </a:p>
          <a:p>
            <a:pPr marL="0" indent="0">
              <a:buNone/>
            </a:pPr>
            <a:r>
              <a:rPr lang="en-US" sz="1800" b="1" u="sng" dirty="0"/>
              <a:t>Structure Example:</a:t>
            </a:r>
          </a:p>
          <a:p>
            <a:r>
              <a:rPr lang="en-US" sz="1800" dirty="0"/>
              <a:t>Monday: Practice (Post-Lift)</a:t>
            </a:r>
          </a:p>
          <a:p>
            <a:r>
              <a:rPr lang="en-US" sz="1800" dirty="0"/>
              <a:t>Thursday: Practice (Post-Lift)</a:t>
            </a:r>
          </a:p>
          <a:p>
            <a:pPr marL="0" indent="0">
              <a:buNone/>
            </a:pPr>
            <a:endParaRPr lang="en-US" sz="1800" dirty="0"/>
          </a:p>
        </p:txBody>
      </p:sp>
      <p:sp>
        <p:nvSpPr>
          <p:cNvPr id="4" name="Content Placeholder 3">
            <a:extLst>
              <a:ext uri="{FF2B5EF4-FFF2-40B4-BE49-F238E27FC236}">
                <a16:creationId xmlns:a16="http://schemas.microsoft.com/office/drawing/2014/main" id="{BBBE1BFA-3FE7-4043-8601-40E1E28F58D7}"/>
              </a:ext>
            </a:extLst>
          </p:cNvPr>
          <p:cNvSpPr>
            <a:spLocks noGrp="1"/>
          </p:cNvSpPr>
          <p:nvPr>
            <p:ph sz="half" idx="2"/>
          </p:nvPr>
        </p:nvSpPr>
        <p:spPr/>
        <p:txBody>
          <a:bodyPr>
            <a:normAutofit/>
          </a:bodyPr>
          <a:lstStyle/>
          <a:p>
            <a:pPr marL="0" indent="0">
              <a:buNone/>
            </a:pPr>
            <a:r>
              <a:rPr lang="en-US" sz="1800" b="1" u="sng" dirty="0"/>
              <a:t>What we assess:</a:t>
            </a:r>
          </a:p>
          <a:p>
            <a:r>
              <a:rPr lang="en-US" sz="1800" dirty="0"/>
              <a:t>Broad Jump</a:t>
            </a:r>
          </a:p>
          <a:p>
            <a:r>
              <a:rPr lang="en-US" sz="1800" dirty="0"/>
              <a:t>5-10-5</a:t>
            </a:r>
          </a:p>
          <a:p>
            <a:r>
              <a:rPr lang="en-US" sz="1800" dirty="0"/>
              <a:t>L Drill</a:t>
            </a:r>
          </a:p>
          <a:p>
            <a:r>
              <a:rPr lang="en-US" sz="1800" dirty="0"/>
              <a:t>Star-Drill</a:t>
            </a:r>
          </a:p>
          <a:p>
            <a:r>
              <a:rPr lang="en-US" sz="1800" dirty="0"/>
              <a:t>40 yd</a:t>
            </a:r>
          </a:p>
          <a:p>
            <a:pPr marL="0" indent="0">
              <a:buNone/>
            </a:pPr>
            <a:endParaRPr lang="en-US" sz="1800" dirty="0"/>
          </a:p>
        </p:txBody>
      </p:sp>
      <p:sp>
        <p:nvSpPr>
          <p:cNvPr id="5" name="Footer Placeholder 4">
            <a:extLst>
              <a:ext uri="{FF2B5EF4-FFF2-40B4-BE49-F238E27FC236}">
                <a16:creationId xmlns:a16="http://schemas.microsoft.com/office/drawing/2014/main" id="{490F5F62-DCA7-4BBC-BCD1-C818DF125DE1}"/>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7" name="Picture 6">
            <a:extLst>
              <a:ext uri="{FF2B5EF4-FFF2-40B4-BE49-F238E27FC236}">
                <a16:creationId xmlns:a16="http://schemas.microsoft.com/office/drawing/2014/main" id="{6218D6F5-A460-4D01-A8CF-541965B1E4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8699" y="5001707"/>
            <a:ext cx="1143000" cy="1143000"/>
          </a:xfrm>
          <a:prstGeom prst="rect">
            <a:avLst/>
          </a:prstGeom>
        </p:spPr>
      </p:pic>
      <p:pic>
        <p:nvPicPr>
          <p:cNvPr id="9" name="Picture 8">
            <a:extLst>
              <a:ext uri="{FF2B5EF4-FFF2-40B4-BE49-F238E27FC236}">
                <a16:creationId xmlns:a16="http://schemas.microsoft.com/office/drawing/2014/main" id="{30CF502C-6B49-4547-AF28-F6E4006C63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885" y="5168900"/>
            <a:ext cx="1143000" cy="1143000"/>
          </a:xfrm>
          <a:prstGeom prst="rect">
            <a:avLst/>
          </a:prstGeom>
        </p:spPr>
      </p:pic>
    </p:spTree>
    <p:extLst>
      <p:ext uri="{BB962C8B-B14F-4D97-AF65-F5344CB8AC3E}">
        <p14:creationId xmlns:p14="http://schemas.microsoft.com/office/powerpoint/2010/main" val="1910252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FEA9B-5329-421C-AC30-EE329A654F8D}"/>
              </a:ext>
            </a:extLst>
          </p:cNvPr>
          <p:cNvSpPr>
            <a:spLocks noGrp="1"/>
          </p:cNvSpPr>
          <p:nvPr>
            <p:ph type="ctrTitle"/>
          </p:nvPr>
        </p:nvSpPr>
        <p:spPr>
          <a:xfrm>
            <a:off x="1524000" y="1122363"/>
            <a:ext cx="9144000" cy="1381125"/>
          </a:xfrm>
        </p:spPr>
        <p:txBody>
          <a:bodyPr/>
          <a:lstStyle/>
          <a:p>
            <a:r>
              <a:rPr lang="en-US" dirty="0"/>
              <a:t>Welcome</a:t>
            </a:r>
          </a:p>
        </p:txBody>
      </p:sp>
      <p:sp>
        <p:nvSpPr>
          <p:cNvPr id="3" name="Subtitle 2">
            <a:extLst>
              <a:ext uri="{FF2B5EF4-FFF2-40B4-BE49-F238E27FC236}">
                <a16:creationId xmlns:a16="http://schemas.microsoft.com/office/drawing/2014/main" id="{D8B6747D-BB5B-4A8F-9681-D42F24D2BC6D}"/>
              </a:ext>
            </a:extLst>
          </p:cNvPr>
          <p:cNvSpPr>
            <a:spLocks noGrp="1"/>
          </p:cNvSpPr>
          <p:nvPr>
            <p:ph type="subTitle" idx="1"/>
          </p:nvPr>
        </p:nvSpPr>
        <p:spPr>
          <a:xfrm>
            <a:off x="1524000" y="2984422"/>
            <a:ext cx="9144000" cy="2406611"/>
          </a:xfrm>
        </p:spPr>
        <p:txBody>
          <a:bodyPr>
            <a:normAutofit/>
          </a:bodyPr>
          <a:lstStyle/>
          <a:p>
            <a:pPr marL="285750" indent="-285750" algn="l">
              <a:buFont typeface="Arial" panose="020B0604020202020204" pitchFamily="34" charset="0"/>
              <a:buChar char="•"/>
            </a:pPr>
            <a:r>
              <a:rPr lang="en-US" sz="1800" dirty="0"/>
              <a:t>By the end of the meeting tonight we wish to accomplish the following items:</a:t>
            </a:r>
            <a:r>
              <a:rPr lang="en-US" sz="1600" dirty="0"/>
              <a:t>	</a:t>
            </a:r>
          </a:p>
          <a:p>
            <a:pPr marL="742950" lvl="1" indent="-285750" algn="l">
              <a:buFont typeface="Courier New" panose="02070309020205020404" pitchFamily="49" charset="0"/>
              <a:buChar char="o"/>
            </a:pPr>
            <a:r>
              <a:rPr lang="en-US" sz="1600" dirty="0"/>
              <a:t>To learn about our Gridiron Club and the role they play in assisting the overall operation of our program.</a:t>
            </a:r>
          </a:p>
          <a:p>
            <a:pPr marL="742950" lvl="1" indent="-285750" algn="l">
              <a:buFont typeface="Courier New" panose="02070309020205020404" pitchFamily="49" charset="0"/>
              <a:buChar char="o"/>
            </a:pPr>
            <a:r>
              <a:rPr lang="en-US" sz="1600" dirty="0"/>
              <a:t>Introduce everyone to the Gridiron Club Executive Board.</a:t>
            </a:r>
          </a:p>
          <a:p>
            <a:pPr marL="742950" lvl="1" indent="-285750" algn="l">
              <a:buFont typeface="Courier New" panose="02070309020205020404" pitchFamily="49" charset="0"/>
              <a:buChar char="o"/>
            </a:pPr>
            <a:r>
              <a:rPr lang="en-US" sz="1600" dirty="0"/>
              <a:t>To learn about the administrative items (Physicals, paperwork, dues, &amp; forms) needed to participate during the 2025 season.</a:t>
            </a:r>
          </a:p>
          <a:p>
            <a:pPr marL="742950" lvl="1" indent="-285750" algn="l">
              <a:buFont typeface="Courier New" panose="02070309020205020404" pitchFamily="49" charset="0"/>
              <a:buChar char="o"/>
            </a:pPr>
            <a:r>
              <a:rPr lang="en-US" sz="1600" dirty="0"/>
              <a:t>Provide important and necessary information relating to the Great Valley Football program.</a:t>
            </a:r>
          </a:p>
          <a:p>
            <a:pPr marL="742950" lvl="1" indent="-285750" algn="l">
              <a:buFont typeface="Courier New" panose="02070309020205020404" pitchFamily="49" charset="0"/>
              <a:buChar char="o"/>
            </a:pPr>
            <a:r>
              <a:rPr lang="en-US" sz="1600" dirty="0"/>
              <a:t>Answer any questions regarding the upcoming season.</a:t>
            </a:r>
          </a:p>
        </p:txBody>
      </p:sp>
      <p:sp>
        <p:nvSpPr>
          <p:cNvPr id="4" name="Footer Placeholder 3">
            <a:extLst>
              <a:ext uri="{FF2B5EF4-FFF2-40B4-BE49-F238E27FC236}">
                <a16:creationId xmlns:a16="http://schemas.microsoft.com/office/drawing/2014/main" id="{398C188A-59AD-4329-916E-0A539BDC96EC}"/>
              </a:ext>
            </a:extLst>
          </p:cNvPr>
          <p:cNvSpPr>
            <a:spLocks noGrp="1"/>
          </p:cNvSpPr>
          <p:nvPr>
            <p:ph type="ftr" sz="quarter" idx="11"/>
          </p:nvPr>
        </p:nvSpPr>
        <p:spPr>
          <a:xfrm>
            <a:off x="2586125" y="6356350"/>
            <a:ext cx="7102027" cy="365125"/>
          </a:xfrm>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6" name="Picture 5">
            <a:extLst>
              <a:ext uri="{FF2B5EF4-FFF2-40B4-BE49-F238E27FC236}">
                <a16:creationId xmlns:a16="http://schemas.microsoft.com/office/drawing/2014/main" id="{FEEAC70E-1C2D-4713-8101-54D14E29F6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584" y="310396"/>
            <a:ext cx="1143000" cy="1143000"/>
          </a:xfrm>
          <a:prstGeom prst="rect">
            <a:avLst/>
          </a:prstGeom>
        </p:spPr>
      </p:pic>
      <p:pic>
        <p:nvPicPr>
          <p:cNvPr id="8" name="Picture 7">
            <a:extLst>
              <a:ext uri="{FF2B5EF4-FFF2-40B4-BE49-F238E27FC236}">
                <a16:creationId xmlns:a16="http://schemas.microsoft.com/office/drawing/2014/main" id="{EF15F255-B9A3-4C2C-9900-6E25E14E1A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9916" y="310396"/>
            <a:ext cx="1143000" cy="1143000"/>
          </a:xfrm>
          <a:prstGeom prst="rect">
            <a:avLst/>
          </a:prstGeom>
        </p:spPr>
      </p:pic>
    </p:spTree>
    <p:extLst>
      <p:ext uri="{BB962C8B-B14F-4D97-AF65-F5344CB8AC3E}">
        <p14:creationId xmlns:p14="http://schemas.microsoft.com/office/powerpoint/2010/main" val="15770273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696AB-E450-408B-B63B-D507323DCA2D}"/>
              </a:ext>
            </a:extLst>
          </p:cNvPr>
          <p:cNvSpPr>
            <a:spLocks noGrp="1"/>
          </p:cNvSpPr>
          <p:nvPr>
            <p:ph type="title"/>
          </p:nvPr>
        </p:nvSpPr>
        <p:spPr/>
        <p:txBody>
          <a:bodyPr/>
          <a:lstStyle/>
          <a:p>
            <a:pPr algn="ctr"/>
            <a:r>
              <a:rPr lang="en-US" dirty="0"/>
              <a:t>Spring Practices</a:t>
            </a:r>
          </a:p>
        </p:txBody>
      </p:sp>
      <p:sp>
        <p:nvSpPr>
          <p:cNvPr id="3" name="Content Placeholder 2">
            <a:extLst>
              <a:ext uri="{FF2B5EF4-FFF2-40B4-BE49-F238E27FC236}">
                <a16:creationId xmlns:a16="http://schemas.microsoft.com/office/drawing/2014/main" id="{1AFA24A1-970B-4FAC-AA28-0AD46681F21E}"/>
              </a:ext>
            </a:extLst>
          </p:cNvPr>
          <p:cNvSpPr>
            <a:spLocks noGrp="1"/>
          </p:cNvSpPr>
          <p:nvPr>
            <p:ph sz="half" idx="1"/>
          </p:nvPr>
        </p:nvSpPr>
        <p:spPr/>
        <p:txBody>
          <a:bodyPr>
            <a:normAutofit fontScale="92500" lnSpcReduction="10000"/>
          </a:bodyPr>
          <a:lstStyle/>
          <a:p>
            <a:pPr marL="0" indent="0">
              <a:buNone/>
            </a:pPr>
            <a:r>
              <a:rPr lang="en-US" sz="1800" b="1" u="sng" dirty="0"/>
              <a:t>Dates:</a:t>
            </a:r>
          </a:p>
          <a:p>
            <a:r>
              <a:rPr lang="en-US" sz="1800" dirty="0"/>
              <a:t>May 19,21,22</a:t>
            </a:r>
          </a:p>
          <a:p>
            <a:r>
              <a:rPr lang="en-US" sz="1800" dirty="0"/>
              <a:t>May 27,28,29</a:t>
            </a:r>
          </a:p>
          <a:p>
            <a:pPr marL="0" indent="0">
              <a:buNone/>
            </a:pPr>
            <a:endParaRPr lang="en-US" sz="1800" dirty="0"/>
          </a:p>
          <a:p>
            <a:pPr marL="0" indent="0">
              <a:buNone/>
            </a:pPr>
            <a:r>
              <a:rPr lang="en-US" sz="1800" b="1" u="sng" dirty="0"/>
              <a:t>Times:</a:t>
            </a:r>
          </a:p>
          <a:p>
            <a:r>
              <a:rPr lang="en-US" sz="1800" dirty="0"/>
              <a:t>Install: 2:35-2:55pm</a:t>
            </a:r>
          </a:p>
          <a:p>
            <a:r>
              <a:rPr lang="en-US" sz="1800" dirty="0"/>
              <a:t>Practice: 3:10-5:00pm</a:t>
            </a:r>
          </a:p>
          <a:p>
            <a:pPr marL="0" indent="0">
              <a:buNone/>
            </a:pPr>
            <a:endParaRPr lang="en-US" sz="1800" dirty="0"/>
          </a:p>
          <a:p>
            <a:pPr marL="0" indent="0">
              <a:buNone/>
            </a:pPr>
            <a:r>
              <a:rPr lang="en-US" sz="1800" b="1" u="sng" dirty="0"/>
              <a:t>Attire:</a:t>
            </a:r>
          </a:p>
          <a:p>
            <a:r>
              <a:rPr lang="en-US" sz="1800" dirty="0"/>
              <a:t>White t-shirts (jerseys)/Helmets</a:t>
            </a:r>
          </a:p>
          <a:p>
            <a:endParaRPr lang="en-US" sz="1800" dirty="0"/>
          </a:p>
          <a:p>
            <a:pPr marL="0" indent="0">
              <a:buNone/>
            </a:pPr>
            <a:r>
              <a:rPr lang="en-US" sz="1800" b="1" u="sng" dirty="0"/>
              <a:t>Who:</a:t>
            </a:r>
          </a:p>
          <a:p>
            <a:r>
              <a:rPr lang="en-US" sz="1800" dirty="0"/>
              <a:t>All Grades (9-12)</a:t>
            </a:r>
          </a:p>
          <a:p>
            <a:pPr marL="0" indent="0">
              <a:buNone/>
            </a:pPr>
            <a:endParaRPr lang="en-US" sz="1800" dirty="0"/>
          </a:p>
        </p:txBody>
      </p:sp>
      <p:sp>
        <p:nvSpPr>
          <p:cNvPr id="4" name="Content Placeholder 3">
            <a:extLst>
              <a:ext uri="{FF2B5EF4-FFF2-40B4-BE49-F238E27FC236}">
                <a16:creationId xmlns:a16="http://schemas.microsoft.com/office/drawing/2014/main" id="{BBBE1BFA-3FE7-4043-8601-40E1E28F58D7}"/>
              </a:ext>
            </a:extLst>
          </p:cNvPr>
          <p:cNvSpPr>
            <a:spLocks noGrp="1"/>
          </p:cNvSpPr>
          <p:nvPr>
            <p:ph sz="half" idx="2"/>
          </p:nvPr>
        </p:nvSpPr>
        <p:spPr/>
        <p:txBody>
          <a:bodyPr>
            <a:normAutofit fontScale="92500" lnSpcReduction="10000"/>
          </a:bodyPr>
          <a:lstStyle/>
          <a:p>
            <a:pPr marL="0" indent="0">
              <a:buNone/>
            </a:pPr>
            <a:r>
              <a:rPr lang="en-US" sz="1800" b="1" u="sng" dirty="0"/>
              <a:t>Objectives:</a:t>
            </a:r>
          </a:p>
          <a:p>
            <a:r>
              <a:rPr lang="en-US" sz="1800" dirty="0"/>
              <a:t>Team Development/Camaraderie</a:t>
            </a:r>
          </a:p>
          <a:p>
            <a:r>
              <a:rPr lang="en-US" sz="1800" dirty="0"/>
              <a:t>Establish practice habits/expectations</a:t>
            </a:r>
          </a:p>
          <a:p>
            <a:r>
              <a:rPr lang="en-US" sz="1800" dirty="0"/>
              <a:t>Scheme Install</a:t>
            </a:r>
          </a:p>
          <a:p>
            <a:r>
              <a:rPr lang="en-US" sz="1800" dirty="0"/>
              <a:t>Evaluations</a:t>
            </a:r>
          </a:p>
          <a:p>
            <a:r>
              <a:rPr lang="en-US" sz="1800" dirty="0"/>
              <a:t>Prepare for 7v7’s</a:t>
            </a:r>
          </a:p>
          <a:p>
            <a:r>
              <a:rPr lang="en-US" sz="1800" dirty="0"/>
              <a:t>Make adjustments before summer practices</a:t>
            </a:r>
          </a:p>
          <a:p>
            <a:pPr marL="0" indent="0">
              <a:buNone/>
            </a:pPr>
            <a:endParaRPr lang="en-US" sz="1800" dirty="0"/>
          </a:p>
          <a:p>
            <a:pPr marL="0" indent="0">
              <a:buNone/>
            </a:pPr>
            <a:r>
              <a:rPr lang="en-US" sz="1800" b="1" u="sng" dirty="0"/>
              <a:t>Structure:</a:t>
            </a:r>
          </a:p>
          <a:p>
            <a:r>
              <a:rPr lang="en-US" sz="1800" dirty="0"/>
              <a:t>3 offense/3 defense practices</a:t>
            </a:r>
          </a:p>
          <a:p>
            <a:r>
              <a:rPr lang="en-US" sz="1800" dirty="0"/>
              <a:t>Special Teams each practice</a:t>
            </a:r>
          </a:p>
          <a:p>
            <a:pPr marL="0" indent="0">
              <a:buNone/>
            </a:pPr>
            <a:endParaRPr lang="en-US" sz="1800" dirty="0"/>
          </a:p>
        </p:txBody>
      </p:sp>
      <p:sp>
        <p:nvSpPr>
          <p:cNvPr id="5" name="Footer Placeholder 4">
            <a:extLst>
              <a:ext uri="{FF2B5EF4-FFF2-40B4-BE49-F238E27FC236}">
                <a16:creationId xmlns:a16="http://schemas.microsoft.com/office/drawing/2014/main" id="{490F5F62-DCA7-4BBC-BCD1-C818DF125DE1}"/>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7" name="Picture 6">
            <a:extLst>
              <a:ext uri="{FF2B5EF4-FFF2-40B4-BE49-F238E27FC236}">
                <a16:creationId xmlns:a16="http://schemas.microsoft.com/office/drawing/2014/main" id="{A5D4A66C-1DDF-4C4A-892A-012E7D819A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226" y="365125"/>
            <a:ext cx="1143000" cy="1143000"/>
          </a:xfrm>
          <a:prstGeom prst="rect">
            <a:avLst/>
          </a:prstGeom>
        </p:spPr>
      </p:pic>
      <p:pic>
        <p:nvPicPr>
          <p:cNvPr id="9" name="Picture 8">
            <a:extLst>
              <a:ext uri="{FF2B5EF4-FFF2-40B4-BE49-F238E27FC236}">
                <a16:creationId xmlns:a16="http://schemas.microsoft.com/office/drawing/2014/main" id="{CFE3EF9A-4ECF-4CDC-9035-FBBF3BBB82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5035" y="365125"/>
            <a:ext cx="1143000" cy="1143000"/>
          </a:xfrm>
          <a:prstGeom prst="rect">
            <a:avLst/>
          </a:prstGeom>
        </p:spPr>
      </p:pic>
    </p:spTree>
    <p:extLst>
      <p:ext uri="{BB962C8B-B14F-4D97-AF65-F5344CB8AC3E}">
        <p14:creationId xmlns:p14="http://schemas.microsoft.com/office/powerpoint/2010/main" val="3628682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696AB-E450-408B-B63B-D507323DCA2D}"/>
              </a:ext>
            </a:extLst>
          </p:cNvPr>
          <p:cNvSpPr>
            <a:spLocks noGrp="1"/>
          </p:cNvSpPr>
          <p:nvPr>
            <p:ph type="title"/>
          </p:nvPr>
        </p:nvSpPr>
        <p:spPr/>
        <p:txBody>
          <a:bodyPr/>
          <a:lstStyle/>
          <a:p>
            <a:pPr algn="ctr"/>
            <a:r>
              <a:rPr lang="en-US" dirty="0"/>
              <a:t>June 7v7 &amp; OL/DL Training</a:t>
            </a:r>
          </a:p>
        </p:txBody>
      </p:sp>
      <p:sp>
        <p:nvSpPr>
          <p:cNvPr id="3" name="Content Placeholder 2">
            <a:extLst>
              <a:ext uri="{FF2B5EF4-FFF2-40B4-BE49-F238E27FC236}">
                <a16:creationId xmlns:a16="http://schemas.microsoft.com/office/drawing/2014/main" id="{1AFA24A1-970B-4FAC-AA28-0AD46681F21E}"/>
              </a:ext>
            </a:extLst>
          </p:cNvPr>
          <p:cNvSpPr>
            <a:spLocks noGrp="1"/>
          </p:cNvSpPr>
          <p:nvPr>
            <p:ph sz="half" idx="1"/>
          </p:nvPr>
        </p:nvSpPr>
        <p:spPr/>
        <p:txBody>
          <a:bodyPr>
            <a:normAutofit fontScale="70000" lnSpcReduction="20000"/>
          </a:bodyPr>
          <a:lstStyle/>
          <a:p>
            <a:pPr marL="0" indent="0">
              <a:buNone/>
            </a:pPr>
            <a:r>
              <a:rPr lang="en-US" sz="1800" b="1" u="sng" dirty="0"/>
              <a:t>7v7 Interactions:</a:t>
            </a:r>
          </a:p>
          <a:p>
            <a:r>
              <a:rPr lang="en-US" sz="1800" dirty="0"/>
              <a:t>Sat. June 7</a:t>
            </a:r>
            <a:r>
              <a:rPr lang="en-US" sz="1800" baseline="30000" dirty="0"/>
              <a:t>th</a:t>
            </a:r>
            <a:r>
              <a:rPr lang="en-US" sz="1800" dirty="0"/>
              <a:t> @ Avon Grove Shootout</a:t>
            </a:r>
          </a:p>
          <a:p>
            <a:r>
              <a:rPr lang="en-US" sz="1800" dirty="0"/>
              <a:t>Wed. June 11</a:t>
            </a:r>
            <a:r>
              <a:rPr lang="en-US" sz="1800" baseline="30000" dirty="0"/>
              <a:t>th</a:t>
            </a:r>
            <a:r>
              <a:rPr lang="en-US" sz="1800" dirty="0"/>
              <a:t> vs Shanahan</a:t>
            </a:r>
          </a:p>
          <a:p>
            <a:r>
              <a:rPr lang="en-US" sz="1800" dirty="0"/>
              <a:t>Wed. June 18</a:t>
            </a:r>
            <a:r>
              <a:rPr lang="en-US" sz="1800" baseline="30000" dirty="0"/>
              <a:t>th</a:t>
            </a:r>
            <a:r>
              <a:rPr lang="en-US" sz="1800" dirty="0"/>
              <a:t> @ </a:t>
            </a:r>
            <a:r>
              <a:rPr lang="en-US" sz="1800" dirty="0" err="1"/>
              <a:t>SpringFord</a:t>
            </a:r>
            <a:endParaRPr lang="en-US" sz="1800" dirty="0"/>
          </a:p>
          <a:p>
            <a:r>
              <a:rPr lang="en-US" sz="1800" dirty="0"/>
              <a:t>Wed. June 25</a:t>
            </a:r>
            <a:r>
              <a:rPr lang="en-US" sz="1800" baseline="30000" dirty="0"/>
              <a:t>th</a:t>
            </a:r>
            <a:r>
              <a:rPr lang="en-US" sz="1800" dirty="0"/>
              <a:t> @ Upper Merion</a:t>
            </a:r>
          </a:p>
          <a:p>
            <a:r>
              <a:rPr lang="en-US" sz="1800" dirty="0"/>
              <a:t>Wed. July 9</a:t>
            </a:r>
            <a:r>
              <a:rPr lang="en-US" sz="1800" baseline="30000" dirty="0"/>
              <a:t>th</a:t>
            </a:r>
            <a:r>
              <a:rPr lang="en-US" sz="1800" dirty="0"/>
              <a:t> @Marple Newtown</a:t>
            </a:r>
          </a:p>
          <a:p>
            <a:pPr marL="0" indent="0">
              <a:buNone/>
            </a:pPr>
            <a:endParaRPr lang="en-US" sz="1800" dirty="0"/>
          </a:p>
          <a:p>
            <a:pPr marL="0" indent="0">
              <a:buNone/>
            </a:pPr>
            <a:r>
              <a:rPr lang="en-US" sz="1800" b="1" u="sng" dirty="0"/>
              <a:t>Times:</a:t>
            </a:r>
          </a:p>
          <a:p>
            <a:r>
              <a:rPr lang="en-US" sz="1800" dirty="0"/>
              <a:t>6:00-8:00pm</a:t>
            </a:r>
          </a:p>
          <a:p>
            <a:pPr marL="0" indent="0">
              <a:buNone/>
            </a:pPr>
            <a:endParaRPr lang="en-US" sz="1800" dirty="0"/>
          </a:p>
          <a:p>
            <a:pPr marL="0" indent="0">
              <a:buNone/>
            </a:pPr>
            <a:r>
              <a:rPr lang="en-US" sz="1800" b="1" u="sng" dirty="0"/>
              <a:t>Attire:</a:t>
            </a:r>
          </a:p>
          <a:p>
            <a:r>
              <a:rPr lang="en-US" sz="1800" dirty="0"/>
              <a:t>Jersey</a:t>
            </a:r>
          </a:p>
          <a:p>
            <a:r>
              <a:rPr lang="en-US" sz="1800" dirty="0"/>
              <a:t>Helmet (Mouthpiece)</a:t>
            </a:r>
          </a:p>
          <a:p>
            <a:endParaRPr lang="en-US" sz="1800" dirty="0"/>
          </a:p>
          <a:p>
            <a:pPr marL="0" indent="0">
              <a:buNone/>
            </a:pPr>
            <a:r>
              <a:rPr lang="en-US" sz="1800" b="1" u="sng" dirty="0"/>
              <a:t>Who:</a:t>
            </a:r>
          </a:p>
          <a:p>
            <a:r>
              <a:rPr lang="en-US" sz="1800" dirty="0"/>
              <a:t>All Grades (9-12) are eligible.  Coach will issue a list of participants.</a:t>
            </a:r>
          </a:p>
          <a:p>
            <a:pPr marL="0" indent="0">
              <a:buNone/>
            </a:pPr>
            <a:endParaRPr lang="en-US" sz="1800" dirty="0"/>
          </a:p>
        </p:txBody>
      </p:sp>
      <p:sp>
        <p:nvSpPr>
          <p:cNvPr id="4" name="Content Placeholder 3">
            <a:extLst>
              <a:ext uri="{FF2B5EF4-FFF2-40B4-BE49-F238E27FC236}">
                <a16:creationId xmlns:a16="http://schemas.microsoft.com/office/drawing/2014/main" id="{BBBE1BFA-3FE7-4043-8601-40E1E28F58D7}"/>
              </a:ext>
            </a:extLst>
          </p:cNvPr>
          <p:cNvSpPr>
            <a:spLocks noGrp="1"/>
          </p:cNvSpPr>
          <p:nvPr>
            <p:ph sz="half" idx="2"/>
          </p:nvPr>
        </p:nvSpPr>
        <p:spPr/>
        <p:txBody>
          <a:bodyPr>
            <a:normAutofit fontScale="70000" lnSpcReduction="20000"/>
          </a:bodyPr>
          <a:lstStyle/>
          <a:p>
            <a:pPr marL="0" indent="0">
              <a:buNone/>
            </a:pPr>
            <a:r>
              <a:rPr lang="en-US" sz="1800" b="1" u="sng" dirty="0"/>
              <a:t>OL/DL Training:</a:t>
            </a:r>
            <a:endParaRPr lang="en-US" sz="1800" dirty="0"/>
          </a:p>
          <a:p>
            <a:r>
              <a:rPr lang="en-US" sz="1800" b="1" u="sng" dirty="0"/>
              <a:t>Time:</a:t>
            </a:r>
          </a:p>
          <a:p>
            <a:pPr marL="0" indent="0">
              <a:buNone/>
            </a:pPr>
            <a:r>
              <a:rPr lang="en-US" sz="1800" dirty="0"/>
              <a:t>      -6:00-7:15pm</a:t>
            </a:r>
          </a:p>
          <a:p>
            <a:pPr marL="0" indent="0">
              <a:buNone/>
            </a:pPr>
            <a:endParaRPr lang="en-US" sz="1800" dirty="0"/>
          </a:p>
          <a:p>
            <a:pPr marL="0" indent="0">
              <a:buNone/>
            </a:pPr>
            <a:r>
              <a:rPr lang="en-US" sz="1800" b="1" u="sng" dirty="0"/>
              <a:t>Attire:</a:t>
            </a:r>
          </a:p>
          <a:p>
            <a:r>
              <a:rPr lang="en-US" sz="1800" dirty="0"/>
              <a:t>Jersey</a:t>
            </a:r>
          </a:p>
          <a:p>
            <a:r>
              <a:rPr lang="en-US" sz="1800" dirty="0"/>
              <a:t>Helmet (Mouthpiece)</a:t>
            </a:r>
          </a:p>
          <a:p>
            <a:pPr marL="0" indent="0">
              <a:buNone/>
            </a:pPr>
            <a:endParaRPr lang="en-US" sz="1800" dirty="0"/>
          </a:p>
          <a:p>
            <a:pPr marL="0" indent="0">
              <a:buNone/>
            </a:pPr>
            <a:r>
              <a:rPr lang="en-US" sz="1800" b="1" u="sng" dirty="0"/>
              <a:t>Objectives:</a:t>
            </a:r>
          </a:p>
          <a:p>
            <a:r>
              <a:rPr lang="en-US" sz="1800" dirty="0"/>
              <a:t>Continue to refine fundamentals</a:t>
            </a:r>
          </a:p>
          <a:p>
            <a:r>
              <a:rPr lang="en-US" sz="1800" dirty="0"/>
              <a:t>Review Scheme</a:t>
            </a:r>
          </a:p>
          <a:p>
            <a:r>
              <a:rPr lang="en-US" sz="1800" dirty="0"/>
              <a:t>Develop group as a whole</a:t>
            </a:r>
          </a:p>
          <a:p>
            <a:endParaRPr lang="en-US" sz="1800" dirty="0"/>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490F5F62-DCA7-4BBC-BCD1-C818DF125DE1}"/>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7" name="Picture 6">
            <a:extLst>
              <a:ext uri="{FF2B5EF4-FFF2-40B4-BE49-F238E27FC236}">
                <a16:creationId xmlns:a16="http://schemas.microsoft.com/office/drawing/2014/main" id="{E1975206-52D2-4846-96DA-6FD4A18A7D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5666" y="503238"/>
            <a:ext cx="1143000" cy="1143000"/>
          </a:xfrm>
          <a:prstGeom prst="rect">
            <a:avLst/>
          </a:prstGeom>
        </p:spPr>
      </p:pic>
      <p:pic>
        <p:nvPicPr>
          <p:cNvPr id="9" name="Picture 8">
            <a:extLst>
              <a:ext uri="{FF2B5EF4-FFF2-40B4-BE49-F238E27FC236}">
                <a16:creationId xmlns:a16="http://schemas.microsoft.com/office/drawing/2014/main" id="{C42D7DB2-E892-428B-B682-7FB2B0FA14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52599" y="365125"/>
            <a:ext cx="1143000" cy="1143000"/>
          </a:xfrm>
          <a:prstGeom prst="rect">
            <a:avLst/>
          </a:prstGeom>
        </p:spPr>
      </p:pic>
    </p:spTree>
    <p:extLst>
      <p:ext uri="{BB962C8B-B14F-4D97-AF65-F5344CB8AC3E}">
        <p14:creationId xmlns:p14="http://schemas.microsoft.com/office/powerpoint/2010/main" val="3050420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F167584-52A1-4E89-91E0-034F48F64C61}"/>
              </a:ext>
            </a:extLst>
          </p:cNvPr>
          <p:cNvSpPr>
            <a:spLocks noGrp="1"/>
          </p:cNvSpPr>
          <p:nvPr>
            <p:ph type="ftr" sz="quarter" idx="11"/>
          </p:nvPr>
        </p:nvSpPr>
        <p:spPr/>
        <p:txBody>
          <a:bodyPr/>
          <a:lstStyle/>
          <a:p>
            <a:r>
              <a:rPr lang="en-US" sz="1600" dirty="0">
                <a:solidFill>
                  <a:schemeClr val="accent1"/>
                </a:solidFill>
              </a:rPr>
              <a:t>#</a:t>
            </a:r>
            <a:r>
              <a:rPr lang="en-US" sz="1600" dirty="0" err="1">
                <a:solidFill>
                  <a:schemeClr val="accent1"/>
                </a:solidFill>
              </a:rPr>
              <a:t>PatriotPride</a:t>
            </a:r>
            <a:r>
              <a:rPr lang="en-US" sz="1600" dirty="0">
                <a:solidFill>
                  <a:schemeClr val="accent1"/>
                </a:solidFill>
              </a:rPr>
              <a:t>      #</a:t>
            </a:r>
            <a:r>
              <a:rPr lang="en-US" sz="1600" dirty="0" err="1">
                <a:solidFill>
                  <a:schemeClr val="accent1"/>
                </a:solidFill>
              </a:rPr>
              <a:t>BurnTheBoats</a:t>
            </a:r>
            <a:endParaRPr lang="en-US" sz="1600" dirty="0">
              <a:solidFill>
                <a:schemeClr val="accent1"/>
              </a:solidFill>
            </a:endParaRPr>
          </a:p>
        </p:txBody>
      </p:sp>
      <p:pic>
        <p:nvPicPr>
          <p:cNvPr id="8" name="Picture 7">
            <a:extLst>
              <a:ext uri="{FF2B5EF4-FFF2-40B4-BE49-F238E27FC236}">
                <a16:creationId xmlns:a16="http://schemas.microsoft.com/office/drawing/2014/main" id="{91F9A7D7-2682-4849-8F2C-7E7F8B0267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0749"/>
            <a:ext cx="1143000" cy="1143000"/>
          </a:xfrm>
          <a:prstGeom prst="rect">
            <a:avLst/>
          </a:prstGeom>
        </p:spPr>
      </p:pic>
      <p:pic>
        <p:nvPicPr>
          <p:cNvPr id="10" name="Picture 9">
            <a:extLst>
              <a:ext uri="{FF2B5EF4-FFF2-40B4-BE49-F238E27FC236}">
                <a16:creationId xmlns:a16="http://schemas.microsoft.com/office/drawing/2014/main" id="{27ADFA8E-0A23-40C0-81FA-92191CBE17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2360" y="153568"/>
            <a:ext cx="1143000" cy="1143000"/>
          </a:xfrm>
          <a:prstGeom prst="rect">
            <a:avLst/>
          </a:prstGeom>
        </p:spPr>
      </p:pic>
      <p:sp>
        <p:nvSpPr>
          <p:cNvPr id="3" name="Rectangle 2">
            <a:extLst>
              <a:ext uri="{FF2B5EF4-FFF2-40B4-BE49-F238E27FC236}">
                <a16:creationId xmlns:a16="http://schemas.microsoft.com/office/drawing/2014/main" id="{A8F6AC15-907C-4B34-B975-EAC92A9939E4}"/>
              </a:ext>
            </a:extLst>
          </p:cNvPr>
          <p:cNvSpPr/>
          <p:nvPr/>
        </p:nvSpPr>
        <p:spPr>
          <a:xfrm>
            <a:off x="1570747" y="297320"/>
            <a:ext cx="8577410" cy="5740033"/>
          </a:xfrm>
          <a:prstGeom prst="rect">
            <a:avLst/>
          </a:prstGeom>
        </p:spPr>
        <p:txBody>
          <a:bodyPr wrap="square">
            <a:spAutoFit/>
          </a:bodyPr>
          <a:lstStyle/>
          <a:p>
            <a:endParaRPr lang="en-US" sz="1000" dirty="0">
              <a:latin typeface="Times New Roman" panose="02020603050405020304" pitchFamily="18" charset="0"/>
            </a:endParaRPr>
          </a:p>
          <a:p>
            <a:pPr algn="ctr"/>
            <a:endParaRPr lang="en-US" sz="1000" dirty="0">
              <a:latin typeface="Times New Roman" panose="02020603050405020304" pitchFamily="18" charset="0"/>
            </a:endParaRPr>
          </a:p>
          <a:p>
            <a:endParaRPr lang="en-US" sz="700" dirty="0">
              <a:latin typeface="Times New Roman" panose="02020603050405020304" pitchFamily="18" charset="0"/>
            </a:endParaRPr>
          </a:p>
          <a:p>
            <a:r>
              <a:rPr lang="en-US" sz="2200" b="1" u="sng" dirty="0">
                <a:solidFill>
                  <a:srgbClr val="0000FF"/>
                </a:solidFill>
                <a:latin typeface="Georgia" panose="02040502050405020303" pitchFamily="18" charset="0"/>
              </a:rPr>
              <a:t>GREAT VALLEY PATRIOT FOOTBALL CAMP</a:t>
            </a:r>
            <a:endParaRPr lang="en-US" sz="2200" b="1" dirty="0">
              <a:solidFill>
                <a:srgbClr val="0000FF"/>
              </a:solidFill>
              <a:latin typeface="Georgia" panose="02040502050405020303" pitchFamily="18" charset="0"/>
            </a:endParaRPr>
          </a:p>
          <a:p>
            <a:r>
              <a:rPr lang="en-US" sz="1400" dirty="0">
                <a:latin typeface="Times New Roman" panose="02020603050405020304" pitchFamily="18" charset="0"/>
              </a:rPr>
              <a:t>Join us for an exciting week focused on learning and developing fundamental football skills, playing games, and having fun. Practice Perfect Sports, LLC under the direction of Great Valley High School Varsity Football Coach Gary Phillips, is pleased to offer this one-week non- contact youth football camp.</a:t>
            </a:r>
          </a:p>
          <a:p>
            <a:endParaRPr lang="en-US" sz="1000" dirty="0">
              <a:latin typeface="Times New Roman" panose="02020603050405020304" pitchFamily="18" charset="0"/>
            </a:endParaRPr>
          </a:p>
          <a:p>
            <a:endParaRPr lang="en-US" sz="100" dirty="0">
              <a:latin typeface="Times New Roman" panose="02020603050405020304" pitchFamily="18" charset="0"/>
            </a:endParaRPr>
          </a:p>
          <a:p>
            <a:endParaRPr lang="en-US" sz="1000" dirty="0">
              <a:latin typeface="Times New Roman" panose="02020603050405020304" pitchFamily="18" charset="0"/>
            </a:endParaRPr>
          </a:p>
          <a:p>
            <a:pPr lvl="2"/>
            <a:r>
              <a:rPr lang="en-US" sz="1200" b="1" dirty="0">
                <a:latin typeface="Times New Roman" panose="02020603050405020304" pitchFamily="18" charset="0"/>
              </a:rPr>
              <a:t>When:  </a:t>
            </a:r>
            <a:r>
              <a:rPr lang="en-US" sz="1200" dirty="0">
                <a:latin typeface="Times New Roman" panose="02020603050405020304" pitchFamily="18" charset="0"/>
              </a:rPr>
              <a:t>June 23 - 27, 2025</a:t>
            </a:r>
          </a:p>
          <a:p>
            <a:pPr lvl="2"/>
            <a:r>
              <a:rPr lang="en-US" sz="1200" b="1" dirty="0">
                <a:latin typeface="Times New Roman" panose="02020603050405020304" pitchFamily="18" charset="0"/>
              </a:rPr>
              <a:t>Time:  </a:t>
            </a:r>
            <a:r>
              <a:rPr lang="en-US" sz="1200" dirty="0">
                <a:latin typeface="Times New Roman" panose="02020603050405020304" pitchFamily="18" charset="0"/>
              </a:rPr>
              <a:t>8:30am to 12:00 noon</a:t>
            </a:r>
          </a:p>
          <a:p>
            <a:pPr lvl="2"/>
            <a:r>
              <a:rPr lang="en-US" sz="1200" b="1" dirty="0">
                <a:latin typeface="Times New Roman" panose="02020603050405020304" pitchFamily="18" charset="0"/>
              </a:rPr>
              <a:t>Grades:  </a:t>
            </a:r>
            <a:r>
              <a:rPr lang="en-US" sz="1200" dirty="0">
                <a:latin typeface="Times New Roman" panose="02020603050405020304" pitchFamily="18" charset="0"/>
              </a:rPr>
              <a:t>children entering grades 1</a:t>
            </a:r>
            <a:r>
              <a:rPr lang="en-US" sz="1200" baseline="30000" dirty="0">
                <a:latin typeface="Times New Roman" panose="02020603050405020304" pitchFamily="18" charset="0"/>
              </a:rPr>
              <a:t>st</a:t>
            </a:r>
            <a:r>
              <a:rPr lang="en-US" sz="1200" dirty="0">
                <a:latin typeface="Times New Roman" panose="02020603050405020304" pitchFamily="18" charset="0"/>
              </a:rPr>
              <a:t> - 8</a:t>
            </a:r>
            <a:r>
              <a:rPr lang="en-US" sz="1200" baseline="30000" dirty="0">
                <a:latin typeface="Times New Roman" panose="02020603050405020304" pitchFamily="18" charset="0"/>
              </a:rPr>
              <a:t>th</a:t>
            </a:r>
            <a:r>
              <a:rPr lang="en-US" sz="1200" dirty="0">
                <a:latin typeface="Times New Roman" panose="02020603050405020304" pitchFamily="18" charset="0"/>
              </a:rPr>
              <a:t> grades</a:t>
            </a:r>
          </a:p>
          <a:p>
            <a:pPr lvl="2"/>
            <a:r>
              <a:rPr lang="en-US" sz="1200" b="1" dirty="0">
                <a:latin typeface="Times New Roman" panose="02020603050405020304" pitchFamily="18" charset="0"/>
              </a:rPr>
              <a:t>Location: </a:t>
            </a:r>
            <a:r>
              <a:rPr lang="en-US" sz="1200" dirty="0">
                <a:latin typeface="Times New Roman" panose="02020603050405020304" pitchFamily="18" charset="0"/>
              </a:rPr>
              <a:t>General Wayne Elementary (Fields): 20 Devon Rd, Malvern, PA</a:t>
            </a:r>
          </a:p>
          <a:p>
            <a:pPr lvl="2"/>
            <a:r>
              <a:rPr lang="en-US" sz="1200" b="1" dirty="0">
                <a:latin typeface="Times New Roman" panose="02020603050405020304" pitchFamily="18" charset="0"/>
              </a:rPr>
              <a:t>Cost:   </a:t>
            </a:r>
            <a:r>
              <a:rPr lang="en-US" sz="1200" dirty="0">
                <a:latin typeface="Times New Roman" panose="02020603050405020304" pitchFamily="18" charset="0"/>
              </a:rPr>
              <a:t>$170 per camper (sibling discount is $160 per child)</a:t>
            </a:r>
          </a:p>
          <a:p>
            <a:pPr lvl="2"/>
            <a:r>
              <a:rPr lang="en-US" sz="1200" b="1" dirty="0">
                <a:latin typeface="Times New Roman" panose="02020603050405020304" pitchFamily="18" charset="0"/>
              </a:rPr>
              <a:t>Register here: </a:t>
            </a:r>
            <a:r>
              <a:rPr lang="en-US" sz="1200" u="sng" dirty="0">
                <a:solidFill>
                  <a:srgbClr val="96607D"/>
                </a:solidFill>
                <a:latin typeface="Times New Roman" panose="02020603050405020304" pitchFamily="18" charset="0"/>
              </a:rPr>
              <a:t>https://sites.google.com/view/great-valley-football-camp/home</a:t>
            </a:r>
            <a:endParaRPr lang="en-US" sz="1200" dirty="0">
              <a:solidFill>
                <a:srgbClr val="96607D"/>
              </a:solidFill>
              <a:latin typeface="Times New Roman" panose="02020603050405020304" pitchFamily="18" charset="0"/>
            </a:endParaRPr>
          </a:p>
          <a:p>
            <a:pPr lvl="2"/>
            <a:r>
              <a:rPr lang="en-US" sz="1200" b="1" dirty="0">
                <a:latin typeface="Times New Roman" panose="02020603050405020304" pitchFamily="18" charset="0"/>
              </a:rPr>
              <a:t>E-Mail: </a:t>
            </a:r>
            <a:r>
              <a:rPr lang="en-US" sz="1200" u="sng" dirty="0">
                <a:solidFill>
                  <a:srgbClr val="0000FF"/>
                </a:solidFill>
                <a:latin typeface="Times New Roman" panose="02020603050405020304" pitchFamily="18" charset="0"/>
                <a:hlinkClick r:id="rId3"/>
              </a:rPr>
              <a:t>practiceperfectsports@comcast.net</a:t>
            </a:r>
            <a:r>
              <a:rPr lang="en-US" sz="1200" dirty="0">
                <a:solidFill>
                  <a:srgbClr val="0000FF"/>
                </a:solidFill>
                <a:latin typeface="Times New Roman" panose="02020603050405020304" pitchFamily="18" charset="0"/>
                <a:hlinkClick r:id="rId3"/>
              </a:rPr>
              <a:t> </a:t>
            </a:r>
            <a:r>
              <a:rPr lang="en-US" sz="1200" dirty="0">
                <a:solidFill>
                  <a:srgbClr val="000000"/>
                </a:solidFill>
                <a:latin typeface="Times New Roman" panose="02020603050405020304" pitchFamily="18" charset="0"/>
                <a:hlinkClick r:id="rId3"/>
              </a:rPr>
              <a:t>or </a:t>
            </a:r>
            <a:r>
              <a:rPr lang="en-US" sz="1200" u="sng" dirty="0">
                <a:solidFill>
                  <a:srgbClr val="0000FF"/>
                </a:solidFill>
                <a:latin typeface="Times New Roman" panose="02020603050405020304" pitchFamily="18" charset="0"/>
                <a:hlinkClick r:id="rId4"/>
              </a:rPr>
              <a:t>gphillips@gvsd.org</a:t>
            </a:r>
            <a:endParaRPr lang="en-US" sz="1200" dirty="0">
              <a:solidFill>
                <a:srgbClr val="0000FF"/>
              </a:solidFill>
              <a:latin typeface="Times New Roman" panose="02020603050405020304" pitchFamily="18" charset="0"/>
              <a:hlinkClick r:id="rId4"/>
            </a:endParaRPr>
          </a:p>
          <a:p>
            <a:pPr lvl="2"/>
            <a:r>
              <a:rPr lang="en-US" sz="1200" b="1" dirty="0">
                <a:latin typeface="Times New Roman" panose="02020603050405020304" pitchFamily="18" charset="0"/>
              </a:rPr>
              <a:t>Contact: </a:t>
            </a:r>
            <a:r>
              <a:rPr lang="en-US" sz="1200" dirty="0">
                <a:latin typeface="Times New Roman" panose="02020603050405020304" pitchFamily="18" charset="0"/>
              </a:rPr>
              <a:t>Gary Phillips | </a:t>
            </a:r>
            <a:r>
              <a:rPr lang="en-US" sz="1200" b="1" dirty="0">
                <a:latin typeface="Times New Roman" panose="02020603050405020304" pitchFamily="18" charset="0"/>
              </a:rPr>
              <a:t>Phone: </a:t>
            </a:r>
            <a:r>
              <a:rPr lang="en-US" sz="1200" dirty="0">
                <a:latin typeface="Times New Roman" panose="02020603050405020304" pitchFamily="18" charset="0"/>
              </a:rPr>
              <a:t>(484) 459-9834</a:t>
            </a:r>
          </a:p>
          <a:p>
            <a:endParaRPr lang="en-US" sz="1000" dirty="0">
              <a:latin typeface="Times New Roman" panose="02020603050405020304" pitchFamily="18" charset="0"/>
            </a:endParaRPr>
          </a:p>
          <a:p>
            <a:pPr lvl="1"/>
            <a:endParaRPr lang="en-US" sz="1000" dirty="0">
              <a:latin typeface="Times New Roman" panose="02020603050405020304" pitchFamily="18" charset="0"/>
            </a:endParaRPr>
          </a:p>
          <a:p>
            <a:endParaRPr lang="en-US" sz="1000" dirty="0">
              <a:latin typeface="Times New Roman" panose="02020603050405020304" pitchFamily="18" charset="0"/>
            </a:endParaRPr>
          </a:p>
          <a:p>
            <a:endParaRPr lang="en-US" sz="100" dirty="0">
              <a:latin typeface="Times New Roman" panose="02020603050405020304" pitchFamily="18" charset="0"/>
            </a:endParaRPr>
          </a:p>
          <a:p>
            <a:pPr marR="2970"/>
            <a:r>
              <a:rPr lang="en-US" sz="1400" dirty="0">
                <a:latin typeface="Times New Roman" panose="02020603050405020304" pitchFamily="18" charset="0"/>
              </a:rPr>
              <a:t>The primary emphasis of this one-week camp will be to develop basic football skills, learn new techniques, and apply them in game action. Age-appropriate instruction will put your child in a fun and challenging football environment. Enthusiastic counselors will provide lots of attention and encouragement as players develop many essential football skills, including throwing, pass catching, kicking, punting, individual position techniques, and game play.</a:t>
            </a:r>
          </a:p>
          <a:p>
            <a:endParaRPr lang="en-US" sz="1400" dirty="0">
              <a:latin typeface="Times New Roman" panose="02020603050405020304" pitchFamily="18" charset="0"/>
            </a:endParaRPr>
          </a:p>
          <a:p>
            <a:pPr marR="2750"/>
            <a:r>
              <a:rPr lang="en-US" sz="1400" dirty="0">
                <a:latin typeface="Times New Roman" panose="02020603050405020304" pitchFamily="18" charset="0"/>
              </a:rPr>
              <a:t>If you would like your child to attend, please visit </a:t>
            </a:r>
            <a:r>
              <a:rPr lang="en-US" sz="1400" u="sng" dirty="0">
                <a:solidFill>
                  <a:srgbClr val="96607D"/>
                </a:solidFill>
                <a:latin typeface="Times New Roman" panose="02020603050405020304" pitchFamily="18" charset="0"/>
              </a:rPr>
              <a:t>https://sites.google.com/view/great-valley-</a:t>
            </a:r>
            <a:r>
              <a:rPr lang="en-US" sz="1400" dirty="0">
                <a:solidFill>
                  <a:srgbClr val="96607D"/>
                </a:solidFill>
                <a:latin typeface="Times New Roman" panose="02020603050405020304" pitchFamily="18" charset="0"/>
              </a:rPr>
              <a:t> </a:t>
            </a:r>
            <a:r>
              <a:rPr lang="en-US" sz="1400" u="sng" dirty="0">
                <a:solidFill>
                  <a:srgbClr val="96607D"/>
                </a:solidFill>
                <a:latin typeface="Times New Roman" panose="02020603050405020304" pitchFamily="18" charset="0"/>
              </a:rPr>
              <a:t>football-camp/home</a:t>
            </a:r>
            <a:r>
              <a:rPr lang="en-US" sz="1400" dirty="0">
                <a:solidFill>
                  <a:srgbClr val="96607D"/>
                </a:solidFill>
                <a:latin typeface="Times New Roman" panose="02020603050405020304" pitchFamily="18" charset="0"/>
              </a:rPr>
              <a:t> </a:t>
            </a:r>
            <a:r>
              <a:rPr lang="en-US" sz="1400" dirty="0">
                <a:solidFill>
                  <a:srgbClr val="000000"/>
                </a:solidFill>
                <a:latin typeface="Times New Roman" panose="02020603050405020304" pitchFamily="18" charset="0"/>
              </a:rPr>
              <a:t>to fill out the registration form, waivers and make payment.</a:t>
            </a:r>
          </a:p>
          <a:p>
            <a:endParaRPr lang="en-US" sz="1400" dirty="0">
              <a:latin typeface="Times New Roman" panose="02020603050405020304" pitchFamily="18" charset="0"/>
            </a:endParaRPr>
          </a:p>
          <a:p>
            <a:r>
              <a:rPr lang="en-US" sz="1600" dirty="0">
                <a:solidFill>
                  <a:srgbClr val="212121"/>
                </a:solidFill>
                <a:latin typeface="Times New Roman" panose="02020603050405020304" pitchFamily="18" charset="0"/>
              </a:rPr>
              <a:t>Thank you for considering participating in Great Valley Patriot Football Camp 2025!</a:t>
            </a:r>
          </a:p>
        </p:txBody>
      </p:sp>
      <p:pic>
        <p:nvPicPr>
          <p:cNvPr id="4" name="Picture 3">
            <a:extLst>
              <a:ext uri="{FF2B5EF4-FFF2-40B4-BE49-F238E27FC236}">
                <a16:creationId xmlns:a16="http://schemas.microsoft.com/office/drawing/2014/main" id="{C8294F0A-A7D5-4DD7-AAF1-0CD1FF119C1D}"/>
              </a:ext>
            </a:extLst>
          </p:cNvPr>
          <p:cNvPicPr>
            <a:picLocks noChangeAspect="1"/>
          </p:cNvPicPr>
          <p:nvPr/>
        </p:nvPicPr>
        <p:blipFill>
          <a:blip r:embed="rId5"/>
          <a:stretch>
            <a:fillRect/>
          </a:stretch>
        </p:blipFill>
        <p:spPr>
          <a:xfrm>
            <a:off x="2872226" y="-21678"/>
            <a:ext cx="5281173" cy="672417"/>
          </a:xfrm>
          <a:prstGeom prst="rect">
            <a:avLst/>
          </a:prstGeom>
        </p:spPr>
      </p:pic>
      <p:pic>
        <p:nvPicPr>
          <p:cNvPr id="5" name="Picture 4">
            <a:extLst>
              <a:ext uri="{FF2B5EF4-FFF2-40B4-BE49-F238E27FC236}">
                <a16:creationId xmlns:a16="http://schemas.microsoft.com/office/drawing/2014/main" id="{B29F5082-F550-4087-B340-01756BB14884}"/>
              </a:ext>
            </a:extLst>
          </p:cNvPr>
          <p:cNvPicPr>
            <a:picLocks noChangeAspect="1"/>
          </p:cNvPicPr>
          <p:nvPr/>
        </p:nvPicPr>
        <p:blipFill>
          <a:blip r:embed="rId6"/>
          <a:stretch>
            <a:fillRect/>
          </a:stretch>
        </p:blipFill>
        <p:spPr>
          <a:xfrm>
            <a:off x="7592539" y="1942074"/>
            <a:ext cx="2369906" cy="1627496"/>
          </a:xfrm>
          <a:prstGeom prst="rect">
            <a:avLst/>
          </a:prstGeom>
        </p:spPr>
      </p:pic>
    </p:spTree>
    <p:extLst>
      <p:ext uri="{BB962C8B-B14F-4D97-AF65-F5344CB8AC3E}">
        <p14:creationId xmlns:p14="http://schemas.microsoft.com/office/powerpoint/2010/main" val="28143230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696AB-E450-408B-B63B-D507323DCA2D}"/>
              </a:ext>
            </a:extLst>
          </p:cNvPr>
          <p:cNvSpPr>
            <a:spLocks noGrp="1"/>
          </p:cNvSpPr>
          <p:nvPr>
            <p:ph type="title"/>
          </p:nvPr>
        </p:nvSpPr>
        <p:spPr/>
        <p:txBody>
          <a:bodyPr/>
          <a:lstStyle/>
          <a:p>
            <a:pPr algn="ctr"/>
            <a:r>
              <a:rPr lang="en-US" dirty="0"/>
              <a:t>Summer Practices</a:t>
            </a:r>
          </a:p>
        </p:txBody>
      </p:sp>
      <p:sp>
        <p:nvSpPr>
          <p:cNvPr id="3" name="Content Placeholder 2">
            <a:extLst>
              <a:ext uri="{FF2B5EF4-FFF2-40B4-BE49-F238E27FC236}">
                <a16:creationId xmlns:a16="http://schemas.microsoft.com/office/drawing/2014/main" id="{1AFA24A1-970B-4FAC-AA28-0AD46681F21E}"/>
              </a:ext>
            </a:extLst>
          </p:cNvPr>
          <p:cNvSpPr>
            <a:spLocks noGrp="1"/>
          </p:cNvSpPr>
          <p:nvPr>
            <p:ph sz="half" idx="1"/>
          </p:nvPr>
        </p:nvSpPr>
        <p:spPr/>
        <p:txBody>
          <a:bodyPr>
            <a:normAutofit fontScale="92500" lnSpcReduction="20000"/>
          </a:bodyPr>
          <a:lstStyle/>
          <a:p>
            <a:pPr marL="0" indent="0">
              <a:buNone/>
            </a:pPr>
            <a:r>
              <a:rPr lang="en-US" sz="1800" b="1" u="sng" dirty="0"/>
              <a:t>When:</a:t>
            </a:r>
          </a:p>
          <a:p>
            <a:r>
              <a:rPr lang="en-US" sz="1800" dirty="0"/>
              <a:t>Monday Evenings (one Tuesday)</a:t>
            </a:r>
          </a:p>
          <a:p>
            <a:pPr marL="0" indent="0">
              <a:buNone/>
            </a:pPr>
            <a:r>
              <a:rPr lang="en-US" sz="1800" dirty="0"/>
              <a:t>     -June 2</a:t>
            </a:r>
            <a:r>
              <a:rPr lang="en-US" sz="1800" baseline="30000" dirty="0"/>
              <a:t>nd</a:t>
            </a:r>
            <a:r>
              <a:rPr lang="en-US" sz="1800" dirty="0"/>
              <a:t>,10</a:t>
            </a:r>
            <a:r>
              <a:rPr lang="en-US" sz="1800" baseline="30000" dirty="0"/>
              <a:t>th</a:t>
            </a:r>
            <a:r>
              <a:rPr lang="en-US" sz="1800" dirty="0"/>
              <a:t>,16</a:t>
            </a:r>
            <a:r>
              <a:rPr lang="en-US" sz="1800" baseline="30000" dirty="0"/>
              <a:t>th</a:t>
            </a:r>
            <a:r>
              <a:rPr lang="en-US" sz="1800" dirty="0"/>
              <a:t>,23</a:t>
            </a:r>
            <a:r>
              <a:rPr lang="en-US" sz="1800" baseline="30000" dirty="0"/>
              <a:t>rd</a:t>
            </a:r>
          </a:p>
          <a:p>
            <a:pPr marL="0" indent="0">
              <a:buNone/>
            </a:pPr>
            <a:r>
              <a:rPr lang="en-US" sz="1800" dirty="0"/>
              <a:t>     -July 7</a:t>
            </a:r>
            <a:r>
              <a:rPr lang="en-US" sz="1800" baseline="30000" dirty="0"/>
              <a:t>th</a:t>
            </a:r>
            <a:r>
              <a:rPr lang="en-US" sz="1800" dirty="0"/>
              <a:t>,14</a:t>
            </a:r>
            <a:r>
              <a:rPr lang="en-US" sz="1800" baseline="30000" dirty="0"/>
              <a:t>th</a:t>
            </a:r>
            <a:r>
              <a:rPr lang="en-US" sz="1800" dirty="0"/>
              <a:t>,</a:t>
            </a:r>
          </a:p>
          <a:p>
            <a:pPr marL="0" indent="0">
              <a:buNone/>
            </a:pPr>
            <a:endParaRPr lang="en-US" sz="1800" dirty="0"/>
          </a:p>
          <a:p>
            <a:pPr marL="0" indent="0">
              <a:buNone/>
            </a:pPr>
            <a:r>
              <a:rPr lang="en-US" sz="1800" b="1" u="sng" dirty="0"/>
              <a:t>Times:</a:t>
            </a:r>
          </a:p>
          <a:p>
            <a:r>
              <a:rPr lang="en-US" sz="1800" dirty="0"/>
              <a:t>6:00-7:30pm</a:t>
            </a:r>
          </a:p>
          <a:p>
            <a:pPr marL="0" indent="0">
              <a:buNone/>
            </a:pPr>
            <a:endParaRPr lang="en-US" sz="1800" dirty="0"/>
          </a:p>
          <a:p>
            <a:pPr marL="0" indent="0">
              <a:buNone/>
            </a:pPr>
            <a:r>
              <a:rPr lang="en-US" sz="1800" b="1" u="sng" dirty="0"/>
              <a:t>Attire:</a:t>
            </a:r>
          </a:p>
          <a:p>
            <a:r>
              <a:rPr lang="en-US" sz="1800" dirty="0"/>
              <a:t>Jersey</a:t>
            </a:r>
          </a:p>
          <a:p>
            <a:r>
              <a:rPr lang="en-US" sz="1800" dirty="0"/>
              <a:t>Helmet (Mouthpiece)</a:t>
            </a:r>
          </a:p>
          <a:p>
            <a:endParaRPr lang="en-US" sz="1800" dirty="0"/>
          </a:p>
          <a:p>
            <a:pPr marL="0" indent="0">
              <a:buNone/>
            </a:pPr>
            <a:r>
              <a:rPr lang="en-US" sz="1800" b="1" u="sng" dirty="0"/>
              <a:t>Who:</a:t>
            </a:r>
          </a:p>
          <a:p>
            <a:r>
              <a:rPr lang="en-US" sz="1800" dirty="0"/>
              <a:t>All Grades (9-12) </a:t>
            </a:r>
          </a:p>
          <a:p>
            <a:pPr marL="0" indent="0">
              <a:buNone/>
            </a:pPr>
            <a:endParaRPr lang="en-US" sz="1800" dirty="0"/>
          </a:p>
        </p:txBody>
      </p:sp>
      <p:sp>
        <p:nvSpPr>
          <p:cNvPr id="4" name="Content Placeholder 3">
            <a:extLst>
              <a:ext uri="{FF2B5EF4-FFF2-40B4-BE49-F238E27FC236}">
                <a16:creationId xmlns:a16="http://schemas.microsoft.com/office/drawing/2014/main" id="{BBBE1BFA-3FE7-4043-8601-40E1E28F58D7}"/>
              </a:ext>
            </a:extLst>
          </p:cNvPr>
          <p:cNvSpPr>
            <a:spLocks noGrp="1"/>
          </p:cNvSpPr>
          <p:nvPr>
            <p:ph sz="half" idx="2"/>
          </p:nvPr>
        </p:nvSpPr>
        <p:spPr/>
        <p:txBody>
          <a:bodyPr>
            <a:normAutofit fontScale="92500" lnSpcReduction="20000"/>
          </a:bodyPr>
          <a:lstStyle/>
          <a:p>
            <a:pPr marL="0" indent="0">
              <a:buNone/>
            </a:pPr>
            <a:r>
              <a:rPr lang="en-US" sz="1800" b="1" u="sng" dirty="0"/>
              <a:t>Objectives:</a:t>
            </a:r>
          </a:p>
          <a:p>
            <a:r>
              <a:rPr lang="en-US" sz="1800" dirty="0"/>
              <a:t>Continue to:</a:t>
            </a:r>
          </a:p>
          <a:p>
            <a:pPr marL="0" indent="0">
              <a:buNone/>
            </a:pPr>
            <a:r>
              <a:rPr lang="en-US" sz="1800" dirty="0"/>
              <a:t>     -Develop “TEAM”</a:t>
            </a:r>
          </a:p>
          <a:p>
            <a:pPr marL="0" indent="0">
              <a:buNone/>
            </a:pPr>
            <a:r>
              <a:rPr lang="en-US" sz="1800" dirty="0"/>
              <a:t>     -Scheme Installs</a:t>
            </a:r>
          </a:p>
          <a:p>
            <a:pPr marL="0" indent="0">
              <a:buNone/>
            </a:pPr>
            <a:r>
              <a:rPr lang="en-US" sz="1800" dirty="0"/>
              <a:t>     -Evaluate Practice structure</a:t>
            </a:r>
          </a:p>
          <a:p>
            <a:pPr marL="0" indent="0">
              <a:buNone/>
            </a:pPr>
            <a:r>
              <a:rPr lang="en-US" sz="1800" dirty="0"/>
              <a:t>     -Roster Evaluations</a:t>
            </a:r>
          </a:p>
          <a:p>
            <a:pPr marL="0" indent="0">
              <a:buNone/>
            </a:pPr>
            <a:endParaRPr lang="en-US" sz="1800" dirty="0"/>
          </a:p>
          <a:p>
            <a:r>
              <a:rPr lang="en-US" sz="1800" dirty="0"/>
              <a:t>Add</a:t>
            </a:r>
          </a:p>
          <a:p>
            <a:pPr marL="0" indent="0">
              <a:buNone/>
            </a:pPr>
            <a:r>
              <a:rPr lang="en-US" sz="1800" dirty="0"/>
              <a:t>     -Drills and other practice concepts (circuits)</a:t>
            </a:r>
          </a:p>
          <a:p>
            <a:pPr marL="0" indent="0">
              <a:buNone/>
            </a:pPr>
            <a:r>
              <a:rPr lang="en-US" sz="1800" dirty="0"/>
              <a:t>     -Special Teams scheme/positions</a:t>
            </a:r>
          </a:p>
          <a:p>
            <a:endParaRPr lang="en-US" sz="1800" b="1" u="sng" dirty="0"/>
          </a:p>
          <a:p>
            <a:pPr marL="0" indent="0">
              <a:buNone/>
            </a:pPr>
            <a:r>
              <a:rPr lang="en-US" sz="1800" dirty="0"/>
              <a:t>      </a:t>
            </a:r>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490F5F62-DCA7-4BBC-BCD1-C818DF125DE1}"/>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7" name="Picture 6">
            <a:extLst>
              <a:ext uri="{FF2B5EF4-FFF2-40B4-BE49-F238E27FC236}">
                <a16:creationId xmlns:a16="http://schemas.microsoft.com/office/drawing/2014/main" id="{D7669FD6-9AB7-4656-B962-45CDECE41F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885" y="365125"/>
            <a:ext cx="1143000" cy="1143000"/>
          </a:xfrm>
          <a:prstGeom prst="rect">
            <a:avLst/>
          </a:prstGeom>
        </p:spPr>
      </p:pic>
      <p:pic>
        <p:nvPicPr>
          <p:cNvPr id="9" name="Picture 8">
            <a:extLst>
              <a:ext uri="{FF2B5EF4-FFF2-40B4-BE49-F238E27FC236}">
                <a16:creationId xmlns:a16="http://schemas.microsoft.com/office/drawing/2014/main" id="{A7479FB0-0081-49DA-8817-A05A69F935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8449" y="365125"/>
            <a:ext cx="1143000" cy="1143000"/>
          </a:xfrm>
          <a:prstGeom prst="rect">
            <a:avLst/>
          </a:prstGeom>
        </p:spPr>
      </p:pic>
    </p:spTree>
    <p:extLst>
      <p:ext uri="{BB962C8B-B14F-4D97-AF65-F5344CB8AC3E}">
        <p14:creationId xmlns:p14="http://schemas.microsoft.com/office/powerpoint/2010/main" val="717838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73EF1-A029-4103-AF9C-25D399EE8749}"/>
              </a:ext>
            </a:extLst>
          </p:cNvPr>
          <p:cNvSpPr>
            <a:spLocks noGrp="1"/>
          </p:cNvSpPr>
          <p:nvPr>
            <p:ph type="title"/>
          </p:nvPr>
        </p:nvSpPr>
        <p:spPr/>
        <p:txBody>
          <a:bodyPr/>
          <a:lstStyle/>
          <a:p>
            <a:pPr algn="ctr"/>
            <a:r>
              <a:rPr lang="en-US" dirty="0"/>
              <a:t>Downingtown East Team Camp</a:t>
            </a:r>
          </a:p>
        </p:txBody>
      </p:sp>
      <p:sp>
        <p:nvSpPr>
          <p:cNvPr id="3" name="Content Placeholder 2">
            <a:extLst>
              <a:ext uri="{FF2B5EF4-FFF2-40B4-BE49-F238E27FC236}">
                <a16:creationId xmlns:a16="http://schemas.microsoft.com/office/drawing/2014/main" id="{B7B8369E-74A9-4D22-BDE8-75A77A625602}"/>
              </a:ext>
            </a:extLst>
          </p:cNvPr>
          <p:cNvSpPr>
            <a:spLocks noGrp="1"/>
          </p:cNvSpPr>
          <p:nvPr>
            <p:ph idx="1"/>
          </p:nvPr>
        </p:nvSpPr>
        <p:spPr/>
        <p:txBody>
          <a:bodyPr>
            <a:normAutofit fontScale="92500" lnSpcReduction="20000"/>
          </a:bodyPr>
          <a:lstStyle/>
          <a:p>
            <a:pPr marL="0" indent="0">
              <a:buNone/>
            </a:pPr>
            <a:r>
              <a:rPr lang="en-US" sz="1600" b="1" u="sng" dirty="0"/>
              <a:t>Dates:</a:t>
            </a:r>
          </a:p>
          <a:p>
            <a:pPr marL="0" indent="0">
              <a:buNone/>
            </a:pPr>
            <a:r>
              <a:rPr lang="en-US" sz="1600" dirty="0"/>
              <a:t>Tuesday, July 15</a:t>
            </a:r>
            <a:r>
              <a:rPr lang="en-US" sz="1600" baseline="30000" dirty="0"/>
              <a:t>th</a:t>
            </a:r>
            <a:endParaRPr lang="en-US" sz="1600" dirty="0"/>
          </a:p>
          <a:p>
            <a:pPr marL="0" indent="0">
              <a:buNone/>
            </a:pPr>
            <a:r>
              <a:rPr lang="en-US" sz="1600" dirty="0"/>
              <a:t>Wednesday, July 16</a:t>
            </a:r>
            <a:r>
              <a:rPr lang="en-US" sz="1600" baseline="30000" dirty="0"/>
              <a:t>th</a:t>
            </a:r>
            <a:endParaRPr lang="en-US" sz="1600" dirty="0"/>
          </a:p>
          <a:p>
            <a:pPr marL="0" indent="0">
              <a:buNone/>
            </a:pPr>
            <a:endParaRPr lang="en-US" sz="1600" dirty="0"/>
          </a:p>
          <a:p>
            <a:pPr marL="0" indent="0">
              <a:buNone/>
            </a:pPr>
            <a:r>
              <a:rPr lang="en-US" sz="1600" b="1" u="sng" dirty="0"/>
              <a:t>Times:</a:t>
            </a:r>
          </a:p>
          <a:p>
            <a:pPr marL="0" indent="0">
              <a:buNone/>
            </a:pPr>
            <a:r>
              <a:rPr lang="en-US" sz="1600" dirty="0"/>
              <a:t>8:00-5:30pm</a:t>
            </a:r>
          </a:p>
          <a:p>
            <a:pPr marL="0" indent="0">
              <a:buNone/>
            </a:pPr>
            <a:endParaRPr lang="en-US" sz="1600" dirty="0"/>
          </a:p>
          <a:p>
            <a:pPr marL="0" indent="0">
              <a:buNone/>
            </a:pPr>
            <a:r>
              <a:rPr lang="en-US" sz="1600" b="1" u="sng" dirty="0"/>
              <a:t>Who:</a:t>
            </a:r>
          </a:p>
          <a:p>
            <a:pPr marL="0" indent="0">
              <a:buNone/>
            </a:pPr>
            <a:r>
              <a:rPr lang="en-US" sz="1600" dirty="0"/>
              <a:t>Grades 10-12 (possibly 9</a:t>
            </a:r>
            <a:r>
              <a:rPr lang="en-US" sz="1600" baseline="30000" dirty="0"/>
              <a:t>th</a:t>
            </a:r>
            <a:r>
              <a:rPr lang="en-US" sz="1600" dirty="0"/>
              <a:t>) Coach will inform players</a:t>
            </a:r>
          </a:p>
          <a:p>
            <a:pPr marL="0" indent="0">
              <a:buNone/>
            </a:pPr>
            <a:endParaRPr lang="en-US" sz="1600" dirty="0"/>
          </a:p>
          <a:p>
            <a:pPr marL="0" indent="0">
              <a:buNone/>
            </a:pPr>
            <a:r>
              <a:rPr lang="en-US" sz="1600" b="1" u="sng" dirty="0"/>
              <a:t>Objectives:</a:t>
            </a:r>
          </a:p>
          <a:p>
            <a:r>
              <a:rPr lang="en-US" sz="1600" dirty="0"/>
              <a:t>Last tune up before Camp</a:t>
            </a:r>
          </a:p>
          <a:p>
            <a:r>
              <a:rPr lang="en-US" sz="1600" dirty="0"/>
              <a:t>4 practice sessions (AM/PM)</a:t>
            </a:r>
          </a:p>
          <a:p>
            <a:r>
              <a:rPr lang="en-US" sz="1600" dirty="0"/>
              <a:t>May opportunities for game like reps</a:t>
            </a:r>
          </a:p>
          <a:p>
            <a:r>
              <a:rPr lang="en-US" sz="1600" dirty="0"/>
              <a:t>Adjustments/Modifications before Heat Week</a:t>
            </a:r>
          </a:p>
        </p:txBody>
      </p:sp>
      <p:sp>
        <p:nvSpPr>
          <p:cNvPr id="4" name="Footer Placeholder 3">
            <a:extLst>
              <a:ext uri="{FF2B5EF4-FFF2-40B4-BE49-F238E27FC236}">
                <a16:creationId xmlns:a16="http://schemas.microsoft.com/office/drawing/2014/main" id="{5C0B1F64-9C14-4238-A351-D1473B06CA13}"/>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6" name="Picture 5">
            <a:extLst>
              <a:ext uri="{FF2B5EF4-FFF2-40B4-BE49-F238E27FC236}">
                <a16:creationId xmlns:a16="http://schemas.microsoft.com/office/drawing/2014/main" id="{1FC2F04D-6DD6-4EDC-B0BA-DFF56F81A0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616" y="504640"/>
            <a:ext cx="1143000" cy="1143000"/>
          </a:xfrm>
          <a:prstGeom prst="rect">
            <a:avLst/>
          </a:prstGeom>
        </p:spPr>
      </p:pic>
      <p:pic>
        <p:nvPicPr>
          <p:cNvPr id="8" name="Picture 7">
            <a:extLst>
              <a:ext uri="{FF2B5EF4-FFF2-40B4-BE49-F238E27FC236}">
                <a16:creationId xmlns:a16="http://schemas.microsoft.com/office/drawing/2014/main" id="{6681BCAC-C0E9-4595-BD74-85E57D759B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0800" y="377747"/>
            <a:ext cx="1143000" cy="1143000"/>
          </a:xfrm>
          <a:prstGeom prst="rect">
            <a:avLst/>
          </a:prstGeom>
        </p:spPr>
      </p:pic>
    </p:spTree>
    <p:extLst>
      <p:ext uri="{BB962C8B-B14F-4D97-AF65-F5344CB8AC3E}">
        <p14:creationId xmlns:p14="http://schemas.microsoft.com/office/powerpoint/2010/main" val="4645374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F167584-52A1-4E89-91E0-034F48F64C61}"/>
              </a:ext>
            </a:extLst>
          </p:cNvPr>
          <p:cNvSpPr>
            <a:spLocks noGrp="1"/>
          </p:cNvSpPr>
          <p:nvPr>
            <p:ph type="ftr" sz="quarter" idx="11"/>
          </p:nvPr>
        </p:nvSpPr>
        <p:spPr/>
        <p:txBody>
          <a:bodyPr/>
          <a:lstStyle/>
          <a:p>
            <a:r>
              <a:rPr lang="en-US" sz="1600" dirty="0">
                <a:solidFill>
                  <a:schemeClr val="accent1"/>
                </a:solidFill>
              </a:rPr>
              <a:t>#</a:t>
            </a:r>
            <a:r>
              <a:rPr lang="en-US" sz="1600" dirty="0" err="1">
                <a:solidFill>
                  <a:schemeClr val="accent1"/>
                </a:solidFill>
              </a:rPr>
              <a:t>PatriotPride</a:t>
            </a:r>
            <a:r>
              <a:rPr lang="en-US" sz="1600" dirty="0">
                <a:solidFill>
                  <a:schemeClr val="accent1"/>
                </a:solidFill>
              </a:rPr>
              <a:t>      #</a:t>
            </a:r>
            <a:r>
              <a:rPr lang="en-US" sz="1600" dirty="0" err="1">
                <a:solidFill>
                  <a:schemeClr val="accent1"/>
                </a:solidFill>
              </a:rPr>
              <a:t>BurnTheBoats</a:t>
            </a:r>
            <a:endParaRPr lang="en-US" sz="1600" dirty="0">
              <a:solidFill>
                <a:schemeClr val="accent1"/>
              </a:solidFill>
            </a:endParaRPr>
          </a:p>
        </p:txBody>
      </p:sp>
      <p:pic>
        <p:nvPicPr>
          <p:cNvPr id="6" name="Picture 5">
            <a:extLst>
              <a:ext uri="{FF2B5EF4-FFF2-40B4-BE49-F238E27FC236}">
                <a16:creationId xmlns:a16="http://schemas.microsoft.com/office/drawing/2014/main" id="{A622CD2D-AB8E-4947-B9B5-E3E9F65523F7}"/>
              </a:ext>
            </a:extLst>
          </p:cNvPr>
          <p:cNvPicPr>
            <a:picLocks noChangeAspect="1"/>
          </p:cNvPicPr>
          <p:nvPr/>
        </p:nvPicPr>
        <p:blipFill>
          <a:blip r:embed="rId2"/>
          <a:stretch>
            <a:fillRect/>
          </a:stretch>
        </p:blipFill>
        <p:spPr>
          <a:xfrm>
            <a:off x="1419283" y="209347"/>
            <a:ext cx="9082292" cy="6147003"/>
          </a:xfrm>
          <a:prstGeom prst="rect">
            <a:avLst/>
          </a:prstGeom>
        </p:spPr>
      </p:pic>
      <p:pic>
        <p:nvPicPr>
          <p:cNvPr id="8" name="Picture 7">
            <a:extLst>
              <a:ext uri="{FF2B5EF4-FFF2-40B4-BE49-F238E27FC236}">
                <a16:creationId xmlns:a16="http://schemas.microsoft.com/office/drawing/2014/main" id="{91F9A7D7-2682-4849-8F2C-7E7F8B0267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0749"/>
            <a:ext cx="1143000" cy="1143000"/>
          </a:xfrm>
          <a:prstGeom prst="rect">
            <a:avLst/>
          </a:prstGeom>
        </p:spPr>
      </p:pic>
      <p:pic>
        <p:nvPicPr>
          <p:cNvPr id="10" name="Picture 9">
            <a:extLst>
              <a:ext uri="{FF2B5EF4-FFF2-40B4-BE49-F238E27FC236}">
                <a16:creationId xmlns:a16="http://schemas.microsoft.com/office/drawing/2014/main" id="{27ADFA8E-0A23-40C0-81FA-92191CBE17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2360" y="153568"/>
            <a:ext cx="1143000" cy="1143000"/>
          </a:xfrm>
          <a:prstGeom prst="rect">
            <a:avLst/>
          </a:prstGeom>
        </p:spPr>
      </p:pic>
    </p:spTree>
    <p:extLst>
      <p:ext uri="{BB962C8B-B14F-4D97-AF65-F5344CB8AC3E}">
        <p14:creationId xmlns:p14="http://schemas.microsoft.com/office/powerpoint/2010/main" val="23395930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696AB-E450-408B-B63B-D507323DCA2D}"/>
              </a:ext>
            </a:extLst>
          </p:cNvPr>
          <p:cNvSpPr>
            <a:spLocks noGrp="1"/>
          </p:cNvSpPr>
          <p:nvPr>
            <p:ph type="title"/>
          </p:nvPr>
        </p:nvSpPr>
        <p:spPr/>
        <p:txBody>
          <a:bodyPr/>
          <a:lstStyle/>
          <a:p>
            <a:pPr algn="ctr"/>
            <a:r>
              <a:rPr lang="en-US" dirty="0"/>
              <a:t>2025 Varsity/JV Schedule</a:t>
            </a:r>
          </a:p>
        </p:txBody>
      </p:sp>
      <p:sp>
        <p:nvSpPr>
          <p:cNvPr id="3" name="Content Placeholder 2">
            <a:extLst>
              <a:ext uri="{FF2B5EF4-FFF2-40B4-BE49-F238E27FC236}">
                <a16:creationId xmlns:a16="http://schemas.microsoft.com/office/drawing/2014/main" id="{1AFA24A1-970B-4FAC-AA28-0AD46681F21E}"/>
              </a:ext>
            </a:extLst>
          </p:cNvPr>
          <p:cNvSpPr>
            <a:spLocks noGrp="1"/>
          </p:cNvSpPr>
          <p:nvPr>
            <p:ph sz="half" idx="1"/>
          </p:nvPr>
        </p:nvSpPr>
        <p:spPr/>
        <p:txBody>
          <a:bodyPr>
            <a:normAutofit/>
          </a:bodyPr>
          <a:lstStyle/>
          <a:p>
            <a:pPr marL="0" indent="0">
              <a:buNone/>
            </a:pPr>
            <a:r>
              <a:rPr lang="en-US" sz="1800" b="1" u="sng" dirty="0"/>
              <a:t>Junior Varsity:</a:t>
            </a:r>
          </a:p>
          <a:p>
            <a:r>
              <a:rPr lang="en-US" sz="1800" dirty="0"/>
              <a:t>10 game schedule (same schedule as varsity)</a:t>
            </a:r>
          </a:p>
          <a:p>
            <a:r>
              <a:rPr lang="en-US" sz="1800" dirty="0"/>
              <a:t>Location of JV game is opposite of Varsity </a:t>
            </a:r>
          </a:p>
          <a:p>
            <a:r>
              <a:rPr lang="en-US" sz="1800" dirty="0"/>
              <a:t>Monday afternoons (3:45pm)</a:t>
            </a:r>
          </a:p>
          <a:p>
            <a:r>
              <a:rPr lang="en-US" sz="1800" dirty="0"/>
              <a:t>May be Saturday games (when finalized an announcement will be made)</a:t>
            </a:r>
          </a:p>
          <a:p>
            <a:r>
              <a:rPr lang="en-US" sz="1800" dirty="0"/>
              <a:t>Same uniforms as the Varsity</a:t>
            </a:r>
          </a:p>
          <a:p>
            <a:endParaRPr lang="en-US" sz="1800" dirty="0"/>
          </a:p>
          <a:p>
            <a:pPr marL="0" indent="0">
              <a:buNone/>
            </a:pPr>
            <a:endParaRPr lang="en-US" sz="1800" dirty="0"/>
          </a:p>
        </p:txBody>
      </p:sp>
      <p:sp>
        <p:nvSpPr>
          <p:cNvPr id="4" name="Content Placeholder 3">
            <a:extLst>
              <a:ext uri="{FF2B5EF4-FFF2-40B4-BE49-F238E27FC236}">
                <a16:creationId xmlns:a16="http://schemas.microsoft.com/office/drawing/2014/main" id="{BBBE1BFA-3FE7-4043-8601-40E1E28F58D7}"/>
              </a:ext>
            </a:extLst>
          </p:cNvPr>
          <p:cNvSpPr>
            <a:spLocks noGrp="1"/>
          </p:cNvSpPr>
          <p:nvPr>
            <p:ph sz="half" idx="2"/>
          </p:nvPr>
        </p:nvSpPr>
        <p:spPr/>
        <p:txBody>
          <a:bodyPr>
            <a:normAutofit/>
          </a:bodyPr>
          <a:lstStyle/>
          <a:p>
            <a:pPr marL="0" indent="0">
              <a:buNone/>
            </a:pPr>
            <a:r>
              <a:rPr lang="en-US" sz="1800" b="1" u="sng" dirty="0"/>
              <a:t>Varsity:</a:t>
            </a:r>
          </a:p>
          <a:p>
            <a:r>
              <a:rPr lang="en-US" sz="1800" dirty="0"/>
              <a:t>Friday Nights (7:00pm)</a:t>
            </a:r>
          </a:p>
          <a:p>
            <a:r>
              <a:rPr lang="en-US" sz="1800" dirty="0"/>
              <a:t>All players will dress for varsity game</a:t>
            </a:r>
          </a:p>
          <a:p>
            <a:r>
              <a:rPr lang="en-US" sz="1800" dirty="0"/>
              <a:t>10 game schedule</a:t>
            </a:r>
          </a:p>
          <a:p>
            <a:pPr marL="0" indent="0">
              <a:buNone/>
            </a:pPr>
            <a:r>
              <a:rPr lang="en-US" sz="1800" dirty="0"/>
              <a:t>     -3 non league games</a:t>
            </a:r>
          </a:p>
          <a:p>
            <a:pPr marL="0" indent="0">
              <a:buNone/>
            </a:pPr>
            <a:r>
              <a:rPr lang="en-US" sz="1800" dirty="0"/>
              <a:t>     -2 PAC 12 Conference Crossover games</a:t>
            </a:r>
          </a:p>
          <a:p>
            <a:pPr marL="0" indent="0">
              <a:buNone/>
            </a:pPr>
            <a:r>
              <a:rPr lang="en-US" sz="1800" dirty="0"/>
              <a:t>     -2 </a:t>
            </a:r>
            <a:r>
              <a:rPr lang="en-US" sz="1800" dirty="0" err="1"/>
              <a:t>ChesMont</a:t>
            </a:r>
            <a:r>
              <a:rPr lang="en-US" sz="1800" dirty="0"/>
              <a:t> Crossover games</a:t>
            </a:r>
          </a:p>
          <a:p>
            <a:pPr marL="0" indent="0">
              <a:buNone/>
            </a:pPr>
            <a:r>
              <a:rPr lang="en-US" sz="1800" dirty="0"/>
              <a:t>     -3 </a:t>
            </a:r>
            <a:r>
              <a:rPr lang="en-US" sz="1800" dirty="0" err="1"/>
              <a:t>ChesMont</a:t>
            </a:r>
            <a:r>
              <a:rPr lang="en-US" sz="1800" dirty="0"/>
              <a:t> Division games</a:t>
            </a:r>
          </a:p>
          <a:p>
            <a:pPr marL="0" indent="0">
              <a:buNone/>
            </a:pPr>
            <a:endParaRPr lang="en-US" sz="1800" dirty="0"/>
          </a:p>
          <a:p>
            <a:endParaRPr lang="en-US" sz="1800" b="1" u="sng" dirty="0"/>
          </a:p>
          <a:p>
            <a:pPr marL="0" indent="0">
              <a:buNone/>
            </a:pPr>
            <a:r>
              <a:rPr lang="en-US" sz="1800" dirty="0"/>
              <a:t>      </a:t>
            </a:r>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490F5F62-DCA7-4BBC-BCD1-C818DF125DE1}"/>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7" name="Picture 6">
            <a:extLst>
              <a:ext uri="{FF2B5EF4-FFF2-40B4-BE49-F238E27FC236}">
                <a16:creationId xmlns:a16="http://schemas.microsoft.com/office/drawing/2014/main" id="{D38F912D-54BB-4ED2-91F4-4CFA96B58E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591" y="365125"/>
            <a:ext cx="1143000" cy="1143000"/>
          </a:xfrm>
          <a:prstGeom prst="rect">
            <a:avLst/>
          </a:prstGeom>
        </p:spPr>
      </p:pic>
      <p:pic>
        <p:nvPicPr>
          <p:cNvPr id="9" name="Picture 8">
            <a:extLst>
              <a:ext uri="{FF2B5EF4-FFF2-40B4-BE49-F238E27FC236}">
                <a16:creationId xmlns:a16="http://schemas.microsoft.com/office/drawing/2014/main" id="{C7A92E07-253B-4AAE-8950-BCB176BC0D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77718" y="365125"/>
            <a:ext cx="1143000" cy="1143000"/>
          </a:xfrm>
          <a:prstGeom prst="rect">
            <a:avLst/>
          </a:prstGeom>
        </p:spPr>
      </p:pic>
    </p:spTree>
    <p:extLst>
      <p:ext uri="{BB962C8B-B14F-4D97-AF65-F5344CB8AC3E}">
        <p14:creationId xmlns:p14="http://schemas.microsoft.com/office/powerpoint/2010/main" val="39395901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696AB-E450-408B-B63B-D507323DCA2D}"/>
              </a:ext>
            </a:extLst>
          </p:cNvPr>
          <p:cNvSpPr>
            <a:spLocks noGrp="1"/>
          </p:cNvSpPr>
          <p:nvPr>
            <p:ph type="title"/>
          </p:nvPr>
        </p:nvSpPr>
        <p:spPr/>
        <p:txBody>
          <a:bodyPr>
            <a:normAutofit fontScale="90000"/>
          </a:bodyPr>
          <a:lstStyle/>
          <a:p>
            <a:pPr algn="ctr"/>
            <a:r>
              <a:rPr lang="en-US" u="sng" dirty="0"/>
              <a:t>Program Vision</a:t>
            </a:r>
            <a:br>
              <a:rPr lang="en-US" u="sng" dirty="0"/>
            </a:br>
            <a:r>
              <a:rPr lang="en-US" sz="2000" b="1" dirty="0"/>
              <a:t>Make football the best part of their day</a:t>
            </a:r>
            <a:br>
              <a:rPr lang="en-US" dirty="0"/>
            </a:br>
            <a:endParaRPr lang="en-US" dirty="0"/>
          </a:p>
        </p:txBody>
      </p:sp>
      <p:sp>
        <p:nvSpPr>
          <p:cNvPr id="3" name="Content Placeholder 2">
            <a:extLst>
              <a:ext uri="{FF2B5EF4-FFF2-40B4-BE49-F238E27FC236}">
                <a16:creationId xmlns:a16="http://schemas.microsoft.com/office/drawing/2014/main" id="{1AFA24A1-970B-4FAC-AA28-0AD46681F21E}"/>
              </a:ext>
            </a:extLst>
          </p:cNvPr>
          <p:cNvSpPr>
            <a:spLocks noGrp="1"/>
          </p:cNvSpPr>
          <p:nvPr>
            <p:ph sz="half" idx="1"/>
          </p:nvPr>
        </p:nvSpPr>
        <p:spPr/>
        <p:txBody>
          <a:bodyPr>
            <a:normAutofit fontScale="92500" lnSpcReduction="20000"/>
          </a:bodyPr>
          <a:lstStyle/>
          <a:p>
            <a:pPr marL="0" indent="0">
              <a:buNone/>
            </a:pPr>
            <a:endParaRPr lang="en-US" sz="1800" b="1" u="sng" dirty="0"/>
          </a:p>
          <a:p>
            <a:r>
              <a:rPr lang="en-US" sz="1800" b="1" dirty="0"/>
              <a:t>TEAM First (All IN)</a:t>
            </a:r>
          </a:p>
          <a:p>
            <a:pPr marL="0" indent="0">
              <a:buNone/>
            </a:pPr>
            <a:r>
              <a:rPr lang="en-US" sz="1800" dirty="0"/>
              <a:t>     -Everyone has a role</a:t>
            </a:r>
          </a:p>
          <a:p>
            <a:r>
              <a:rPr lang="en-US" sz="1800" b="1" dirty="0"/>
              <a:t>Patriot Pride</a:t>
            </a:r>
          </a:p>
          <a:p>
            <a:pPr marL="0" indent="0">
              <a:buNone/>
            </a:pPr>
            <a:r>
              <a:rPr lang="en-US" sz="1800" dirty="0"/>
              <a:t>     -Play for the Name on the front of the jersey not the name on the Back!</a:t>
            </a:r>
          </a:p>
          <a:p>
            <a:pPr marL="0" indent="0">
              <a:buNone/>
            </a:pPr>
            <a:r>
              <a:rPr lang="en-US" sz="1800" dirty="0"/>
              <a:t>     -Have pride in representing your school</a:t>
            </a:r>
          </a:p>
          <a:p>
            <a:r>
              <a:rPr lang="en-US" sz="1800" b="1" dirty="0"/>
              <a:t>Elevate others through</a:t>
            </a:r>
            <a:r>
              <a:rPr lang="en-US" sz="1800" dirty="0"/>
              <a:t>…</a:t>
            </a:r>
          </a:p>
          <a:p>
            <a:pPr marL="0" indent="0">
              <a:buNone/>
            </a:pPr>
            <a:r>
              <a:rPr lang="en-US" sz="1800" dirty="0"/>
              <a:t>     -Positive relationships/interactions = Success</a:t>
            </a:r>
          </a:p>
          <a:p>
            <a:pPr marL="0" indent="0">
              <a:buNone/>
            </a:pPr>
            <a:r>
              <a:rPr lang="en-US" sz="1800" dirty="0"/>
              <a:t>	*Family</a:t>
            </a:r>
          </a:p>
          <a:p>
            <a:pPr marL="0" indent="0">
              <a:buNone/>
            </a:pPr>
            <a:r>
              <a:rPr lang="en-US" sz="1800" dirty="0"/>
              <a:t>	*School</a:t>
            </a:r>
          </a:p>
          <a:p>
            <a:pPr marL="0" indent="0">
              <a:buNone/>
            </a:pPr>
            <a:r>
              <a:rPr lang="en-US" sz="1800" dirty="0"/>
              <a:t>	*Community</a:t>
            </a:r>
          </a:p>
          <a:p>
            <a:pPr marL="0" indent="0">
              <a:buNone/>
            </a:pPr>
            <a:r>
              <a:rPr lang="en-US" sz="1800" dirty="0"/>
              <a:t>	*Your job</a:t>
            </a:r>
          </a:p>
          <a:p>
            <a:pPr marL="0" indent="0">
              <a:buNone/>
            </a:pPr>
            <a:r>
              <a:rPr lang="en-US" sz="1800" dirty="0"/>
              <a:t>	*Social Media</a:t>
            </a:r>
          </a:p>
        </p:txBody>
      </p:sp>
      <p:sp>
        <p:nvSpPr>
          <p:cNvPr id="4" name="Content Placeholder 3">
            <a:extLst>
              <a:ext uri="{FF2B5EF4-FFF2-40B4-BE49-F238E27FC236}">
                <a16:creationId xmlns:a16="http://schemas.microsoft.com/office/drawing/2014/main" id="{BBBE1BFA-3FE7-4043-8601-40E1E28F58D7}"/>
              </a:ext>
            </a:extLst>
          </p:cNvPr>
          <p:cNvSpPr>
            <a:spLocks noGrp="1"/>
          </p:cNvSpPr>
          <p:nvPr>
            <p:ph sz="half" idx="2"/>
          </p:nvPr>
        </p:nvSpPr>
        <p:spPr/>
        <p:txBody>
          <a:bodyPr>
            <a:normAutofit fontScale="92500" lnSpcReduction="20000"/>
          </a:bodyPr>
          <a:lstStyle/>
          <a:p>
            <a:pPr marL="0" indent="0">
              <a:buNone/>
            </a:pPr>
            <a:endParaRPr lang="en-US" sz="1800" b="1" u="sng" dirty="0"/>
          </a:p>
          <a:p>
            <a:r>
              <a:rPr lang="en-US" sz="1800" b="1" dirty="0"/>
              <a:t>Positive Decision Makers</a:t>
            </a:r>
          </a:p>
          <a:p>
            <a:pPr marL="0" indent="0">
              <a:buNone/>
            </a:pPr>
            <a:r>
              <a:rPr lang="en-US" sz="1800" dirty="0"/>
              <a:t>     -How will my actions impact and effect my TEAM.</a:t>
            </a:r>
          </a:p>
          <a:p>
            <a:pPr marL="0" indent="0">
              <a:buNone/>
            </a:pPr>
            <a:r>
              <a:rPr lang="en-US" sz="1800" dirty="0"/>
              <a:t>	*Family</a:t>
            </a:r>
          </a:p>
          <a:p>
            <a:pPr marL="0" indent="0">
              <a:buNone/>
            </a:pPr>
            <a:r>
              <a:rPr lang="en-US" sz="1800" dirty="0"/>
              <a:t>	*School</a:t>
            </a:r>
          </a:p>
          <a:p>
            <a:pPr marL="0" indent="0">
              <a:buNone/>
            </a:pPr>
            <a:r>
              <a:rPr lang="en-US" sz="1800" dirty="0"/>
              <a:t>	*Community</a:t>
            </a:r>
          </a:p>
          <a:p>
            <a:pPr marL="0" indent="0">
              <a:buNone/>
            </a:pPr>
            <a:r>
              <a:rPr lang="en-US" sz="1800" dirty="0"/>
              <a:t>	*Patriot Football</a:t>
            </a:r>
          </a:p>
          <a:p>
            <a:pPr marL="0" indent="0">
              <a:buNone/>
            </a:pPr>
            <a:endParaRPr lang="en-US" sz="1800" dirty="0"/>
          </a:p>
          <a:p>
            <a:r>
              <a:rPr lang="en-US" sz="1800" b="1" dirty="0"/>
              <a:t>Constantly evaluating, assessing, and reflecting to work to improve our program on a daily basis.</a:t>
            </a:r>
          </a:p>
          <a:p>
            <a:pPr marL="0" indent="0">
              <a:buNone/>
            </a:pPr>
            <a:r>
              <a:rPr lang="en-US" sz="1800" dirty="0"/>
              <a:t>      </a:t>
            </a:r>
          </a:p>
          <a:p>
            <a:r>
              <a:rPr lang="en-US" sz="1800" b="1" dirty="0"/>
              <a:t>Make the most of your football experience at GV.  (Time Flies- Enjoy the experience and make everyday count)</a:t>
            </a:r>
          </a:p>
          <a:p>
            <a:pPr marL="0" indent="0">
              <a:buNone/>
            </a:pPr>
            <a:endParaRPr lang="en-US" sz="1800" dirty="0"/>
          </a:p>
        </p:txBody>
      </p:sp>
      <p:sp>
        <p:nvSpPr>
          <p:cNvPr id="5" name="Footer Placeholder 4">
            <a:extLst>
              <a:ext uri="{FF2B5EF4-FFF2-40B4-BE49-F238E27FC236}">
                <a16:creationId xmlns:a16="http://schemas.microsoft.com/office/drawing/2014/main" id="{490F5F62-DCA7-4BBC-BCD1-C818DF125DE1}"/>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7" name="Picture 6">
            <a:extLst>
              <a:ext uri="{FF2B5EF4-FFF2-40B4-BE49-F238E27FC236}">
                <a16:creationId xmlns:a16="http://schemas.microsoft.com/office/drawing/2014/main" id="{CEBA896C-D5F6-442D-AF68-758EF16744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033" y="365125"/>
            <a:ext cx="1143000" cy="1143000"/>
          </a:xfrm>
          <a:prstGeom prst="rect">
            <a:avLst/>
          </a:prstGeom>
        </p:spPr>
      </p:pic>
      <p:pic>
        <p:nvPicPr>
          <p:cNvPr id="9" name="Picture 8">
            <a:extLst>
              <a:ext uri="{FF2B5EF4-FFF2-40B4-BE49-F238E27FC236}">
                <a16:creationId xmlns:a16="http://schemas.microsoft.com/office/drawing/2014/main" id="{8F21BA4A-0D9B-4218-965D-29E59DE1CF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2352" y="293814"/>
            <a:ext cx="1143000" cy="1143000"/>
          </a:xfrm>
          <a:prstGeom prst="rect">
            <a:avLst/>
          </a:prstGeom>
        </p:spPr>
      </p:pic>
    </p:spTree>
    <p:extLst>
      <p:ext uri="{BB962C8B-B14F-4D97-AF65-F5344CB8AC3E}">
        <p14:creationId xmlns:p14="http://schemas.microsoft.com/office/powerpoint/2010/main" val="36885095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696AB-E450-408B-B63B-D507323DCA2D}"/>
              </a:ext>
            </a:extLst>
          </p:cNvPr>
          <p:cNvSpPr>
            <a:spLocks noGrp="1"/>
          </p:cNvSpPr>
          <p:nvPr>
            <p:ph type="title"/>
          </p:nvPr>
        </p:nvSpPr>
        <p:spPr/>
        <p:txBody>
          <a:bodyPr>
            <a:normAutofit/>
          </a:bodyPr>
          <a:lstStyle/>
          <a:p>
            <a:pPr algn="ctr"/>
            <a:r>
              <a:rPr lang="en-US" u="sng" dirty="0"/>
              <a:t>Great Valley Football Core Values</a:t>
            </a:r>
            <a:br>
              <a:rPr lang="en-US" dirty="0"/>
            </a:br>
            <a:endParaRPr lang="en-US" dirty="0"/>
          </a:p>
        </p:txBody>
      </p:sp>
      <p:sp>
        <p:nvSpPr>
          <p:cNvPr id="3" name="Content Placeholder 2">
            <a:extLst>
              <a:ext uri="{FF2B5EF4-FFF2-40B4-BE49-F238E27FC236}">
                <a16:creationId xmlns:a16="http://schemas.microsoft.com/office/drawing/2014/main" id="{1AFA24A1-970B-4FAC-AA28-0AD46681F21E}"/>
              </a:ext>
            </a:extLst>
          </p:cNvPr>
          <p:cNvSpPr>
            <a:spLocks noGrp="1"/>
          </p:cNvSpPr>
          <p:nvPr>
            <p:ph sz="half" idx="1"/>
          </p:nvPr>
        </p:nvSpPr>
        <p:spPr/>
        <p:txBody>
          <a:bodyPr>
            <a:normAutofit lnSpcReduction="10000"/>
          </a:bodyPr>
          <a:lstStyle/>
          <a:p>
            <a:r>
              <a:rPr lang="en-US" sz="3200" dirty="0"/>
              <a:t>Accountability</a:t>
            </a:r>
          </a:p>
          <a:p>
            <a:r>
              <a:rPr lang="en-US" sz="3200" dirty="0"/>
              <a:t>Respect</a:t>
            </a:r>
          </a:p>
          <a:p>
            <a:r>
              <a:rPr lang="en-US" sz="3200" dirty="0"/>
              <a:t>Character</a:t>
            </a:r>
          </a:p>
          <a:p>
            <a:r>
              <a:rPr lang="en-US" sz="3200" dirty="0"/>
              <a:t>Communication</a:t>
            </a:r>
          </a:p>
          <a:p>
            <a:r>
              <a:rPr lang="en-US" sz="3200" dirty="0"/>
              <a:t>Compete (In all you DO)</a:t>
            </a:r>
          </a:p>
          <a:p>
            <a:r>
              <a:rPr lang="en-US" sz="3200" dirty="0"/>
              <a:t>Details</a:t>
            </a:r>
          </a:p>
          <a:p>
            <a:r>
              <a:rPr lang="en-US" sz="3200" dirty="0"/>
              <a:t>Recruiting (Opportunities)</a:t>
            </a:r>
          </a:p>
          <a:p>
            <a:endParaRPr lang="en-US" sz="1800" dirty="0"/>
          </a:p>
          <a:p>
            <a:pPr marL="0" indent="0">
              <a:buNone/>
            </a:pPr>
            <a:endParaRPr lang="en-US" sz="1800" dirty="0"/>
          </a:p>
        </p:txBody>
      </p:sp>
      <p:sp>
        <p:nvSpPr>
          <p:cNvPr id="4" name="Content Placeholder 3">
            <a:extLst>
              <a:ext uri="{FF2B5EF4-FFF2-40B4-BE49-F238E27FC236}">
                <a16:creationId xmlns:a16="http://schemas.microsoft.com/office/drawing/2014/main" id="{BBBE1BFA-3FE7-4043-8601-40E1E28F58D7}"/>
              </a:ext>
            </a:extLst>
          </p:cNvPr>
          <p:cNvSpPr>
            <a:spLocks noGrp="1"/>
          </p:cNvSpPr>
          <p:nvPr>
            <p:ph sz="half" idx="2"/>
          </p:nvPr>
        </p:nvSpPr>
        <p:spPr/>
        <p:txBody>
          <a:bodyPr>
            <a:normAutofit lnSpcReduction="10000"/>
          </a:bodyPr>
          <a:lstStyle/>
          <a:p>
            <a:r>
              <a:rPr lang="en-US" sz="3200" dirty="0"/>
              <a:t>Positive Attitude</a:t>
            </a:r>
          </a:p>
          <a:p>
            <a:r>
              <a:rPr lang="en-US" sz="3200" dirty="0"/>
              <a:t>Work Ethic</a:t>
            </a:r>
          </a:p>
          <a:p>
            <a:r>
              <a:rPr lang="en-US" sz="3200" dirty="0"/>
              <a:t>Commitment</a:t>
            </a:r>
          </a:p>
          <a:p>
            <a:r>
              <a:rPr lang="en-US" sz="3200" dirty="0"/>
              <a:t>Mentality (Right Mindset)</a:t>
            </a:r>
          </a:p>
          <a:p>
            <a:r>
              <a:rPr lang="en-US" sz="3200" dirty="0"/>
              <a:t>Can I/We Trust you? (Player/Person)</a:t>
            </a:r>
          </a:p>
          <a:p>
            <a:r>
              <a:rPr lang="en-US" sz="3200" dirty="0"/>
              <a:t>Winning (Ultimate Goal)</a:t>
            </a:r>
          </a:p>
          <a:p>
            <a:endParaRPr lang="en-US" sz="1800" b="1" dirty="0"/>
          </a:p>
          <a:p>
            <a:pPr marL="0" indent="0">
              <a:buNone/>
            </a:pPr>
            <a:r>
              <a:rPr lang="en-US" sz="1800" b="1" dirty="0"/>
              <a:t>		</a:t>
            </a:r>
            <a:endParaRPr lang="en-US" sz="1800" dirty="0"/>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490F5F62-DCA7-4BBC-BCD1-C818DF125DE1}"/>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7" name="Picture 6">
            <a:extLst>
              <a:ext uri="{FF2B5EF4-FFF2-40B4-BE49-F238E27FC236}">
                <a16:creationId xmlns:a16="http://schemas.microsoft.com/office/drawing/2014/main" id="{B7C22434-16EB-436D-BA2C-75EFFA1B8A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471" y="365125"/>
            <a:ext cx="1143000" cy="1143000"/>
          </a:xfrm>
          <a:prstGeom prst="rect">
            <a:avLst/>
          </a:prstGeom>
        </p:spPr>
      </p:pic>
      <p:pic>
        <p:nvPicPr>
          <p:cNvPr id="9" name="Picture 8">
            <a:extLst>
              <a:ext uri="{FF2B5EF4-FFF2-40B4-BE49-F238E27FC236}">
                <a16:creationId xmlns:a16="http://schemas.microsoft.com/office/drawing/2014/main" id="{E86A4D1E-F2AE-4F82-9F41-0BA9F695DA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2600" y="365125"/>
            <a:ext cx="1143000" cy="1143000"/>
          </a:xfrm>
          <a:prstGeom prst="rect">
            <a:avLst/>
          </a:prstGeom>
        </p:spPr>
      </p:pic>
    </p:spTree>
    <p:extLst>
      <p:ext uri="{BB962C8B-B14F-4D97-AF65-F5344CB8AC3E}">
        <p14:creationId xmlns:p14="http://schemas.microsoft.com/office/powerpoint/2010/main" val="7481292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696AB-E450-408B-B63B-D507323DCA2D}"/>
              </a:ext>
            </a:extLst>
          </p:cNvPr>
          <p:cNvSpPr>
            <a:spLocks noGrp="1"/>
          </p:cNvSpPr>
          <p:nvPr>
            <p:ph type="title"/>
          </p:nvPr>
        </p:nvSpPr>
        <p:spPr/>
        <p:txBody>
          <a:bodyPr>
            <a:normAutofit/>
          </a:bodyPr>
          <a:lstStyle/>
          <a:p>
            <a:pPr algn="ctr"/>
            <a:r>
              <a:rPr lang="en-US" u="sng" dirty="0"/>
              <a:t>Program Standards</a:t>
            </a:r>
            <a:br>
              <a:rPr lang="en-US" dirty="0"/>
            </a:br>
            <a:endParaRPr lang="en-US" dirty="0"/>
          </a:p>
        </p:txBody>
      </p:sp>
      <p:sp>
        <p:nvSpPr>
          <p:cNvPr id="3" name="Content Placeholder 2">
            <a:extLst>
              <a:ext uri="{FF2B5EF4-FFF2-40B4-BE49-F238E27FC236}">
                <a16:creationId xmlns:a16="http://schemas.microsoft.com/office/drawing/2014/main" id="{1AFA24A1-970B-4FAC-AA28-0AD46681F21E}"/>
              </a:ext>
            </a:extLst>
          </p:cNvPr>
          <p:cNvSpPr>
            <a:spLocks noGrp="1"/>
          </p:cNvSpPr>
          <p:nvPr>
            <p:ph sz="half" idx="1"/>
          </p:nvPr>
        </p:nvSpPr>
        <p:spPr/>
        <p:txBody>
          <a:bodyPr>
            <a:normAutofit fontScale="85000" lnSpcReduction="20000"/>
          </a:bodyPr>
          <a:lstStyle/>
          <a:p>
            <a:pPr marL="0" indent="0">
              <a:buNone/>
            </a:pPr>
            <a:endParaRPr lang="en-US" sz="1800" b="1" u="sng" dirty="0"/>
          </a:p>
          <a:p>
            <a:r>
              <a:rPr lang="en-US" sz="1800" b="1" dirty="0"/>
              <a:t>TEAM first always!</a:t>
            </a:r>
          </a:p>
          <a:p>
            <a:pPr marL="0" indent="0">
              <a:buNone/>
            </a:pPr>
            <a:r>
              <a:rPr lang="en-US" sz="1800" b="1" dirty="0"/>
              <a:t>     </a:t>
            </a:r>
            <a:r>
              <a:rPr lang="en-US" sz="1800" dirty="0"/>
              <a:t>-When the team wins, the individual wins.</a:t>
            </a:r>
          </a:p>
          <a:p>
            <a:pPr marL="0" indent="0">
              <a:buNone/>
            </a:pPr>
            <a:endParaRPr lang="en-US" sz="1800" b="1" dirty="0"/>
          </a:p>
          <a:p>
            <a:r>
              <a:rPr lang="en-US" sz="1800" b="1" dirty="0"/>
              <a:t>Work hard, we are going to be demanding but we will HAVE FUN!</a:t>
            </a:r>
          </a:p>
          <a:p>
            <a:pPr marL="0" indent="0">
              <a:buNone/>
            </a:pPr>
            <a:endParaRPr lang="en-US" sz="1800" b="1" dirty="0"/>
          </a:p>
          <a:p>
            <a:r>
              <a:rPr lang="en-US" sz="1800" b="1" dirty="0"/>
              <a:t>GOAL: Get as many players on the field for each level through earned opportunities.</a:t>
            </a:r>
          </a:p>
          <a:p>
            <a:pPr marL="0" indent="0">
              <a:buNone/>
            </a:pPr>
            <a:r>
              <a:rPr lang="en-US" sz="1800" b="1" dirty="0"/>
              <a:t>     </a:t>
            </a:r>
            <a:r>
              <a:rPr lang="en-US" sz="1800" dirty="0"/>
              <a:t>-Chance to earn your opportunities</a:t>
            </a:r>
          </a:p>
          <a:p>
            <a:pPr marL="0" indent="0">
              <a:buNone/>
            </a:pPr>
            <a:r>
              <a:rPr lang="en-US" sz="1800" b="1" dirty="0"/>
              <a:t>	</a:t>
            </a:r>
            <a:r>
              <a:rPr lang="en-US" sz="1800" dirty="0"/>
              <a:t>*Academic standing</a:t>
            </a:r>
          </a:p>
          <a:p>
            <a:pPr marL="0" indent="0">
              <a:buNone/>
            </a:pPr>
            <a:r>
              <a:rPr lang="en-US" sz="1800" b="1" dirty="0"/>
              <a:t>	</a:t>
            </a:r>
            <a:r>
              <a:rPr lang="en-US" sz="1800" dirty="0"/>
              <a:t>*Attendance (in/out season)</a:t>
            </a:r>
          </a:p>
          <a:p>
            <a:pPr marL="0" indent="0">
              <a:buNone/>
            </a:pPr>
            <a:r>
              <a:rPr lang="en-US" sz="1800" b="1" dirty="0"/>
              <a:t>	</a:t>
            </a:r>
            <a:r>
              <a:rPr lang="en-US" sz="1800" dirty="0"/>
              <a:t>*Attitude &amp; Effort</a:t>
            </a:r>
          </a:p>
          <a:p>
            <a:pPr marL="0" indent="0">
              <a:buNone/>
            </a:pPr>
            <a:r>
              <a:rPr lang="en-US" sz="1800" b="1" dirty="0"/>
              <a:t>	</a:t>
            </a:r>
            <a:r>
              <a:rPr lang="en-US" sz="1800" dirty="0"/>
              <a:t>*Communication</a:t>
            </a:r>
          </a:p>
          <a:p>
            <a:pPr marL="0" indent="0">
              <a:buNone/>
            </a:pPr>
            <a:r>
              <a:rPr lang="en-US" sz="1800" b="1" dirty="0"/>
              <a:t>	</a:t>
            </a:r>
            <a:r>
              <a:rPr lang="en-US" sz="1800" dirty="0"/>
              <a:t>*Knowledge of scheme/alignment/assignment</a:t>
            </a:r>
          </a:p>
          <a:p>
            <a:pPr marL="0" indent="0">
              <a:buNone/>
            </a:pPr>
            <a:r>
              <a:rPr lang="en-US" sz="1800" b="1" dirty="0"/>
              <a:t>	</a:t>
            </a:r>
            <a:r>
              <a:rPr lang="en-US" sz="1800" dirty="0"/>
              <a:t>*Acceptance of role</a:t>
            </a:r>
            <a:r>
              <a:rPr lang="en-US" sz="1800" b="1" dirty="0"/>
              <a:t>     </a:t>
            </a:r>
            <a:r>
              <a:rPr lang="en-US" sz="1800" dirty="0"/>
              <a:t>    </a:t>
            </a:r>
          </a:p>
        </p:txBody>
      </p:sp>
      <p:sp>
        <p:nvSpPr>
          <p:cNvPr id="4" name="Content Placeholder 3">
            <a:extLst>
              <a:ext uri="{FF2B5EF4-FFF2-40B4-BE49-F238E27FC236}">
                <a16:creationId xmlns:a16="http://schemas.microsoft.com/office/drawing/2014/main" id="{BBBE1BFA-3FE7-4043-8601-40E1E28F58D7}"/>
              </a:ext>
            </a:extLst>
          </p:cNvPr>
          <p:cNvSpPr>
            <a:spLocks noGrp="1"/>
          </p:cNvSpPr>
          <p:nvPr>
            <p:ph sz="half" idx="2"/>
          </p:nvPr>
        </p:nvSpPr>
        <p:spPr/>
        <p:txBody>
          <a:bodyPr>
            <a:normAutofit fontScale="85000" lnSpcReduction="20000"/>
          </a:bodyPr>
          <a:lstStyle/>
          <a:p>
            <a:pPr marL="0" indent="0">
              <a:buNone/>
            </a:pPr>
            <a:endParaRPr lang="en-US" sz="1800" b="1" u="sng" dirty="0"/>
          </a:p>
          <a:p>
            <a:r>
              <a:rPr lang="en-US" sz="1800" b="1" dirty="0"/>
              <a:t>Encourage athletes to participate in multi-sports</a:t>
            </a:r>
          </a:p>
          <a:p>
            <a:pPr marL="0" indent="0">
              <a:buNone/>
            </a:pPr>
            <a:r>
              <a:rPr lang="en-US" sz="1800" b="1" dirty="0"/>
              <a:t>     </a:t>
            </a:r>
            <a:r>
              <a:rPr lang="en-US" sz="1800" dirty="0"/>
              <a:t>-We are respectful of the other sports “in season” and we ask for the same in return.</a:t>
            </a:r>
          </a:p>
          <a:p>
            <a:pPr marL="0" indent="0">
              <a:buNone/>
            </a:pPr>
            <a:r>
              <a:rPr lang="en-US" sz="1800" b="1" dirty="0"/>
              <a:t>	</a:t>
            </a:r>
            <a:r>
              <a:rPr lang="en-US" sz="1800" dirty="0"/>
              <a:t>*Ex. No football related activities are expected during the basketball season.</a:t>
            </a:r>
          </a:p>
          <a:p>
            <a:pPr marL="0" indent="0">
              <a:buNone/>
            </a:pPr>
            <a:endParaRPr lang="en-US" sz="1800" b="1" dirty="0"/>
          </a:p>
          <a:p>
            <a:pPr marL="0" indent="0">
              <a:buNone/>
            </a:pPr>
            <a:r>
              <a:rPr lang="en-US" sz="1800" b="1" dirty="0"/>
              <a:t>	</a:t>
            </a:r>
            <a:r>
              <a:rPr lang="en-US" sz="1800" dirty="0"/>
              <a:t>*Spring 2025:</a:t>
            </a:r>
          </a:p>
          <a:p>
            <a:pPr marL="0" indent="0">
              <a:buNone/>
            </a:pPr>
            <a:r>
              <a:rPr lang="en-US" sz="1800" dirty="0"/>
              <a:t>	34 of 56 (60.7%) players on a spring roster</a:t>
            </a:r>
          </a:p>
          <a:p>
            <a:pPr marL="0" indent="0">
              <a:buNone/>
            </a:pPr>
            <a:endParaRPr lang="en-US" sz="1800" b="1" dirty="0"/>
          </a:p>
          <a:p>
            <a:r>
              <a:rPr lang="en-US" sz="1800" b="1" dirty="0"/>
              <a:t>Multi-faceted and researched based approach to our year-round training and in-season practice structure and format.</a:t>
            </a:r>
          </a:p>
          <a:p>
            <a:endParaRPr lang="en-US" sz="1800" b="1" dirty="0"/>
          </a:p>
          <a:p>
            <a:r>
              <a:rPr lang="en-US" sz="1800" b="1" dirty="0"/>
              <a:t>Where they are developmentally at beginning (season/career) is not where they will be at the conclusion.		</a:t>
            </a:r>
            <a:endParaRPr lang="en-US" sz="1800" dirty="0"/>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490F5F62-DCA7-4BBC-BCD1-C818DF125DE1}"/>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7" name="Picture 6">
            <a:extLst>
              <a:ext uri="{FF2B5EF4-FFF2-40B4-BE49-F238E27FC236}">
                <a16:creationId xmlns:a16="http://schemas.microsoft.com/office/drawing/2014/main" id="{3C433520-A0FF-477C-B6D4-514A21BC70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032" y="365125"/>
            <a:ext cx="1143000" cy="1143000"/>
          </a:xfrm>
          <a:prstGeom prst="rect">
            <a:avLst/>
          </a:prstGeom>
        </p:spPr>
      </p:pic>
      <p:pic>
        <p:nvPicPr>
          <p:cNvPr id="9" name="Picture 8">
            <a:extLst>
              <a:ext uri="{FF2B5EF4-FFF2-40B4-BE49-F238E27FC236}">
                <a16:creationId xmlns:a16="http://schemas.microsoft.com/office/drawing/2014/main" id="{34955C68-A62D-4265-BE79-52C025CA8E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67474" y="365125"/>
            <a:ext cx="1143000" cy="1143000"/>
          </a:xfrm>
          <a:prstGeom prst="rect">
            <a:avLst/>
          </a:prstGeom>
        </p:spPr>
      </p:pic>
    </p:spTree>
    <p:extLst>
      <p:ext uri="{BB962C8B-B14F-4D97-AF65-F5344CB8AC3E}">
        <p14:creationId xmlns:p14="http://schemas.microsoft.com/office/powerpoint/2010/main" val="776162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73EF1-A029-4103-AF9C-25D399EE8749}"/>
              </a:ext>
            </a:extLst>
          </p:cNvPr>
          <p:cNvSpPr>
            <a:spLocks noGrp="1"/>
          </p:cNvSpPr>
          <p:nvPr>
            <p:ph type="title"/>
          </p:nvPr>
        </p:nvSpPr>
        <p:spPr/>
        <p:txBody>
          <a:bodyPr/>
          <a:lstStyle/>
          <a:p>
            <a:pPr algn="ctr"/>
            <a:r>
              <a:rPr lang="en-US" dirty="0"/>
              <a:t>Great Valley Gridiron Club</a:t>
            </a:r>
          </a:p>
        </p:txBody>
      </p:sp>
      <p:sp>
        <p:nvSpPr>
          <p:cNvPr id="3" name="Content Placeholder 2">
            <a:extLst>
              <a:ext uri="{FF2B5EF4-FFF2-40B4-BE49-F238E27FC236}">
                <a16:creationId xmlns:a16="http://schemas.microsoft.com/office/drawing/2014/main" id="{B7B8369E-74A9-4D22-BDE8-75A77A625602}"/>
              </a:ext>
            </a:extLst>
          </p:cNvPr>
          <p:cNvSpPr>
            <a:spLocks noGrp="1"/>
          </p:cNvSpPr>
          <p:nvPr>
            <p:ph idx="1"/>
          </p:nvPr>
        </p:nvSpPr>
        <p:spPr/>
        <p:txBody>
          <a:bodyPr/>
          <a:lstStyle/>
          <a:p>
            <a:pPr marL="0" indent="0" algn="ctr">
              <a:buNone/>
            </a:pPr>
            <a:endParaRPr lang="en-US" dirty="0"/>
          </a:p>
          <a:p>
            <a:pPr marL="0" indent="0">
              <a:buNone/>
            </a:pPr>
            <a:r>
              <a:rPr lang="en-US" dirty="0"/>
              <a:t>The Great Valley Gridiron Club is a volunteer organization dedicated to providing organizational and financial support for the Great Valley Football Program.</a:t>
            </a:r>
          </a:p>
        </p:txBody>
      </p:sp>
      <p:sp>
        <p:nvSpPr>
          <p:cNvPr id="4" name="Footer Placeholder 3">
            <a:extLst>
              <a:ext uri="{FF2B5EF4-FFF2-40B4-BE49-F238E27FC236}">
                <a16:creationId xmlns:a16="http://schemas.microsoft.com/office/drawing/2014/main" id="{5C0B1F64-9C14-4238-A351-D1473B06CA13}"/>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6" name="Picture 5">
            <a:extLst>
              <a:ext uri="{FF2B5EF4-FFF2-40B4-BE49-F238E27FC236}">
                <a16:creationId xmlns:a16="http://schemas.microsoft.com/office/drawing/2014/main" id="{6E6EA06A-C3A3-4E93-ABF3-8AEF19F86F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640" y="365125"/>
            <a:ext cx="1143000" cy="1143000"/>
          </a:xfrm>
          <a:prstGeom prst="rect">
            <a:avLst/>
          </a:prstGeom>
        </p:spPr>
      </p:pic>
      <p:pic>
        <p:nvPicPr>
          <p:cNvPr id="8" name="Picture 7">
            <a:extLst>
              <a:ext uri="{FF2B5EF4-FFF2-40B4-BE49-F238E27FC236}">
                <a16:creationId xmlns:a16="http://schemas.microsoft.com/office/drawing/2014/main" id="{F6C74E36-9E05-4FD8-B91B-432E362859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68451" y="365125"/>
            <a:ext cx="1143000" cy="1143000"/>
          </a:xfrm>
          <a:prstGeom prst="rect">
            <a:avLst/>
          </a:prstGeom>
        </p:spPr>
      </p:pic>
    </p:spTree>
    <p:extLst>
      <p:ext uri="{BB962C8B-B14F-4D97-AF65-F5344CB8AC3E}">
        <p14:creationId xmlns:p14="http://schemas.microsoft.com/office/powerpoint/2010/main" val="12691215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696AB-E450-408B-B63B-D507323DCA2D}"/>
              </a:ext>
            </a:extLst>
          </p:cNvPr>
          <p:cNvSpPr>
            <a:spLocks noGrp="1"/>
          </p:cNvSpPr>
          <p:nvPr>
            <p:ph type="title"/>
          </p:nvPr>
        </p:nvSpPr>
        <p:spPr/>
        <p:txBody>
          <a:bodyPr>
            <a:normAutofit/>
          </a:bodyPr>
          <a:lstStyle/>
          <a:p>
            <a:pPr algn="ctr"/>
            <a:r>
              <a:rPr lang="en-US" u="sng" dirty="0"/>
              <a:t>Program Philosophy</a:t>
            </a:r>
            <a:br>
              <a:rPr lang="en-US" dirty="0"/>
            </a:br>
            <a:endParaRPr lang="en-US" dirty="0"/>
          </a:p>
        </p:txBody>
      </p:sp>
      <p:sp>
        <p:nvSpPr>
          <p:cNvPr id="3" name="Content Placeholder 2">
            <a:extLst>
              <a:ext uri="{FF2B5EF4-FFF2-40B4-BE49-F238E27FC236}">
                <a16:creationId xmlns:a16="http://schemas.microsoft.com/office/drawing/2014/main" id="{1AFA24A1-970B-4FAC-AA28-0AD46681F21E}"/>
              </a:ext>
            </a:extLst>
          </p:cNvPr>
          <p:cNvSpPr>
            <a:spLocks noGrp="1"/>
          </p:cNvSpPr>
          <p:nvPr>
            <p:ph sz="half" idx="1"/>
          </p:nvPr>
        </p:nvSpPr>
        <p:spPr/>
        <p:txBody>
          <a:bodyPr>
            <a:normAutofit lnSpcReduction="10000"/>
          </a:bodyPr>
          <a:lstStyle/>
          <a:p>
            <a:pPr marL="0" indent="0">
              <a:buNone/>
            </a:pPr>
            <a:endParaRPr lang="en-US" sz="1800" b="1" u="sng" dirty="0"/>
          </a:p>
          <a:p>
            <a:r>
              <a:rPr lang="en-US" sz="1800" b="1" dirty="0"/>
              <a:t>Create an atmosphere that is positive, supportive and conducive to learning.</a:t>
            </a:r>
          </a:p>
          <a:p>
            <a:pPr marL="0" indent="0">
              <a:buNone/>
            </a:pPr>
            <a:r>
              <a:rPr lang="en-US" sz="1800" b="1" dirty="0"/>
              <a:t>     </a:t>
            </a:r>
            <a:r>
              <a:rPr lang="en-US" sz="1800" dirty="0"/>
              <a:t>-Problem solvers NOT finger pointers (Come with solutions!)</a:t>
            </a:r>
            <a:endParaRPr lang="en-US" sz="1800" b="1" dirty="0"/>
          </a:p>
          <a:p>
            <a:pPr marL="0" indent="0">
              <a:buNone/>
            </a:pPr>
            <a:r>
              <a:rPr lang="en-US" sz="1800" dirty="0"/>
              <a:t>     -Build Confidence</a:t>
            </a:r>
          </a:p>
          <a:p>
            <a:pPr marL="0" indent="0">
              <a:buNone/>
            </a:pPr>
            <a:r>
              <a:rPr lang="en-US" sz="1800" dirty="0"/>
              <a:t>     -Don’t be afraid to make mistakes (we will)</a:t>
            </a:r>
          </a:p>
          <a:p>
            <a:pPr marL="0" indent="0">
              <a:buNone/>
            </a:pPr>
            <a:r>
              <a:rPr lang="en-US" sz="1800" dirty="0"/>
              <a:t>     -We have each others back</a:t>
            </a:r>
          </a:p>
          <a:p>
            <a:r>
              <a:rPr lang="en-US" sz="1800" b="1" dirty="0"/>
              <a:t>Community Service oriented</a:t>
            </a:r>
          </a:p>
          <a:p>
            <a:pPr marL="0" indent="0">
              <a:buNone/>
            </a:pPr>
            <a:r>
              <a:rPr lang="en-US" sz="1800" b="1" dirty="0"/>
              <a:t>     </a:t>
            </a:r>
            <a:r>
              <a:rPr lang="en-US" sz="1800" dirty="0"/>
              <a:t>-Create opportunities to serve and help the community</a:t>
            </a:r>
          </a:p>
          <a:p>
            <a:pPr marL="0" indent="0">
              <a:buNone/>
            </a:pPr>
            <a:r>
              <a:rPr lang="en-US" sz="1800" dirty="0"/>
              <a:t>     -Sow Good Now Football Camp (June)</a:t>
            </a:r>
          </a:p>
          <a:p>
            <a:pPr marL="0" indent="0">
              <a:buNone/>
            </a:pPr>
            <a:r>
              <a:rPr lang="en-US" sz="1800" dirty="0"/>
              <a:t>    </a:t>
            </a:r>
          </a:p>
        </p:txBody>
      </p:sp>
      <p:sp>
        <p:nvSpPr>
          <p:cNvPr id="4" name="Content Placeholder 3">
            <a:extLst>
              <a:ext uri="{FF2B5EF4-FFF2-40B4-BE49-F238E27FC236}">
                <a16:creationId xmlns:a16="http://schemas.microsoft.com/office/drawing/2014/main" id="{BBBE1BFA-3FE7-4043-8601-40E1E28F58D7}"/>
              </a:ext>
            </a:extLst>
          </p:cNvPr>
          <p:cNvSpPr>
            <a:spLocks noGrp="1"/>
          </p:cNvSpPr>
          <p:nvPr>
            <p:ph sz="half" idx="2"/>
          </p:nvPr>
        </p:nvSpPr>
        <p:spPr/>
        <p:txBody>
          <a:bodyPr>
            <a:normAutofit lnSpcReduction="10000"/>
          </a:bodyPr>
          <a:lstStyle/>
          <a:p>
            <a:pPr marL="0" indent="0">
              <a:buNone/>
            </a:pPr>
            <a:endParaRPr lang="en-US" sz="1800" b="1" u="sng" dirty="0"/>
          </a:p>
          <a:p>
            <a:r>
              <a:rPr lang="en-US" sz="1800" b="1" dirty="0"/>
              <a:t>Win football games with class and sportsmanship</a:t>
            </a:r>
          </a:p>
          <a:p>
            <a:pPr marL="0" indent="0">
              <a:buNone/>
            </a:pPr>
            <a:r>
              <a:rPr lang="en-US" sz="1800" b="1" dirty="0"/>
              <a:t>		*Homecoming</a:t>
            </a:r>
          </a:p>
          <a:p>
            <a:pPr marL="0" indent="0">
              <a:buNone/>
            </a:pPr>
            <a:r>
              <a:rPr lang="en-US" sz="1800" b="1" dirty="0"/>
              <a:t>		*Division</a:t>
            </a:r>
          </a:p>
          <a:p>
            <a:pPr marL="0" indent="0">
              <a:buNone/>
            </a:pPr>
            <a:r>
              <a:rPr lang="en-US" sz="1800" b="1" dirty="0"/>
              <a:t>		*Districts</a:t>
            </a:r>
          </a:p>
          <a:p>
            <a:pPr marL="0" indent="0">
              <a:buNone/>
            </a:pPr>
            <a:r>
              <a:rPr lang="en-US" sz="1800" b="1" dirty="0"/>
              <a:t>		*States</a:t>
            </a:r>
          </a:p>
          <a:p>
            <a:r>
              <a:rPr lang="en-US" sz="1800" b="1" dirty="0"/>
              <a:t>Recognize how the football program fits into the culture of the High School and the GVSD Community</a:t>
            </a:r>
          </a:p>
          <a:p>
            <a:pPr marL="0" indent="0">
              <a:buNone/>
            </a:pPr>
            <a:r>
              <a:rPr lang="en-US" sz="1800" dirty="0"/>
              <a:t>           </a:t>
            </a:r>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490F5F62-DCA7-4BBC-BCD1-C818DF125DE1}"/>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7" name="Picture 6">
            <a:extLst>
              <a:ext uri="{FF2B5EF4-FFF2-40B4-BE49-F238E27FC236}">
                <a16:creationId xmlns:a16="http://schemas.microsoft.com/office/drawing/2014/main" id="{E308991B-F577-4C32-8C46-32BE434155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0301" y="316253"/>
            <a:ext cx="1143000" cy="1143000"/>
          </a:xfrm>
          <a:prstGeom prst="rect">
            <a:avLst/>
          </a:prstGeom>
        </p:spPr>
      </p:pic>
      <p:pic>
        <p:nvPicPr>
          <p:cNvPr id="9" name="Picture 8">
            <a:extLst>
              <a:ext uri="{FF2B5EF4-FFF2-40B4-BE49-F238E27FC236}">
                <a16:creationId xmlns:a16="http://schemas.microsoft.com/office/drawing/2014/main" id="{46D1E6C9-BB15-49AA-9A0C-9051B6A118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2934" y="230188"/>
            <a:ext cx="1143000" cy="1143000"/>
          </a:xfrm>
          <a:prstGeom prst="rect">
            <a:avLst/>
          </a:prstGeom>
        </p:spPr>
      </p:pic>
    </p:spTree>
    <p:extLst>
      <p:ext uri="{BB962C8B-B14F-4D97-AF65-F5344CB8AC3E}">
        <p14:creationId xmlns:p14="http://schemas.microsoft.com/office/powerpoint/2010/main" val="33805889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696AB-E450-408B-B63B-D507323DCA2D}"/>
              </a:ext>
            </a:extLst>
          </p:cNvPr>
          <p:cNvSpPr>
            <a:spLocks noGrp="1"/>
          </p:cNvSpPr>
          <p:nvPr>
            <p:ph type="title"/>
          </p:nvPr>
        </p:nvSpPr>
        <p:spPr/>
        <p:txBody>
          <a:bodyPr>
            <a:normAutofit/>
          </a:bodyPr>
          <a:lstStyle/>
          <a:p>
            <a:pPr algn="ctr"/>
            <a:r>
              <a:rPr lang="en-US" u="sng" dirty="0"/>
              <a:t>Program Philosophy</a:t>
            </a:r>
            <a:br>
              <a:rPr lang="en-US" dirty="0"/>
            </a:br>
            <a:endParaRPr lang="en-US" dirty="0"/>
          </a:p>
        </p:txBody>
      </p:sp>
      <p:sp>
        <p:nvSpPr>
          <p:cNvPr id="3" name="Content Placeholder 2">
            <a:extLst>
              <a:ext uri="{FF2B5EF4-FFF2-40B4-BE49-F238E27FC236}">
                <a16:creationId xmlns:a16="http://schemas.microsoft.com/office/drawing/2014/main" id="{1AFA24A1-970B-4FAC-AA28-0AD46681F21E}"/>
              </a:ext>
            </a:extLst>
          </p:cNvPr>
          <p:cNvSpPr>
            <a:spLocks noGrp="1"/>
          </p:cNvSpPr>
          <p:nvPr>
            <p:ph sz="half" idx="1"/>
          </p:nvPr>
        </p:nvSpPr>
        <p:spPr/>
        <p:txBody>
          <a:bodyPr>
            <a:normAutofit/>
          </a:bodyPr>
          <a:lstStyle/>
          <a:p>
            <a:pPr marL="0" indent="0">
              <a:buNone/>
            </a:pPr>
            <a:endParaRPr lang="en-US" sz="1800" b="1" u="sng" dirty="0"/>
          </a:p>
          <a:p>
            <a:r>
              <a:rPr lang="en-US" sz="1800" b="1" dirty="0"/>
              <a:t>Accept and carry out the responsibilities of team membership</a:t>
            </a:r>
          </a:p>
          <a:p>
            <a:r>
              <a:rPr lang="en-US" sz="1800" b="1" dirty="0"/>
              <a:t>Understand offensive, defensive and special team strategies and how they pertain to attacking our opponent.</a:t>
            </a:r>
          </a:p>
          <a:p>
            <a:r>
              <a:rPr lang="en-US" sz="1800" b="1" dirty="0"/>
              <a:t>Realize the importance of preparation.</a:t>
            </a:r>
          </a:p>
          <a:p>
            <a:pPr marL="0" indent="0">
              <a:buNone/>
            </a:pPr>
            <a:r>
              <a:rPr lang="en-US" sz="1800" b="1" dirty="0"/>
              <a:t>     </a:t>
            </a:r>
            <a:r>
              <a:rPr lang="en-US" sz="1800" dirty="0"/>
              <a:t>-Mentally</a:t>
            </a:r>
          </a:p>
          <a:p>
            <a:pPr marL="0" indent="0">
              <a:buNone/>
            </a:pPr>
            <a:r>
              <a:rPr lang="en-US" sz="1800" b="1" dirty="0"/>
              <a:t>     </a:t>
            </a:r>
            <a:r>
              <a:rPr lang="en-US" sz="1800" dirty="0"/>
              <a:t>-Physically</a:t>
            </a:r>
          </a:p>
          <a:p>
            <a:pPr marL="0" indent="0">
              <a:buNone/>
            </a:pPr>
            <a:r>
              <a:rPr lang="en-US" sz="1800" b="1" dirty="0"/>
              <a:t>     </a:t>
            </a:r>
            <a:r>
              <a:rPr lang="en-US" sz="1800" dirty="0"/>
              <a:t>-Emotionally</a:t>
            </a:r>
            <a:endParaRPr lang="en-US" sz="1800" b="1" dirty="0"/>
          </a:p>
          <a:p>
            <a:pPr marL="0" indent="0">
              <a:buNone/>
            </a:pPr>
            <a:r>
              <a:rPr lang="en-US" sz="1800" b="1" dirty="0"/>
              <a:t>     </a:t>
            </a:r>
            <a:r>
              <a:rPr lang="en-US" sz="1800" dirty="0"/>
              <a:t>    </a:t>
            </a:r>
          </a:p>
        </p:txBody>
      </p:sp>
      <p:sp>
        <p:nvSpPr>
          <p:cNvPr id="4" name="Content Placeholder 3">
            <a:extLst>
              <a:ext uri="{FF2B5EF4-FFF2-40B4-BE49-F238E27FC236}">
                <a16:creationId xmlns:a16="http://schemas.microsoft.com/office/drawing/2014/main" id="{BBBE1BFA-3FE7-4043-8601-40E1E28F58D7}"/>
              </a:ext>
            </a:extLst>
          </p:cNvPr>
          <p:cNvSpPr>
            <a:spLocks noGrp="1"/>
          </p:cNvSpPr>
          <p:nvPr>
            <p:ph sz="half" idx="2"/>
          </p:nvPr>
        </p:nvSpPr>
        <p:spPr/>
        <p:txBody>
          <a:bodyPr>
            <a:normAutofit/>
          </a:bodyPr>
          <a:lstStyle/>
          <a:p>
            <a:pPr marL="0" indent="0">
              <a:buNone/>
            </a:pPr>
            <a:endParaRPr lang="en-US" sz="1800" b="1" u="sng" dirty="0"/>
          </a:p>
          <a:p>
            <a:r>
              <a:rPr lang="en-US" sz="1800" b="1" dirty="0"/>
              <a:t>Appreciate the values of strength, conditioning and speed training along with overall preparation to get in the best possible physical shape.</a:t>
            </a:r>
          </a:p>
          <a:p>
            <a:r>
              <a:rPr lang="en-US" sz="1800" b="1" dirty="0"/>
              <a:t>Cope with and learn to deal with pressure situations and adversity</a:t>
            </a:r>
          </a:p>
          <a:p>
            <a:r>
              <a:rPr lang="en-US" sz="1800" b="1" dirty="0"/>
              <a:t>Be a Developmental Program (On &amp; Off the Field)</a:t>
            </a:r>
          </a:p>
          <a:p>
            <a:pPr marL="0" indent="0">
              <a:buNone/>
            </a:pPr>
            <a:endParaRPr lang="en-US" sz="1800" b="1" dirty="0"/>
          </a:p>
          <a:p>
            <a:r>
              <a:rPr lang="en-US" sz="1800" b="1" dirty="0"/>
              <a:t>TEAM WINS on the scoreboard will follow</a:t>
            </a:r>
          </a:p>
          <a:p>
            <a:pPr marL="0" indent="0">
              <a:buNone/>
            </a:pPr>
            <a:r>
              <a:rPr lang="en-US" sz="1800" b="1" dirty="0"/>
              <a:t>		</a:t>
            </a:r>
            <a:endParaRPr lang="en-US" sz="1800" dirty="0"/>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490F5F62-DCA7-4BBC-BCD1-C818DF125DE1}"/>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7" name="Picture 6">
            <a:extLst>
              <a:ext uri="{FF2B5EF4-FFF2-40B4-BE49-F238E27FC236}">
                <a16:creationId xmlns:a16="http://schemas.microsoft.com/office/drawing/2014/main" id="{6E753F48-01CD-40D3-B3D4-1552A5A514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92" y="365125"/>
            <a:ext cx="1143000" cy="1143000"/>
          </a:xfrm>
          <a:prstGeom prst="rect">
            <a:avLst/>
          </a:prstGeom>
        </p:spPr>
      </p:pic>
      <p:pic>
        <p:nvPicPr>
          <p:cNvPr id="9" name="Picture 8">
            <a:extLst>
              <a:ext uri="{FF2B5EF4-FFF2-40B4-BE49-F238E27FC236}">
                <a16:creationId xmlns:a16="http://schemas.microsoft.com/office/drawing/2014/main" id="{2B58C96D-FDF5-404B-ABC1-FE6BFC36F0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52598" y="365125"/>
            <a:ext cx="1143000" cy="1143000"/>
          </a:xfrm>
          <a:prstGeom prst="rect">
            <a:avLst/>
          </a:prstGeom>
        </p:spPr>
      </p:pic>
    </p:spTree>
    <p:extLst>
      <p:ext uri="{BB962C8B-B14F-4D97-AF65-F5344CB8AC3E}">
        <p14:creationId xmlns:p14="http://schemas.microsoft.com/office/powerpoint/2010/main" val="40259508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696AB-E450-408B-B63B-D507323DCA2D}"/>
              </a:ext>
            </a:extLst>
          </p:cNvPr>
          <p:cNvSpPr>
            <a:spLocks noGrp="1"/>
          </p:cNvSpPr>
          <p:nvPr>
            <p:ph type="title"/>
          </p:nvPr>
        </p:nvSpPr>
        <p:spPr/>
        <p:txBody>
          <a:bodyPr>
            <a:normAutofit/>
          </a:bodyPr>
          <a:lstStyle/>
          <a:p>
            <a:pPr algn="ctr"/>
            <a:r>
              <a:rPr lang="en-US" u="sng" dirty="0"/>
              <a:t>Coaching Philosophy</a:t>
            </a:r>
            <a:br>
              <a:rPr lang="en-US" dirty="0"/>
            </a:br>
            <a:endParaRPr lang="en-US" dirty="0"/>
          </a:p>
        </p:txBody>
      </p:sp>
      <p:sp>
        <p:nvSpPr>
          <p:cNvPr id="3" name="Content Placeholder 2">
            <a:extLst>
              <a:ext uri="{FF2B5EF4-FFF2-40B4-BE49-F238E27FC236}">
                <a16:creationId xmlns:a16="http://schemas.microsoft.com/office/drawing/2014/main" id="{1AFA24A1-970B-4FAC-AA28-0AD46681F21E}"/>
              </a:ext>
            </a:extLst>
          </p:cNvPr>
          <p:cNvSpPr>
            <a:spLocks noGrp="1"/>
          </p:cNvSpPr>
          <p:nvPr>
            <p:ph sz="half" idx="1"/>
          </p:nvPr>
        </p:nvSpPr>
        <p:spPr/>
        <p:txBody>
          <a:bodyPr>
            <a:normAutofit/>
          </a:bodyPr>
          <a:lstStyle/>
          <a:p>
            <a:pPr marL="0" indent="0">
              <a:buNone/>
            </a:pPr>
            <a:endParaRPr lang="en-US" sz="1800" b="1" u="sng" dirty="0"/>
          </a:p>
          <a:p>
            <a:r>
              <a:rPr lang="en-US" sz="2400" dirty="0"/>
              <a:t>Develop Relationships</a:t>
            </a:r>
          </a:p>
          <a:p>
            <a:r>
              <a:rPr lang="en-US" sz="2400" dirty="0"/>
              <a:t>Be the Best you Can BE</a:t>
            </a:r>
          </a:p>
          <a:p>
            <a:r>
              <a:rPr lang="en-US" sz="2400" dirty="0"/>
              <a:t>Work on and Perfect the Fundamentals</a:t>
            </a:r>
          </a:p>
          <a:p>
            <a:r>
              <a:rPr lang="en-US" sz="2400" dirty="0"/>
              <a:t>Preparation = Success</a:t>
            </a:r>
          </a:p>
          <a:p>
            <a:r>
              <a:rPr lang="en-US" sz="2400" dirty="0"/>
              <a:t>Be positive in the Community</a:t>
            </a:r>
          </a:p>
          <a:p>
            <a:pPr marL="0" indent="0">
              <a:buNone/>
            </a:pPr>
            <a:r>
              <a:rPr lang="en-US" sz="2400" dirty="0"/>
              <a:t>     -GVFL/Special Olympics/Valor Bowl/Race for Cancer</a:t>
            </a:r>
          </a:p>
        </p:txBody>
      </p:sp>
      <p:sp>
        <p:nvSpPr>
          <p:cNvPr id="4" name="Content Placeholder 3">
            <a:extLst>
              <a:ext uri="{FF2B5EF4-FFF2-40B4-BE49-F238E27FC236}">
                <a16:creationId xmlns:a16="http://schemas.microsoft.com/office/drawing/2014/main" id="{BBBE1BFA-3FE7-4043-8601-40E1E28F58D7}"/>
              </a:ext>
            </a:extLst>
          </p:cNvPr>
          <p:cNvSpPr>
            <a:spLocks noGrp="1"/>
          </p:cNvSpPr>
          <p:nvPr>
            <p:ph sz="half" idx="2"/>
          </p:nvPr>
        </p:nvSpPr>
        <p:spPr/>
        <p:txBody>
          <a:bodyPr>
            <a:normAutofit/>
          </a:bodyPr>
          <a:lstStyle/>
          <a:p>
            <a:pPr marL="0" indent="0">
              <a:buNone/>
            </a:pPr>
            <a:endParaRPr lang="en-US" sz="1800" b="1" dirty="0"/>
          </a:p>
          <a:p>
            <a:r>
              <a:rPr lang="en-US" sz="2400" dirty="0"/>
              <a:t>Academics comes 1</a:t>
            </a:r>
            <a:r>
              <a:rPr lang="en-US" sz="2400" baseline="30000" dirty="0"/>
              <a:t>st</a:t>
            </a:r>
            <a:endParaRPr lang="en-US" sz="2400" dirty="0"/>
          </a:p>
          <a:p>
            <a:r>
              <a:rPr lang="en-US" sz="2400" dirty="0"/>
              <a:t>BE Disciplined/Accountable/Responsible/Respectful</a:t>
            </a:r>
          </a:p>
          <a:p>
            <a:r>
              <a:rPr lang="en-US" sz="2400" dirty="0"/>
              <a:t>Emphasize Strength/Speed/Conditioning during the season and off season</a:t>
            </a:r>
          </a:p>
          <a:p>
            <a:r>
              <a:rPr lang="en-US" sz="2400" dirty="0"/>
              <a:t>Remember GV Football History       </a:t>
            </a:r>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490F5F62-DCA7-4BBC-BCD1-C818DF125DE1}"/>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7" name="Picture 6">
            <a:extLst>
              <a:ext uri="{FF2B5EF4-FFF2-40B4-BE49-F238E27FC236}">
                <a16:creationId xmlns:a16="http://schemas.microsoft.com/office/drawing/2014/main" id="{056B27E4-7B9A-4395-A913-14D22864B0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2773" y="365125"/>
            <a:ext cx="1143000" cy="1143000"/>
          </a:xfrm>
          <a:prstGeom prst="rect">
            <a:avLst/>
          </a:prstGeom>
        </p:spPr>
      </p:pic>
      <p:pic>
        <p:nvPicPr>
          <p:cNvPr id="9" name="Picture 8">
            <a:extLst>
              <a:ext uri="{FF2B5EF4-FFF2-40B4-BE49-F238E27FC236}">
                <a16:creationId xmlns:a16="http://schemas.microsoft.com/office/drawing/2014/main" id="{659EF26E-718F-4B45-9AA2-502F9DB3B2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13329" y="365125"/>
            <a:ext cx="1143000" cy="1143000"/>
          </a:xfrm>
          <a:prstGeom prst="rect">
            <a:avLst/>
          </a:prstGeom>
        </p:spPr>
      </p:pic>
    </p:spTree>
    <p:extLst>
      <p:ext uri="{BB962C8B-B14F-4D97-AF65-F5344CB8AC3E}">
        <p14:creationId xmlns:p14="http://schemas.microsoft.com/office/powerpoint/2010/main" val="27248233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696AB-E450-408B-B63B-D507323DCA2D}"/>
              </a:ext>
            </a:extLst>
          </p:cNvPr>
          <p:cNvSpPr>
            <a:spLocks noGrp="1"/>
          </p:cNvSpPr>
          <p:nvPr>
            <p:ph type="title"/>
          </p:nvPr>
        </p:nvSpPr>
        <p:spPr/>
        <p:txBody>
          <a:bodyPr>
            <a:normAutofit/>
          </a:bodyPr>
          <a:lstStyle/>
          <a:p>
            <a:pPr algn="ctr"/>
            <a:r>
              <a:rPr lang="en-US" u="sng" dirty="0"/>
              <a:t>Connections &amp; Community Relationships</a:t>
            </a:r>
            <a:br>
              <a:rPr lang="en-US" dirty="0"/>
            </a:br>
            <a:endParaRPr lang="en-US" dirty="0"/>
          </a:p>
        </p:txBody>
      </p:sp>
      <p:sp>
        <p:nvSpPr>
          <p:cNvPr id="3" name="Content Placeholder 2">
            <a:extLst>
              <a:ext uri="{FF2B5EF4-FFF2-40B4-BE49-F238E27FC236}">
                <a16:creationId xmlns:a16="http://schemas.microsoft.com/office/drawing/2014/main" id="{1AFA24A1-970B-4FAC-AA28-0AD46681F21E}"/>
              </a:ext>
            </a:extLst>
          </p:cNvPr>
          <p:cNvSpPr>
            <a:spLocks noGrp="1"/>
          </p:cNvSpPr>
          <p:nvPr>
            <p:ph sz="half" idx="1"/>
          </p:nvPr>
        </p:nvSpPr>
        <p:spPr/>
        <p:txBody>
          <a:bodyPr>
            <a:normAutofit/>
          </a:bodyPr>
          <a:lstStyle/>
          <a:p>
            <a:r>
              <a:rPr lang="en-US" sz="1800" dirty="0"/>
              <a:t>GVMS (7</a:t>
            </a:r>
            <a:r>
              <a:rPr lang="en-US" sz="1800" baseline="30000" dirty="0"/>
              <a:t>th</a:t>
            </a:r>
            <a:r>
              <a:rPr lang="en-US" sz="1800" dirty="0"/>
              <a:t> &amp; 8</a:t>
            </a:r>
            <a:r>
              <a:rPr lang="en-US" sz="1800" baseline="30000" dirty="0"/>
              <a:t>th</a:t>
            </a:r>
            <a:r>
              <a:rPr lang="en-US" sz="1800" dirty="0"/>
              <a:t> grade football teams)</a:t>
            </a:r>
          </a:p>
          <a:p>
            <a:r>
              <a:rPr lang="en-US" sz="1800" dirty="0"/>
              <a:t>GVFL (Tackle &amp; Flag programs)</a:t>
            </a:r>
          </a:p>
          <a:p>
            <a:r>
              <a:rPr lang="en-US" sz="1800" dirty="0"/>
              <a:t>Senior Night</a:t>
            </a:r>
          </a:p>
          <a:p>
            <a:r>
              <a:rPr lang="en-US" sz="1800" dirty="0"/>
              <a:t>Youth Football Night</a:t>
            </a:r>
          </a:p>
          <a:p>
            <a:r>
              <a:rPr lang="en-US" sz="1800" dirty="0"/>
              <a:t>Raise money for Cancer/Crisi Character Award/Valor Bowl</a:t>
            </a:r>
          </a:p>
          <a:p>
            <a:r>
              <a:rPr lang="en-US" sz="1800" dirty="0"/>
              <a:t>Honor Staff Member Game</a:t>
            </a:r>
          </a:p>
          <a:p>
            <a:r>
              <a:rPr lang="en-US" sz="1800" dirty="0"/>
              <a:t>Team Dinner- Special Guest Speakers</a:t>
            </a:r>
          </a:p>
          <a:p>
            <a:pPr marL="0" indent="0">
              <a:buNone/>
            </a:pPr>
            <a:endParaRPr lang="en-US" sz="1800" dirty="0"/>
          </a:p>
        </p:txBody>
      </p:sp>
      <p:sp>
        <p:nvSpPr>
          <p:cNvPr id="4" name="Content Placeholder 3">
            <a:extLst>
              <a:ext uri="{FF2B5EF4-FFF2-40B4-BE49-F238E27FC236}">
                <a16:creationId xmlns:a16="http://schemas.microsoft.com/office/drawing/2014/main" id="{BBBE1BFA-3FE7-4043-8601-40E1E28F58D7}"/>
              </a:ext>
            </a:extLst>
          </p:cNvPr>
          <p:cNvSpPr>
            <a:spLocks noGrp="1"/>
          </p:cNvSpPr>
          <p:nvPr>
            <p:ph sz="half" idx="2"/>
          </p:nvPr>
        </p:nvSpPr>
        <p:spPr/>
        <p:txBody>
          <a:bodyPr>
            <a:normAutofit/>
          </a:bodyPr>
          <a:lstStyle/>
          <a:p>
            <a:r>
              <a:rPr lang="en-US" sz="1800" dirty="0"/>
              <a:t>GVHS students as managers/social media</a:t>
            </a:r>
          </a:p>
          <a:p>
            <a:r>
              <a:rPr lang="en-US" sz="1800" dirty="0"/>
              <a:t>GVHS Summer Youth Football Camp</a:t>
            </a:r>
          </a:p>
          <a:p>
            <a:r>
              <a:rPr lang="en-US" sz="1800" dirty="0"/>
              <a:t>Youth players serve as Ball Boys &amp; Water Boys at games</a:t>
            </a:r>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490F5F62-DCA7-4BBC-BCD1-C818DF125DE1}"/>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7" name="Picture 6">
            <a:extLst>
              <a:ext uri="{FF2B5EF4-FFF2-40B4-BE49-F238E27FC236}">
                <a16:creationId xmlns:a16="http://schemas.microsoft.com/office/drawing/2014/main" id="{44DC574A-7719-42D9-95C9-40DA64F626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2250" y="365125"/>
            <a:ext cx="1143000" cy="1143000"/>
          </a:xfrm>
          <a:prstGeom prst="rect">
            <a:avLst/>
          </a:prstGeom>
        </p:spPr>
      </p:pic>
      <p:pic>
        <p:nvPicPr>
          <p:cNvPr id="9" name="Picture 8">
            <a:extLst>
              <a:ext uri="{FF2B5EF4-FFF2-40B4-BE49-F238E27FC236}">
                <a16:creationId xmlns:a16="http://schemas.microsoft.com/office/drawing/2014/main" id="{5226F3E6-316C-4342-A601-B907FA9B4A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3559" y="365125"/>
            <a:ext cx="1143000" cy="1143000"/>
          </a:xfrm>
          <a:prstGeom prst="rect">
            <a:avLst/>
          </a:prstGeom>
        </p:spPr>
      </p:pic>
    </p:spTree>
    <p:extLst>
      <p:ext uri="{BB962C8B-B14F-4D97-AF65-F5344CB8AC3E}">
        <p14:creationId xmlns:p14="http://schemas.microsoft.com/office/powerpoint/2010/main" val="1475955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73EF1-A029-4103-AF9C-25D399EE8749}"/>
              </a:ext>
            </a:extLst>
          </p:cNvPr>
          <p:cNvSpPr>
            <a:spLocks noGrp="1"/>
          </p:cNvSpPr>
          <p:nvPr>
            <p:ph type="title"/>
          </p:nvPr>
        </p:nvSpPr>
        <p:spPr/>
        <p:txBody>
          <a:bodyPr/>
          <a:lstStyle/>
          <a:p>
            <a:pPr algn="ctr"/>
            <a:r>
              <a:rPr lang="en-US" dirty="0"/>
              <a:t>Role of Parents/Guardians</a:t>
            </a:r>
          </a:p>
        </p:txBody>
      </p:sp>
      <p:sp>
        <p:nvSpPr>
          <p:cNvPr id="3" name="Content Placeholder 2">
            <a:extLst>
              <a:ext uri="{FF2B5EF4-FFF2-40B4-BE49-F238E27FC236}">
                <a16:creationId xmlns:a16="http://schemas.microsoft.com/office/drawing/2014/main" id="{B7B8369E-74A9-4D22-BDE8-75A77A625602}"/>
              </a:ext>
            </a:extLst>
          </p:cNvPr>
          <p:cNvSpPr>
            <a:spLocks noGrp="1"/>
          </p:cNvSpPr>
          <p:nvPr>
            <p:ph idx="1"/>
          </p:nvPr>
        </p:nvSpPr>
        <p:spPr/>
        <p:txBody>
          <a:bodyPr>
            <a:normAutofit/>
          </a:bodyPr>
          <a:lstStyle/>
          <a:p>
            <a:r>
              <a:rPr lang="en-US" sz="1600" dirty="0"/>
              <a:t>Be Fair and Honest</a:t>
            </a:r>
          </a:p>
          <a:p>
            <a:r>
              <a:rPr lang="en-US" sz="1600" dirty="0"/>
              <a:t>Always Be Positive</a:t>
            </a:r>
          </a:p>
          <a:p>
            <a:r>
              <a:rPr lang="en-US" sz="1600" dirty="0"/>
              <a:t>Be understanding of our conflicted perspectives</a:t>
            </a:r>
          </a:p>
          <a:p>
            <a:r>
              <a:rPr lang="en-US" sz="1600" dirty="0"/>
              <a:t>Please remember that our coaches are professionals and make numerous sacrifices to coach, instruct, and mentor your son</a:t>
            </a:r>
          </a:p>
          <a:p>
            <a:pPr marL="0" indent="0">
              <a:buNone/>
            </a:pPr>
            <a:r>
              <a:rPr lang="en-US" sz="1600" dirty="0"/>
              <a:t>     -We make decisions with the best interest of the TEAM</a:t>
            </a:r>
          </a:p>
          <a:p>
            <a:r>
              <a:rPr lang="en-US" sz="1600" dirty="0"/>
              <a:t>Be a Parent, not a Coach</a:t>
            </a:r>
          </a:p>
          <a:p>
            <a:r>
              <a:rPr lang="en-US" sz="1600" dirty="0"/>
              <a:t>Be involved in the program</a:t>
            </a:r>
          </a:p>
          <a:p>
            <a:pPr marL="0" indent="0">
              <a:buNone/>
            </a:pPr>
            <a:r>
              <a:rPr lang="en-US" sz="1600" dirty="0"/>
              <a:t>     -Join Gridiron Club</a:t>
            </a:r>
          </a:p>
          <a:p>
            <a:pPr marL="0" indent="0">
              <a:buNone/>
            </a:pPr>
            <a:r>
              <a:rPr lang="en-US" sz="1600" dirty="0"/>
              <a:t>     -Volunteer for community service events</a:t>
            </a:r>
          </a:p>
          <a:p>
            <a:pPr marL="0" indent="0">
              <a:buNone/>
            </a:pPr>
            <a:r>
              <a:rPr lang="en-US" sz="1600" dirty="0"/>
              <a:t>     -Support during games and other team activities</a:t>
            </a:r>
          </a:p>
        </p:txBody>
      </p:sp>
      <p:sp>
        <p:nvSpPr>
          <p:cNvPr id="4" name="Footer Placeholder 3">
            <a:extLst>
              <a:ext uri="{FF2B5EF4-FFF2-40B4-BE49-F238E27FC236}">
                <a16:creationId xmlns:a16="http://schemas.microsoft.com/office/drawing/2014/main" id="{5C0B1F64-9C14-4238-A351-D1473B06CA13}"/>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6" name="Picture 5">
            <a:extLst>
              <a:ext uri="{FF2B5EF4-FFF2-40B4-BE49-F238E27FC236}">
                <a16:creationId xmlns:a16="http://schemas.microsoft.com/office/drawing/2014/main" id="{9EB119A7-1A20-46C0-89B6-7F1C8D721E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521" y="365125"/>
            <a:ext cx="1143000" cy="1143000"/>
          </a:xfrm>
          <a:prstGeom prst="rect">
            <a:avLst/>
          </a:prstGeom>
        </p:spPr>
      </p:pic>
      <p:pic>
        <p:nvPicPr>
          <p:cNvPr id="8" name="Picture 7">
            <a:extLst>
              <a:ext uri="{FF2B5EF4-FFF2-40B4-BE49-F238E27FC236}">
                <a16:creationId xmlns:a16="http://schemas.microsoft.com/office/drawing/2014/main" id="{CFB1A8F3-44D1-4142-AFB4-435BD3F9A2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2109" y="365125"/>
            <a:ext cx="1143000" cy="1143000"/>
          </a:xfrm>
          <a:prstGeom prst="rect">
            <a:avLst/>
          </a:prstGeom>
        </p:spPr>
      </p:pic>
    </p:spTree>
    <p:extLst>
      <p:ext uri="{BB962C8B-B14F-4D97-AF65-F5344CB8AC3E}">
        <p14:creationId xmlns:p14="http://schemas.microsoft.com/office/powerpoint/2010/main" val="5894860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73EF1-A029-4103-AF9C-25D399EE8749}"/>
              </a:ext>
            </a:extLst>
          </p:cNvPr>
          <p:cNvSpPr>
            <a:spLocks noGrp="1"/>
          </p:cNvSpPr>
          <p:nvPr>
            <p:ph type="title"/>
          </p:nvPr>
        </p:nvSpPr>
        <p:spPr/>
        <p:txBody>
          <a:bodyPr/>
          <a:lstStyle/>
          <a:p>
            <a:pPr algn="ctr"/>
            <a:r>
              <a:rPr lang="en-US" dirty="0"/>
              <a:t>Parent/Coach Communication</a:t>
            </a:r>
          </a:p>
        </p:txBody>
      </p:sp>
      <p:sp>
        <p:nvSpPr>
          <p:cNvPr id="3" name="Content Placeholder 2">
            <a:extLst>
              <a:ext uri="{FF2B5EF4-FFF2-40B4-BE49-F238E27FC236}">
                <a16:creationId xmlns:a16="http://schemas.microsoft.com/office/drawing/2014/main" id="{B7B8369E-74A9-4D22-BDE8-75A77A625602}"/>
              </a:ext>
            </a:extLst>
          </p:cNvPr>
          <p:cNvSpPr>
            <a:spLocks noGrp="1"/>
          </p:cNvSpPr>
          <p:nvPr>
            <p:ph idx="1"/>
          </p:nvPr>
        </p:nvSpPr>
        <p:spPr/>
        <p:txBody>
          <a:bodyPr>
            <a:normAutofit fontScale="92500" lnSpcReduction="20000"/>
          </a:bodyPr>
          <a:lstStyle/>
          <a:p>
            <a:r>
              <a:rPr lang="en-US" sz="1600" b="1" dirty="0"/>
              <a:t>If you have a concern, please email Coach Phillips at </a:t>
            </a:r>
            <a:r>
              <a:rPr lang="en-US" sz="1600" b="1" dirty="0">
                <a:hlinkClick r:id="rId2"/>
              </a:rPr>
              <a:t>gphillips@gvsd.org</a:t>
            </a:r>
            <a:r>
              <a:rPr lang="en-US" sz="1600" dirty="0"/>
              <a:t>:</a:t>
            </a:r>
          </a:p>
          <a:p>
            <a:pPr marL="0" indent="0">
              <a:buNone/>
            </a:pPr>
            <a:r>
              <a:rPr lang="en-US" sz="1600" dirty="0"/>
              <a:t>     -We will not engage in a conversation if your student athlete is unaware</a:t>
            </a:r>
          </a:p>
          <a:p>
            <a:pPr marL="0" indent="0">
              <a:buNone/>
            </a:pPr>
            <a:r>
              <a:rPr lang="en-US" sz="1600" dirty="0"/>
              <a:t>     -Use the 24 hour rule</a:t>
            </a:r>
          </a:p>
          <a:p>
            <a:pPr marL="0" indent="0">
              <a:buNone/>
            </a:pPr>
            <a:endParaRPr lang="en-US" sz="1600" dirty="0"/>
          </a:p>
          <a:p>
            <a:r>
              <a:rPr lang="en-US" sz="1600" b="1" dirty="0"/>
              <a:t>Appropriate coach/parent communication</a:t>
            </a:r>
            <a:r>
              <a:rPr lang="en-US" sz="1600" dirty="0"/>
              <a:t>:</a:t>
            </a:r>
          </a:p>
          <a:p>
            <a:pPr marL="0" indent="0">
              <a:buNone/>
            </a:pPr>
            <a:r>
              <a:rPr lang="en-US" sz="1600" dirty="0"/>
              <a:t>     -Treatment of your son</a:t>
            </a:r>
          </a:p>
          <a:p>
            <a:pPr marL="0" indent="0">
              <a:buNone/>
            </a:pPr>
            <a:r>
              <a:rPr lang="en-US" sz="1600" dirty="0"/>
              <a:t>     -Behavior issues of your son</a:t>
            </a:r>
          </a:p>
          <a:p>
            <a:pPr marL="0" indent="0">
              <a:buNone/>
            </a:pPr>
            <a:r>
              <a:rPr lang="en-US" sz="1600" dirty="0"/>
              <a:t>     -Academic issues/assistance</a:t>
            </a:r>
          </a:p>
          <a:p>
            <a:pPr marL="0" indent="0">
              <a:buNone/>
            </a:pPr>
            <a:r>
              <a:rPr lang="en-US" sz="1600" dirty="0"/>
              <a:t>     -Improvement areas</a:t>
            </a:r>
          </a:p>
          <a:p>
            <a:pPr marL="0" indent="0">
              <a:buNone/>
            </a:pPr>
            <a:endParaRPr lang="en-US" sz="1600" dirty="0"/>
          </a:p>
          <a:p>
            <a:r>
              <a:rPr lang="en-US" sz="1600" b="1" dirty="0"/>
              <a:t>Inappropriate coach/parent conference</a:t>
            </a:r>
            <a:r>
              <a:rPr lang="en-US" sz="1600" dirty="0"/>
              <a:t>:</a:t>
            </a:r>
          </a:p>
          <a:p>
            <a:pPr marL="0" indent="0">
              <a:buNone/>
            </a:pPr>
            <a:r>
              <a:rPr lang="en-US" sz="1600" dirty="0"/>
              <a:t>     -Playing time/position selection</a:t>
            </a:r>
          </a:p>
          <a:p>
            <a:pPr marL="0" indent="0">
              <a:buNone/>
            </a:pPr>
            <a:r>
              <a:rPr lang="en-US" sz="1600" dirty="0"/>
              <a:t>     -Team strategy/stats</a:t>
            </a:r>
          </a:p>
          <a:p>
            <a:pPr marL="0" indent="0">
              <a:buNone/>
            </a:pPr>
            <a:r>
              <a:rPr lang="en-US" sz="1600" dirty="0"/>
              <a:t>     -Play calling</a:t>
            </a:r>
          </a:p>
          <a:p>
            <a:pPr marL="0" indent="0">
              <a:buNone/>
            </a:pPr>
            <a:r>
              <a:rPr lang="en-US" sz="1600" dirty="0"/>
              <a:t>     -Other students and/or teammates</a:t>
            </a:r>
          </a:p>
        </p:txBody>
      </p:sp>
      <p:sp>
        <p:nvSpPr>
          <p:cNvPr id="4" name="Footer Placeholder 3">
            <a:extLst>
              <a:ext uri="{FF2B5EF4-FFF2-40B4-BE49-F238E27FC236}">
                <a16:creationId xmlns:a16="http://schemas.microsoft.com/office/drawing/2014/main" id="{5C0B1F64-9C14-4238-A351-D1473B06CA13}"/>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6" name="Picture 5">
            <a:extLst>
              <a:ext uri="{FF2B5EF4-FFF2-40B4-BE49-F238E27FC236}">
                <a16:creationId xmlns:a16="http://schemas.microsoft.com/office/drawing/2014/main" id="{A4672D37-6D49-49C2-8936-AA8AD1B8D3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9813" y="503238"/>
            <a:ext cx="1143000" cy="1143000"/>
          </a:xfrm>
          <a:prstGeom prst="rect">
            <a:avLst/>
          </a:prstGeom>
        </p:spPr>
      </p:pic>
      <p:pic>
        <p:nvPicPr>
          <p:cNvPr id="8" name="Picture 7">
            <a:extLst>
              <a:ext uri="{FF2B5EF4-FFF2-40B4-BE49-F238E27FC236}">
                <a16:creationId xmlns:a16="http://schemas.microsoft.com/office/drawing/2014/main" id="{FE108452-E524-4164-BA7D-20CB5340A5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6500" y="365125"/>
            <a:ext cx="1143000" cy="1143000"/>
          </a:xfrm>
          <a:prstGeom prst="rect">
            <a:avLst/>
          </a:prstGeom>
        </p:spPr>
      </p:pic>
    </p:spTree>
    <p:extLst>
      <p:ext uri="{BB962C8B-B14F-4D97-AF65-F5344CB8AC3E}">
        <p14:creationId xmlns:p14="http://schemas.microsoft.com/office/powerpoint/2010/main" val="20402607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696AB-E450-408B-B63B-D507323DCA2D}"/>
              </a:ext>
            </a:extLst>
          </p:cNvPr>
          <p:cNvSpPr>
            <a:spLocks noGrp="1"/>
          </p:cNvSpPr>
          <p:nvPr>
            <p:ph type="title"/>
          </p:nvPr>
        </p:nvSpPr>
        <p:spPr/>
        <p:txBody>
          <a:bodyPr>
            <a:normAutofit/>
          </a:bodyPr>
          <a:lstStyle/>
          <a:p>
            <a:pPr algn="ctr"/>
            <a:r>
              <a:rPr lang="en-US" dirty="0"/>
              <a:t>Athletic Training/Injuries</a:t>
            </a:r>
            <a:br>
              <a:rPr lang="en-US" dirty="0"/>
            </a:br>
            <a:endParaRPr lang="en-US" dirty="0"/>
          </a:p>
        </p:txBody>
      </p:sp>
      <p:sp>
        <p:nvSpPr>
          <p:cNvPr id="3" name="Content Placeholder 2">
            <a:extLst>
              <a:ext uri="{FF2B5EF4-FFF2-40B4-BE49-F238E27FC236}">
                <a16:creationId xmlns:a16="http://schemas.microsoft.com/office/drawing/2014/main" id="{1AFA24A1-970B-4FAC-AA28-0AD46681F21E}"/>
              </a:ext>
            </a:extLst>
          </p:cNvPr>
          <p:cNvSpPr>
            <a:spLocks noGrp="1"/>
          </p:cNvSpPr>
          <p:nvPr>
            <p:ph sz="half" idx="1"/>
          </p:nvPr>
        </p:nvSpPr>
        <p:spPr/>
        <p:txBody>
          <a:bodyPr>
            <a:normAutofit fontScale="92500" lnSpcReduction="10000"/>
          </a:bodyPr>
          <a:lstStyle/>
          <a:p>
            <a:pPr marL="0" indent="0">
              <a:buNone/>
            </a:pPr>
            <a:r>
              <a:rPr lang="en-US" sz="1800" b="1" u="sng" dirty="0"/>
              <a:t>Athletic Training Staff:</a:t>
            </a:r>
          </a:p>
          <a:p>
            <a:pPr marL="0" indent="0">
              <a:buNone/>
            </a:pPr>
            <a:r>
              <a:rPr lang="en-US" sz="1800" b="1" dirty="0"/>
              <a:t>Keith Johnson- Head Athletic Trainer</a:t>
            </a:r>
          </a:p>
          <a:p>
            <a:pPr marL="0" indent="0">
              <a:buNone/>
            </a:pPr>
            <a:r>
              <a:rPr lang="en-US" sz="1800" b="1" dirty="0"/>
              <a:t>Keith Reider- Athletic Trainer</a:t>
            </a:r>
          </a:p>
          <a:p>
            <a:pPr marL="0" indent="0">
              <a:buNone/>
            </a:pPr>
            <a:endParaRPr lang="en-US" sz="1800" b="1" dirty="0"/>
          </a:p>
          <a:p>
            <a:pPr marL="0" indent="0">
              <a:buNone/>
            </a:pPr>
            <a:r>
              <a:rPr lang="en-US" sz="1800" b="1" u="sng" dirty="0"/>
              <a:t>Hours:</a:t>
            </a:r>
          </a:p>
          <a:p>
            <a:pPr marL="0" indent="0">
              <a:buNone/>
            </a:pPr>
            <a:r>
              <a:rPr lang="en-US" sz="1800" dirty="0"/>
              <a:t>Monday-Friday</a:t>
            </a:r>
          </a:p>
          <a:p>
            <a:r>
              <a:rPr lang="en-US" sz="1800" dirty="0"/>
              <a:t>12:00pm to end of practice</a:t>
            </a:r>
          </a:p>
          <a:p>
            <a:r>
              <a:rPr lang="en-US" sz="1800" dirty="0"/>
              <a:t>A trainer is attendance at every practice</a:t>
            </a:r>
          </a:p>
          <a:p>
            <a:pPr marL="0" indent="0">
              <a:buNone/>
            </a:pPr>
            <a:r>
              <a:rPr lang="en-US" sz="1800" dirty="0"/>
              <a:t>Saturday</a:t>
            </a:r>
          </a:p>
          <a:p>
            <a:r>
              <a:rPr lang="en-US" sz="1800" dirty="0"/>
              <a:t>Time will be available to check in dependent on game time of other GV events.</a:t>
            </a:r>
          </a:p>
          <a:p>
            <a:endParaRPr lang="en-US" sz="1800" dirty="0"/>
          </a:p>
          <a:p>
            <a:pPr marL="0" indent="0">
              <a:buNone/>
            </a:pPr>
            <a:endParaRPr lang="en-US" sz="1800" dirty="0"/>
          </a:p>
        </p:txBody>
      </p:sp>
      <p:sp>
        <p:nvSpPr>
          <p:cNvPr id="4" name="Content Placeholder 3">
            <a:extLst>
              <a:ext uri="{FF2B5EF4-FFF2-40B4-BE49-F238E27FC236}">
                <a16:creationId xmlns:a16="http://schemas.microsoft.com/office/drawing/2014/main" id="{BBBE1BFA-3FE7-4043-8601-40E1E28F58D7}"/>
              </a:ext>
            </a:extLst>
          </p:cNvPr>
          <p:cNvSpPr>
            <a:spLocks noGrp="1"/>
          </p:cNvSpPr>
          <p:nvPr>
            <p:ph sz="half" idx="2"/>
          </p:nvPr>
        </p:nvSpPr>
        <p:spPr/>
        <p:txBody>
          <a:bodyPr>
            <a:normAutofit fontScale="92500" lnSpcReduction="10000"/>
          </a:bodyPr>
          <a:lstStyle/>
          <a:p>
            <a:pPr marL="0" indent="0">
              <a:buNone/>
            </a:pPr>
            <a:r>
              <a:rPr lang="en-US" sz="1800" b="1" u="sng" dirty="0"/>
              <a:t>Procedure Notes:</a:t>
            </a:r>
          </a:p>
          <a:p>
            <a:r>
              <a:rPr lang="en-US" sz="1800" dirty="0"/>
              <a:t>All injuries must be reported and be seen either Trainer.</a:t>
            </a:r>
          </a:p>
          <a:p>
            <a:r>
              <a:rPr lang="en-US" sz="1800" dirty="0"/>
              <a:t>They are the only people that will tell us whether or not you can participate unless seen by a doctor.</a:t>
            </a:r>
          </a:p>
          <a:p>
            <a:r>
              <a:rPr lang="en-US" sz="1800" dirty="0"/>
              <a:t>Rehab: Done during school hours or immediately following school prior to practice/contest</a:t>
            </a:r>
          </a:p>
          <a:p>
            <a:r>
              <a:rPr lang="en-US" sz="1800" dirty="0"/>
              <a:t>Any athlete seen by a doctor must have a note with diagnosis, recommendations and clearance for return to play.</a:t>
            </a:r>
          </a:p>
          <a:p>
            <a:r>
              <a:rPr lang="en-US" sz="1800" dirty="0"/>
              <a:t>Return To Play after injury:</a:t>
            </a:r>
          </a:p>
          <a:p>
            <a:pPr marL="0" indent="0">
              <a:buNone/>
            </a:pPr>
            <a:r>
              <a:rPr lang="en-US" sz="1800" dirty="0"/>
              <a:t>     -Form must be completed returned to AT staff</a:t>
            </a:r>
          </a:p>
          <a:p>
            <a:r>
              <a:rPr lang="en-US" sz="1800" dirty="0"/>
              <a:t>Athletes that use inhalers/epi-pens must make Training staff aware of use and have them at </a:t>
            </a:r>
            <a:r>
              <a:rPr lang="en-US" sz="1800"/>
              <a:t>all times.</a:t>
            </a:r>
            <a:endParaRPr lang="en-US" sz="1800" dirty="0"/>
          </a:p>
          <a:p>
            <a:pPr marL="0" indent="0">
              <a:buNone/>
            </a:pPr>
            <a:r>
              <a:rPr lang="en-US" sz="1800" dirty="0"/>
              <a:t>      </a:t>
            </a:r>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490F5F62-DCA7-4BBC-BCD1-C818DF125DE1}"/>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7" name="Picture 6">
            <a:extLst>
              <a:ext uri="{FF2B5EF4-FFF2-40B4-BE49-F238E27FC236}">
                <a16:creationId xmlns:a16="http://schemas.microsoft.com/office/drawing/2014/main" id="{93BE6C98-2E92-4BB0-9575-79E16C29E8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4203" y="365125"/>
            <a:ext cx="1143000" cy="1143000"/>
          </a:xfrm>
          <a:prstGeom prst="rect">
            <a:avLst/>
          </a:prstGeom>
        </p:spPr>
      </p:pic>
      <p:pic>
        <p:nvPicPr>
          <p:cNvPr id="9" name="Picture 8">
            <a:extLst>
              <a:ext uri="{FF2B5EF4-FFF2-40B4-BE49-F238E27FC236}">
                <a16:creationId xmlns:a16="http://schemas.microsoft.com/office/drawing/2014/main" id="{A2EA021F-63FE-499C-B38A-FD28218A25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2110" y="365125"/>
            <a:ext cx="1143000" cy="1143000"/>
          </a:xfrm>
          <a:prstGeom prst="rect">
            <a:avLst/>
          </a:prstGeom>
        </p:spPr>
      </p:pic>
    </p:spTree>
    <p:extLst>
      <p:ext uri="{BB962C8B-B14F-4D97-AF65-F5344CB8AC3E}">
        <p14:creationId xmlns:p14="http://schemas.microsoft.com/office/powerpoint/2010/main" val="37394646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73EF1-A029-4103-AF9C-25D399EE8749}"/>
              </a:ext>
            </a:extLst>
          </p:cNvPr>
          <p:cNvSpPr>
            <a:spLocks noGrp="1"/>
          </p:cNvSpPr>
          <p:nvPr>
            <p:ph type="title"/>
          </p:nvPr>
        </p:nvSpPr>
        <p:spPr/>
        <p:txBody>
          <a:bodyPr/>
          <a:lstStyle/>
          <a:p>
            <a:pPr algn="ctr"/>
            <a:r>
              <a:rPr lang="en-US" dirty="0"/>
              <a:t>Equipment/Locker Room Etiquette</a:t>
            </a:r>
          </a:p>
        </p:txBody>
      </p:sp>
      <p:sp>
        <p:nvSpPr>
          <p:cNvPr id="3" name="Content Placeholder 2">
            <a:extLst>
              <a:ext uri="{FF2B5EF4-FFF2-40B4-BE49-F238E27FC236}">
                <a16:creationId xmlns:a16="http://schemas.microsoft.com/office/drawing/2014/main" id="{B7B8369E-74A9-4D22-BDE8-75A77A625602}"/>
              </a:ext>
            </a:extLst>
          </p:cNvPr>
          <p:cNvSpPr>
            <a:spLocks noGrp="1"/>
          </p:cNvSpPr>
          <p:nvPr>
            <p:ph idx="1"/>
          </p:nvPr>
        </p:nvSpPr>
        <p:spPr/>
        <p:txBody>
          <a:bodyPr>
            <a:normAutofit/>
          </a:bodyPr>
          <a:lstStyle/>
          <a:p>
            <a:r>
              <a:rPr lang="en-US" sz="1600" dirty="0"/>
              <a:t>All equipment is numbered and recorded when handed out.</a:t>
            </a:r>
          </a:p>
          <a:p>
            <a:pPr marL="0" indent="0">
              <a:buNone/>
            </a:pPr>
            <a:r>
              <a:rPr lang="en-US" sz="1600" dirty="0"/>
              <a:t>     -You are required to turn in what you were issued at the end of the season.</a:t>
            </a:r>
          </a:p>
          <a:p>
            <a:pPr marL="0" indent="0">
              <a:buNone/>
            </a:pPr>
            <a:r>
              <a:rPr lang="en-US" sz="1600" dirty="0"/>
              <a:t>     -If you lose something you will pay for it.</a:t>
            </a:r>
          </a:p>
          <a:p>
            <a:r>
              <a:rPr lang="en-US" sz="1600" dirty="0"/>
              <a:t>All clothing/practice uniforms are to be taken out of your locker, brought home and washed after EVERY Thursday practice.</a:t>
            </a:r>
          </a:p>
          <a:p>
            <a:r>
              <a:rPr lang="en-US" sz="1600" dirty="0"/>
              <a:t>Game Jerseys and Pants are to be kept at home and not in your school locker.</a:t>
            </a:r>
          </a:p>
          <a:p>
            <a:pPr marL="0" indent="0">
              <a:buNone/>
            </a:pPr>
            <a:r>
              <a:rPr lang="en-US" sz="1600" dirty="0"/>
              <a:t>     -MUST be taken home and washed after each Varsity &amp; JV game.</a:t>
            </a:r>
          </a:p>
          <a:p>
            <a:r>
              <a:rPr lang="en-US" sz="1600" dirty="0"/>
              <a:t>Gridiron Club will purchase items to upgrade our locker room (Name Plates)</a:t>
            </a:r>
          </a:p>
          <a:p>
            <a:r>
              <a:rPr lang="en-US" sz="1600" dirty="0"/>
              <a:t>The locker room will be cleaned every day the players &amp; all items will be kept inside each individual locker (Nothing will be left on the floor)</a:t>
            </a:r>
          </a:p>
        </p:txBody>
      </p:sp>
      <p:sp>
        <p:nvSpPr>
          <p:cNvPr id="4" name="Footer Placeholder 3">
            <a:extLst>
              <a:ext uri="{FF2B5EF4-FFF2-40B4-BE49-F238E27FC236}">
                <a16:creationId xmlns:a16="http://schemas.microsoft.com/office/drawing/2014/main" id="{5C0B1F64-9C14-4238-A351-D1473B06CA13}"/>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6" name="Picture 5">
            <a:extLst>
              <a:ext uri="{FF2B5EF4-FFF2-40B4-BE49-F238E27FC236}">
                <a16:creationId xmlns:a16="http://schemas.microsoft.com/office/drawing/2014/main" id="{91BA47F0-A4F0-4F27-9485-03BEDD7242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446" y="503238"/>
            <a:ext cx="1143000" cy="1143000"/>
          </a:xfrm>
          <a:prstGeom prst="rect">
            <a:avLst/>
          </a:prstGeom>
        </p:spPr>
      </p:pic>
      <p:pic>
        <p:nvPicPr>
          <p:cNvPr id="8" name="Picture 7">
            <a:extLst>
              <a:ext uri="{FF2B5EF4-FFF2-40B4-BE49-F238E27FC236}">
                <a16:creationId xmlns:a16="http://schemas.microsoft.com/office/drawing/2014/main" id="{709D5F56-592B-4143-95CA-4101779243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0407" y="503238"/>
            <a:ext cx="1143000" cy="1143000"/>
          </a:xfrm>
          <a:prstGeom prst="rect">
            <a:avLst/>
          </a:prstGeom>
        </p:spPr>
      </p:pic>
    </p:spTree>
    <p:extLst>
      <p:ext uri="{BB962C8B-B14F-4D97-AF65-F5344CB8AC3E}">
        <p14:creationId xmlns:p14="http://schemas.microsoft.com/office/powerpoint/2010/main" val="19037363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696AB-E450-408B-B63B-D507323DCA2D}"/>
              </a:ext>
            </a:extLst>
          </p:cNvPr>
          <p:cNvSpPr>
            <a:spLocks noGrp="1"/>
          </p:cNvSpPr>
          <p:nvPr>
            <p:ph type="title"/>
          </p:nvPr>
        </p:nvSpPr>
        <p:spPr/>
        <p:txBody>
          <a:bodyPr/>
          <a:lstStyle/>
          <a:p>
            <a:pPr algn="ctr"/>
            <a:r>
              <a:rPr lang="en-US" dirty="0"/>
              <a:t>Leadership Council</a:t>
            </a:r>
            <a:br>
              <a:rPr lang="en-US" dirty="0"/>
            </a:br>
            <a:endParaRPr lang="en-US" dirty="0"/>
          </a:p>
        </p:txBody>
      </p:sp>
      <p:sp>
        <p:nvSpPr>
          <p:cNvPr id="3" name="Content Placeholder 2">
            <a:extLst>
              <a:ext uri="{FF2B5EF4-FFF2-40B4-BE49-F238E27FC236}">
                <a16:creationId xmlns:a16="http://schemas.microsoft.com/office/drawing/2014/main" id="{1AFA24A1-970B-4FAC-AA28-0AD46681F21E}"/>
              </a:ext>
            </a:extLst>
          </p:cNvPr>
          <p:cNvSpPr>
            <a:spLocks noGrp="1"/>
          </p:cNvSpPr>
          <p:nvPr>
            <p:ph sz="half" idx="1"/>
          </p:nvPr>
        </p:nvSpPr>
        <p:spPr/>
        <p:txBody>
          <a:bodyPr>
            <a:normAutofit fontScale="92500" lnSpcReduction="20000"/>
          </a:bodyPr>
          <a:lstStyle/>
          <a:p>
            <a:pPr marL="0" indent="0">
              <a:buNone/>
            </a:pPr>
            <a:r>
              <a:rPr lang="en-US" sz="1800" b="1" u="sng" dirty="0"/>
              <a:t>Objectives:</a:t>
            </a:r>
          </a:p>
          <a:p>
            <a:r>
              <a:rPr lang="en-US" sz="1800" dirty="0"/>
              <a:t>Open for all team members (9</a:t>
            </a:r>
            <a:r>
              <a:rPr lang="en-US" sz="1800" baseline="30000" dirty="0"/>
              <a:t>th</a:t>
            </a:r>
            <a:r>
              <a:rPr lang="en-US" sz="1800" dirty="0"/>
              <a:t>-12</a:t>
            </a:r>
            <a:r>
              <a:rPr lang="en-US" sz="1800" baseline="30000" dirty="0"/>
              <a:t>th</a:t>
            </a:r>
            <a:r>
              <a:rPr lang="en-US" sz="1800" dirty="0"/>
              <a:t>) who are interested in growing personally but more interested in serving their teammates.  Looking to assist them in their development to achieve their personal best for the betterment of the TEAM.</a:t>
            </a:r>
          </a:p>
          <a:p>
            <a:r>
              <a:rPr lang="en-US" sz="1800" dirty="0"/>
              <a:t>Develop own leadership skills/techniques:</a:t>
            </a:r>
          </a:p>
          <a:p>
            <a:pPr marL="0" indent="0">
              <a:buNone/>
            </a:pPr>
            <a:r>
              <a:rPr lang="en-US" sz="1800" dirty="0"/>
              <a:t>     -Leadership is not just a title.</a:t>
            </a:r>
          </a:p>
          <a:p>
            <a:pPr marL="0" indent="0">
              <a:buNone/>
            </a:pPr>
            <a:r>
              <a:rPr lang="en-US" sz="1800" dirty="0"/>
              <a:t>     -Not easy</a:t>
            </a:r>
          </a:p>
          <a:p>
            <a:pPr marL="0" indent="0">
              <a:buNone/>
            </a:pPr>
            <a:r>
              <a:rPr lang="en-US" sz="1800" dirty="0"/>
              <a:t>     -Multiple personalities &amp; roles</a:t>
            </a:r>
          </a:p>
          <a:p>
            <a:pPr marL="0" indent="0">
              <a:buNone/>
            </a:pPr>
            <a:r>
              <a:rPr lang="en-US" sz="1800" dirty="0"/>
              <a:t>     -How do your teammates respond</a:t>
            </a:r>
          </a:p>
          <a:p>
            <a:pPr marL="0" indent="0">
              <a:buNone/>
            </a:pPr>
            <a:r>
              <a:rPr lang="en-US" sz="1800" dirty="0"/>
              <a:t>     -Growth mindset/process</a:t>
            </a:r>
          </a:p>
          <a:p>
            <a:r>
              <a:rPr lang="en-US" sz="1800" dirty="0"/>
              <a:t>Look to create team ownership (player led team)</a:t>
            </a:r>
          </a:p>
          <a:p>
            <a:r>
              <a:rPr lang="en-US" sz="1800" dirty="0"/>
              <a:t>Hold teammates accountable</a:t>
            </a:r>
          </a:p>
          <a:p>
            <a:endParaRPr lang="en-US" sz="1800" dirty="0"/>
          </a:p>
          <a:p>
            <a:pPr marL="0" indent="0">
              <a:buNone/>
            </a:pPr>
            <a:endParaRPr lang="en-US" sz="1800" dirty="0"/>
          </a:p>
        </p:txBody>
      </p:sp>
      <p:sp>
        <p:nvSpPr>
          <p:cNvPr id="4" name="Content Placeholder 3">
            <a:extLst>
              <a:ext uri="{FF2B5EF4-FFF2-40B4-BE49-F238E27FC236}">
                <a16:creationId xmlns:a16="http://schemas.microsoft.com/office/drawing/2014/main" id="{BBBE1BFA-3FE7-4043-8601-40E1E28F58D7}"/>
              </a:ext>
            </a:extLst>
          </p:cNvPr>
          <p:cNvSpPr>
            <a:spLocks noGrp="1"/>
          </p:cNvSpPr>
          <p:nvPr>
            <p:ph sz="half" idx="2"/>
          </p:nvPr>
        </p:nvSpPr>
        <p:spPr/>
        <p:txBody>
          <a:bodyPr>
            <a:normAutofit fontScale="92500" lnSpcReduction="20000"/>
          </a:bodyPr>
          <a:lstStyle/>
          <a:p>
            <a:pPr marL="0" indent="0">
              <a:buNone/>
            </a:pPr>
            <a:r>
              <a:rPr lang="en-US" sz="1800" b="1" u="sng" dirty="0"/>
              <a:t>Responsibilities:</a:t>
            </a:r>
          </a:p>
          <a:p>
            <a:r>
              <a:rPr lang="en-US" sz="1800" dirty="0"/>
              <a:t>Leadership</a:t>
            </a:r>
          </a:p>
          <a:p>
            <a:r>
              <a:rPr lang="en-US" sz="1800" dirty="0"/>
              <a:t>Extension of the Coaching Staff</a:t>
            </a:r>
          </a:p>
          <a:p>
            <a:r>
              <a:rPr lang="en-US" sz="1800" dirty="0"/>
              <a:t>Attendance at team training sessions, practices, community service events, fundraisers, etc.</a:t>
            </a:r>
          </a:p>
          <a:p>
            <a:r>
              <a:rPr lang="en-US" sz="1800" dirty="0"/>
              <a:t>Assist with team rules, procedures, policies, and decisions.</a:t>
            </a:r>
          </a:p>
          <a:p>
            <a:r>
              <a:rPr lang="en-US" sz="1800" dirty="0"/>
              <a:t>Other ideas and/or concepts that they develop for the betterment of all team members as assessed.</a:t>
            </a:r>
          </a:p>
          <a:p>
            <a:pPr marL="0" indent="0">
              <a:buNone/>
            </a:pPr>
            <a:r>
              <a:rPr lang="en-US" sz="1800" b="1" u="sng" dirty="0"/>
              <a:t>Application Packet:</a:t>
            </a:r>
          </a:p>
          <a:p>
            <a:r>
              <a:rPr lang="en-US" sz="1800" dirty="0"/>
              <a:t>Complete questionnaire</a:t>
            </a:r>
          </a:p>
          <a:p>
            <a:r>
              <a:rPr lang="en-US" sz="1800" dirty="0"/>
              <a:t>Goals statement</a:t>
            </a:r>
          </a:p>
          <a:p>
            <a:r>
              <a:rPr lang="en-US" sz="1800" dirty="0"/>
              <a:t>Ideas</a:t>
            </a:r>
          </a:p>
          <a:p>
            <a:endParaRPr lang="en-US" sz="1800" b="1" u="sng" dirty="0"/>
          </a:p>
          <a:p>
            <a:pPr marL="0" indent="0">
              <a:buNone/>
            </a:pPr>
            <a:r>
              <a:rPr lang="en-US" sz="1800" dirty="0"/>
              <a:t>      </a:t>
            </a:r>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490F5F62-DCA7-4BBC-BCD1-C818DF125DE1}"/>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7" name="Picture 6">
            <a:extLst>
              <a:ext uri="{FF2B5EF4-FFF2-40B4-BE49-F238E27FC236}">
                <a16:creationId xmlns:a16="http://schemas.microsoft.com/office/drawing/2014/main" id="{C7ACE203-0B4E-4914-B8F9-77AD7C8443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8105" y="365125"/>
            <a:ext cx="1143000" cy="1143000"/>
          </a:xfrm>
          <a:prstGeom prst="rect">
            <a:avLst/>
          </a:prstGeom>
        </p:spPr>
      </p:pic>
      <p:pic>
        <p:nvPicPr>
          <p:cNvPr id="9" name="Picture 8">
            <a:extLst>
              <a:ext uri="{FF2B5EF4-FFF2-40B4-BE49-F238E27FC236}">
                <a16:creationId xmlns:a16="http://schemas.microsoft.com/office/drawing/2014/main" id="{2DADBA38-CC01-4015-941F-65DD9D2061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0800" y="365125"/>
            <a:ext cx="1143000" cy="1143000"/>
          </a:xfrm>
          <a:prstGeom prst="rect">
            <a:avLst/>
          </a:prstGeom>
        </p:spPr>
      </p:pic>
    </p:spTree>
    <p:extLst>
      <p:ext uri="{BB962C8B-B14F-4D97-AF65-F5344CB8AC3E}">
        <p14:creationId xmlns:p14="http://schemas.microsoft.com/office/powerpoint/2010/main" val="23176635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73EF1-A029-4103-AF9C-25D399EE8749}"/>
              </a:ext>
            </a:extLst>
          </p:cNvPr>
          <p:cNvSpPr>
            <a:spLocks noGrp="1"/>
          </p:cNvSpPr>
          <p:nvPr>
            <p:ph type="title"/>
          </p:nvPr>
        </p:nvSpPr>
        <p:spPr/>
        <p:txBody>
          <a:bodyPr/>
          <a:lstStyle/>
          <a:p>
            <a:pPr algn="ctr"/>
            <a:r>
              <a:rPr lang="en-US" dirty="0"/>
              <a:t>Final Thoughts/Wrap Up</a:t>
            </a:r>
          </a:p>
        </p:txBody>
      </p:sp>
      <p:sp>
        <p:nvSpPr>
          <p:cNvPr id="3" name="Content Placeholder 2">
            <a:extLst>
              <a:ext uri="{FF2B5EF4-FFF2-40B4-BE49-F238E27FC236}">
                <a16:creationId xmlns:a16="http://schemas.microsoft.com/office/drawing/2014/main" id="{B7B8369E-74A9-4D22-BDE8-75A77A625602}"/>
              </a:ext>
            </a:extLst>
          </p:cNvPr>
          <p:cNvSpPr>
            <a:spLocks noGrp="1"/>
          </p:cNvSpPr>
          <p:nvPr>
            <p:ph idx="1"/>
          </p:nvPr>
        </p:nvSpPr>
        <p:spPr/>
        <p:txBody>
          <a:bodyPr>
            <a:normAutofit fontScale="92500" lnSpcReduction="20000"/>
          </a:bodyPr>
          <a:lstStyle/>
          <a:p>
            <a:r>
              <a:rPr lang="en-US" sz="1600" b="1" dirty="0"/>
              <a:t>We are a program built on more than just football</a:t>
            </a:r>
          </a:p>
          <a:p>
            <a:pPr marL="0" indent="0">
              <a:buNone/>
            </a:pPr>
            <a:r>
              <a:rPr lang="en-US" sz="1600" dirty="0"/>
              <a:t>     -Best experience of HS years   (Both players &amp; parents!!!)</a:t>
            </a:r>
          </a:p>
          <a:p>
            <a:pPr marL="0" indent="0">
              <a:buNone/>
            </a:pPr>
            <a:r>
              <a:rPr lang="en-US" sz="1600" dirty="0"/>
              <a:t>     -What will You/They say in 5,10,15 years from now?</a:t>
            </a:r>
          </a:p>
          <a:p>
            <a:r>
              <a:rPr lang="en-US" sz="1600" b="1" dirty="0"/>
              <a:t>“One Program”- 7</a:t>
            </a:r>
            <a:r>
              <a:rPr lang="en-US" sz="1600" b="1" baseline="30000" dirty="0"/>
              <a:t>th</a:t>
            </a:r>
            <a:r>
              <a:rPr lang="en-US" sz="1600" b="1" dirty="0"/>
              <a:t> grade – 12</a:t>
            </a:r>
            <a:r>
              <a:rPr lang="en-US" sz="1600" b="1" baseline="30000" dirty="0"/>
              <a:t>th</a:t>
            </a:r>
            <a:r>
              <a:rPr lang="en-US" sz="1600" b="1" dirty="0"/>
              <a:t> grade</a:t>
            </a:r>
          </a:p>
          <a:p>
            <a:pPr marL="0" indent="0">
              <a:buNone/>
            </a:pPr>
            <a:r>
              <a:rPr lang="en-US" sz="1600" b="1" dirty="0"/>
              <a:t>     -</a:t>
            </a:r>
            <a:r>
              <a:rPr lang="en-US" sz="1600" dirty="0"/>
              <a:t>Great opportunity to be on the same campus with the middle school </a:t>
            </a:r>
          </a:p>
          <a:p>
            <a:pPr marL="0" indent="0">
              <a:buNone/>
            </a:pPr>
            <a:r>
              <a:rPr lang="en-US" sz="1600" b="1" dirty="0"/>
              <a:t>     -</a:t>
            </a:r>
            <a:r>
              <a:rPr lang="en-US" sz="1600" dirty="0"/>
              <a:t>Practice fields in close proximity</a:t>
            </a:r>
          </a:p>
          <a:p>
            <a:pPr marL="0" indent="0">
              <a:buNone/>
            </a:pPr>
            <a:r>
              <a:rPr lang="en-US" sz="1600" b="1" dirty="0"/>
              <a:t>     -</a:t>
            </a:r>
            <a:r>
              <a:rPr lang="en-US" sz="1600" dirty="0"/>
              <a:t>Continuing to develop relationships, ideas, concepts</a:t>
            </a:r>
          </a:p>
          <a:p>
            <a:pPr marL="0" indent="0">
              <a:buNone/>
            </a:pPr>
            <a:r>
              <a:rPr lang="en-US" sz="1600" b="1" dirty="0"/>
              <a:t>     -</a:t>
            </a:r>
            <a:r>
              <a:rPr lang="en-US" sz="1600" dirty="0"/>
              <a:t>Helps with player transition from MS to HS</a:t>
            </a:r>
          </a:p>
          <a:p>
            <a:pPr marL="0" indent="0">
              <a:buNone/>
            </a:pPr>
            <a:r>
              <a:rPr lang="en-US" sz="1600" b="1" dirty="0"/>
              <a:t>     -</a:t>
            </a:r>
            <a:r>
              <a:rPr lang="en-US" sz="1600" dirty="0"/>
              <a:t>Parents helping parents with transition</a:t>
            </a:r>
          </a:p>
          <a:p>
            <a:r>
              <a:rPr lang="en-US" sz="1600" b="1" dirty="0"/>
              <a:t>What we are able to accomplish together has an impact</a:t>
            </a:r>
          </a:p>
          <a:p>
            <a:r>
              <a:rPr lang="en-US" sz="1600" b="1" dirty="0"/>
              <a:t>Your presence is imperative to the success</a:t>
            </a:r>
          </a:p>
          <a:p>
            <a:pPr marL="0" indent="0">
              <a:buNone/>
            </a:pPr>
            <a:r>
              <a:rPr lang="en-US" sz="1600" b="1" dirty="0"/>
              <a:t>     </a:t>
            </a:r>
            <a:r>
              <a:rPr lang="en-US" sz="1600" dirty="0"/>
              <a:t>-Join Gridiron Club</a:t>
            </a:r>
          </a:p>
          <a:p>
            <a:pPr marL="0" indent="0">
              <a:buNone/>
            </a:pPr>
            <a:r>
              <a:rPr lang="en-US" sz="1600" b="1" dirty="0"/>
              <a:t>     </a:t>
            </a:r>
            <a:r>
              <a:rPr lang="en-US" sz="1600" dirty="0"/>
              <a:t>-Might not agree on game/personnel/play calling</a:t>
            </a:r>
          </a:p>
          <a:p>
            <a:pPr marL="0" indent="0">
              <a:buNone/>
            </a:pPr>
            <a:r>
              <a:rPr lang="en-US" sz="1600" b="1" dirty="0"/>
              <a:t>     -</a:t>
            </a:r>
            <a:r>
              <a:rPr lang="en-US" sz="1600" dirty="0"/>
              <a:t>What we can agree on:</a:t>
            </a:r>
          </a:p>
          <a:p>
            <a:pPr marL="0" indent="0">
              <a:buNone/>
            </a:pPr>
            <a:r>
              <a:rPr lang="en-US" sz="1600" b="1" u="sng" dirty="0"/>
              <a:t>Ultimate Goal:</a:t>
            </a:r>
            <a:r>
              <a:rPr lang="en-US" sz="1600" b="1" dirty="0"/>
              <a:t>  Want the student athlete to leave the program a better individual/player then when they entered the program.</a:t>
            </a:r>
            <a:endParaRPr lang="en-US" sz="1600" b="1" u="sng" dirty="0"/>
          </a:p>
          <a:p>
            <a:endParaRPr lang="en-US" sz="1600" b="1" dirty="0"/>
          </a:p>
          <a:p>
            <a:pPr marL="0" indent="0">
              <a:buNone/>
            </a:pPr>
            <a:endParaRPr lang="en-US" sz="1600" dirty="0"/>
          </a:p>
          <a:p>
            <a:pPr marL="0" indent="0">
              <a:buNone/>
            </a:pPr>
            <a:endParaRPr lang="en-US" sz="1600" dirty="0"/>
          </a:p>
        </p:txBody>
      </p:sp>
      <p:sp>
        <p:nvSpPr>
          <p:cNvPr id="4" name="Footer Placeholder 3">
            <a:extLst>
              <a:ext uri="{FF2B5EF4-FFF2-40B4-BE49-F238E27FC236}">
                <a16:creationId xmlns:a16="http://schemas.microsoft.com/office/drawing/2014/main" id="{5C0B1F64-9C14-4238-A351-D1473B06CA13}"/>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6" name="Picture 5">
            <a:extLst>
              <a:ext uri="{FF2B5EF4-FFF2-40B4-BE49-F238E27FC236}">
                <a16:creationId xmlns:a16="http://schemas.microsoft.com/office/drawing/2014/main" id="{7389C871-8727-4AD2-8E6A-6B894F9A1B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7130" y="503238"/>
            <a:ext cx="1143000" cy="1143000"/>
          </a:xfrm>
          <a:prstGeom prst="rect">
            <a:avLst/>
          </a:prstGeom>
        </p:spPr>
      </p:pic>
      <p:pic>
        <p:nvPicPr>
          <p:cNvPr id="8" name="Picture 7">
            <a:extLst>
              <a:ext uri="{FF2B5EF4-FFF2-40B4-BE49-F238E27FC236}">
                <a16:creationId xmlns:a16="http://schemas.microsoft.com/office/drawing/2014/main" id="{2DF30340-AA1D-4789-BEAE-D1A61C9D87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5278" y="365125"/>
            <a:ext cx="1143000" cy="1143000"/>
          </a:xfrm>
          <a:prstGeom prst="rect">
            <a:avLst/>
          </a:prstGeom>
        </p:spPr>
      </p:pic>
    </p:spTree>
    <p:extLst>
      <p:ext uri="{BB962C8B-B14F-4D97-AF65-F5344CB8AC3E}">
        <p14:creationId xmlns:p14="http://schemas.microsoft.com/office/powerpoint/2010/main" val="3219850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73EF1-A029-4103-AF9C-25D399EE8749}"/>
              </a:ext>
            </a:extLst>
          </p:cNvPr>
          <p:cNvSpPr>
            <a:spLocks noGrp="1"/>
          </p:cNvSpPr>
          <p:nvPr>
            <p:ph type="title"/>
          </p:nvPr>
        </p:nvSpPr>
        <p:spPr/>
        <p:txBody>
          <a:bodyPr/>
          <a:lstStyle/>
          <a:p>
            <a:pPr algn="ctr"/>
            <a:r>
              <a:rPr lang="en-US" dirty="0"/>
              <a:t>Great Valley Gridiron Club</a:t>
            </a:r>
          </a:p>
        </p:txBody>
      </p:sp>
      <p:sp>
        <p:nvSpPr>
          <p:cNvPr id="3" name="Content Placeholder 2">
            <a:extLst>
              <a:ext uri="{FF2B5EF4-FFF2-40B4-BE49-F238E27FC236}">
                <a16:creationId xmlns:a16="http://schemas.microsoft.com/office/drawing/2014/main" id="{B7B8369E-74A9-4D22-BDE8-75A77A625602}"/>
              </a:ext>
            </a:extLst>
          </p:cNvPr>
          <p:cNvSpPr>
            <a:spLocks noGrp="1"/>
          </p:cNvSpPr>
          <p:nvPr>
            <p:ph idx="1"/>
          </p:nvPr>
        </p:nvSpPr>
        <p:spPr/>
        <p:txBody>
          <a:bodyPr/>
          <a:lstStyle/>
          <a:p>
            <a:pPr marL="0" indent="0" algn="ctr">
              <a:buNone/>
            </a:pPr>
            <a:r>
              <a:rPr lang="en-US" dirty="0"/>
              <a:t>2025 Great Valley Gridiron Club Executive Board Members:</a:t>
            </a:r>
          </a:p>
          <a:p>
            <a:r>
              <a:rPr lang="en-US" dirty="0"/>
              <a:t>President:  Melissa Moore</a:t>
            </a:r>
          </a:p>
          <a:p>
            <a:r>
              <a:rPr lang="en-US" dirty="0"/>
              <a:t>Vice President:  Amy Campbell</a:t>
            </a:r>
          </a:p>
          <a:p>
            <a:r>
              <a:rPr lang="en-US" dirty="0"/>
              <a:t>Secretary:  Missy Cappelli</a:t>
            </a:r>
          </a:p>
          <a:p>
            <a:r>
              <a:rPr lang="en-US" dirty="0"/>
              <a:t>Treasurer:  Dana Melia</a:t>
            </a:r>
          </a:p>
          <a:p>
            <a:pPr marL="0" indent="0">
              <a:buNone/>
            </a:pPr>
            <a:r>
              <a:rPr lang="en-US" sz="1600" dirty="0"/>
              <a:t>If you are interested in joining the Gridiron Club, email </a:t>
            </a:r>
            <a:r>
              <a:rPr lang="en-US" sz="1600" dirty="0">
                <a:hlinkClick r:id="rId2"/>
              </a:rPr>
              <a:t>gvgridiron@gmail.com</a:t>
            </a:r>
            <a:r>
              <a:rPr lang="en-US" sz="1600" dirty="0"/>
              <a:t> or talk to an Executive Board Member.</a:t>
            </a:r>
          </a:p>
          <a:p>
            <a:pPr marL="0" indent="0">
              <a:buNone/>
            </a:pPr>
            <a:endParaRPr lang="en-US" sz="1600" dirty="0"/>
          </a:p>
        </p:txBody>
      </p:sp>
      <p:sp>
        <p:nvSpPr>
          <p:cNvPr id="4" name="Footer Placeholder 3">
            <a:extLst>
              <a:ext uri="{FF2B5EF4-FFF2-40B4-BE49-F238E27FC236}">
                <a16:creationId xmlns:a16="http://schemas.microsoft.com/office/drawing/2014/main" id="{5C0B1F64-9C14-4238-A351-D1473B06CA13}"/>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6" name="Picture 5">
            <a:extLst>
              <a:ext uri="{FF2B5EF4-FFF2-40B4-BE49-F238E27FC236}">
                <a16:creationId xmlns:a16="http://schemas.microsoft.com/office/drawing/2014/main" id="{EE95C792-1B87-41F9-93A9-D6DCEE341E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7128" y="503238"/>
            <a:ext cx="1143000" cy="1143000"/>
          </a:xfrm>
          <a:prstGeom prst="rect">
            <a:avLst/>
          </a:prstGeom>
        </p:spPr>
      </p:pic>
      <p:pic>
        <p:nvPicPr>
          <p:cNvPr id="8" name="Picture 7">
            <a:extLst>
              <a:ext uri="{FF2B5EF4-FFF2-40B4-BE49-F238E27FC236}">
                <a16:creationId xmlns:a16="http://schemas.microsoft.com/office/drawing/2014/main" id="{CB86D799-8D73-40E8-A9D9-20129A07B4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7234" y="365125"/>
            <a:ext cx="1143000" cy="1143000"/>
          </a:xfrm>
          <a:prstGeom prst="rect">
            <a:avLst/>
          </a:prstGeom>
        </p:spPr>
      </p:pic>
    </p:spTree>
    <p:extLst>
      <p:ext uri="{BB962C8B-B14F-4D97-AF65-F5344CB8AC3E}">
        <p14:creationId xmlns:p14="http://schemas.microsoft.com/office/powerpoint/2010/main" val="4254450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73EF1-A029-4103-AF9C-25D399EE8749}"/>
              </a:ext>
            </a:extLst>
          </p:cNvPr>
          <p:cNvSpPr>
            <a:spLocks noGrp="1"/>
          </p:cNvSpPr>
          <p:nvPr>
            <p:ph type="title"/>
          </p:nvPr>
        </p:nvSpPr>
        <p:spPr/>
        <p:txBody>
          <a:bodyPr/>
          <a:lstStyle/>
          <a:p>
            <a:pPr algn="ctr"/>
            <a:r>
              <a:rPr lang="en-US" dirty="0"/>
              <a:t>Great Valley Gridiron Club</a:t>
            </a:r>
          </a:p>
        </p:txBody>
      </p:sp>
      <p:sp>
        <p:nvSpPr>
          <p:cNvPr id="3" name="Content Placeholder 2">
            <a:extLst>
              <a:ext uri="{FF2B5EF4-FFF2-40B4-BE49-F238E27FC236}">
                <a16:creationId xmlns:a16="http://schemas.microsoft.com/office/drawing/2014/main" id="{B7B8369E-74A9-4D22-BDE8-75A77A625602}"/>
              </a:ext>
            </a:extLst>
          </p:cNvPr>
          <p:cNvSpPr>
            <a:spLocks noGrp="1"/>
          </p:cNvSpPr>
          <p:nvPr>
            <p:ph idx="1"/>
          </p:nvPr>
        </p:nvSpPr>
        <p:spPr/>
        <p:txBody>
          <a:bodyPr>
            <a:normAutofit/>
          </a:bodyPr>
          <a:lstStyle/>
          <a:p>
            <a:pPr marL="0" indent="0">
              <a:buNone/>
            </a:pPr>
            <a:r>
              <a:rPr lang="en-US" sz="1600" dirty="0"/>
              <a:t>Volunteer Positions (Committees):</a:t>
            </a:r>
          </a:p>
          <a:p>
            <a:r>
              <a:rPr lang="en-US" sz="1600" dirty="0"/>
              <a:t>Executive Board Officers: (President, Vice President, Secretary, Treasurer)</a:t>
            </a:r>
          </a:p>
          <a:p>
            <a:r>
              <a:rPr lang="en-US" sz="1600" dirty="0"/>
              <a:t>Advertising/Fundraising</a:t>
            </a:r>
          </a:p>
          <a:p>
            <a:r>
              <a:rPr lang="en-US" sz="1600" dirty="0"/>
              <a:t>Spirit Wear &amp; Program Sales/Sponsor Banners</a:t>
            </a:r>
          </a:p>
          <a:p>
            <a:r>
              <a:rPr lang="en-US" sz="1600" dirty="0"/>
              <a:t>Painted Footballs</a:t>
            </a:r>
          </a:p>
          <a:p>
            <a:r>
              <a:rPr lang="en-US" sz="1600" dirty="0"/>
              <a:t>Team Dinners</a:t>
            </a:r>
          </a:p>
          <a:p>
            <a:r>
              <a:rPr lang="en-US" sz="1600" dirty="0"/>
              <a:t>Youth Football Night</a:t>
            </a:r>
          </a:p>
          <a:p>
            <a:r>
              <a:rPr lang="en-US" sz="1600" dirty="0"/>
              <a:t>Senior Night</a:t>
            </a:r>
          </a:p>
          <a:p>
            <a:r>
              <a:rPr lang="en-US" sz="1600" dirty="0"/>
              <a:t>End of the Year Banquet</a:t>
            </a:r>
          </a:p>
          <a:p>
            <a:r>
              <a:rPr lang="en-US" sz="1600" dirty="0"/>
              <a:t>Social Media</a:t>
            </a:r>
          </a:p>
          <a:p>
            <a:endParaRPr lang="en-US" sz="1600" dirty="0"/>
          </a:p>
          <a:p>
            <a:endParaRPr lang="en-US" sz="1600" dirty="0"/>
          </a:p>
        </p:txBody>
      </p:sp>
      <p:sp>
        <p:nvSpPr>
          <p:cNvPr id="4" name="Footer Placeholder 3">
            <a:extLst>
              <a:ext uri="{FF2B5EF4-FFF2-40B4-BE49-F238E27FC236}">
                <a16:creationId xmlns:a16="http://schemas.microsoft.com/office/drawing/2014/main" id="{5C0B1F64-9C14-4238-A351-D1473B06CA13}"/>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6" name="Picture 5">
            <a:extLst>
              <a:ext uri="{FF2B5EF4-FFF2-40B4-BE49-F238E27FC236}">
                <a16:creationId xmlns:a16="http://schemas.microsoft.com/office/drawing/2014/main" id="{57C2E89F-F424-4531-B1CA-8970D5147C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617" y="365125"/>
            <a:ext cx="1143000" cy="1143000"/>
          </a:xfrm>
          <a:prstGeom prst="rect">
            <a:avLst/>
          </a:prstGeom>
        </p:spPr>
      </p:pic>
      <p:pic>
        <p:nvPicPr>
          <p:cNvPr id="8" name="Picture 7">
            <a:extLst>
              <a:ext uri="{FF2B5EF4-FFF2-40B4-BE49-F238E27FC236}">
                <a16:creationId xmlns:a16="http://schemas.microsoft.com/office/drawing/2014/main" id="{39138272-4AF8-4657-8B80-E10E7736CB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0800" y="305033"/>
            <a:ext cx="1143000" cy="1143000"/>
          </a:xfrm>
          <a:prstGeom prst="rect">
            <a:avLst/>
          </a:prstGeom>
        </p:spPr>
      </p:pic>
    </p:spTree>
    <p:extLst>
      <p:ext uri="{BB962C8B-B14F-4D97-AF65-F5344CB8AC3E}">
        <p14:creationId xmlns:p14="http://schemas.microsoft.com/office/powerpoint/2010/main" val="599254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73EF1-A029-4103-AF9C-25D399EE8749}"/>
              </a:ext>
            </a:extLst>
          </p:cNvPr>
          <p:cNvSpPr>
            <a:spLocks noGrp="1"/>
          </p:cNvSpPr>
          <p:nvPr>
            <p:ph type="title"/>
          </p:nvPr>
        </p:nvSpPr>
        <p:spPr/>
        <p:txBody>
          <a:bodyPr/>
          <a:lstStyle/>
          <a:p>
            <a:pPr algn="ctr"/>
            <a:r>
              <a:rPr lang="en-US" dirty="0"/>
              <a:t>Great Valley Gridiron Club</a:t>
            </a:r>
          </a:p>
        </p:txBody>
      </p:sp>
      <p:sp>
        <p:nvSpPr>
          <p:cNvPr id="3" name="Content Placeholder 2">
            <a:extLst>
              <a:ext uri="{FF2B5EF4-FFF2-40B4-BE49-F238E27FC236}">
                <a16:creationId xmlns:a16="http://schemas.microsoft.com/office/drawing/2014/main" id="{B7B8369E-74A9-4D22-BDE8-75A77A625602}"/>
              </a:ext>
            </a:extLst>
          </p:cNvPr>
          <p:cNvSpPr>
            <a:spLocks noGrp="1"/>
          </p:cNvSpPr>
          <p:nvPr>
            <p:ph idx="1"/>
          </p:nvPr>
        </p:nvSpPr>
        <p:spPr/>
        <p:txBody>
          <a:bodyPr>
            <a:normAutofit fontScale="77500" lnSpcReduction="20000"/>
          </a:bodyPr>
          <a:lstStyle/>
          <a:p>
            <a:pPr marL="0" indent="0">
              <a:buNone/>
            </a:pPr>
            <a:r>
              <a:rPr lang="en-US" sz="1600" dirty="0"/>
              <a:t>Gridiron Club Expenses (not covered by school)</a:t>
            </a:r>
          </a:p>
          <a:p>
            <a:r>
              <a:rPr lang="en-US" sz="1600" dirty="0"/>
              <a:t>Team Subscriptions/Membership Dues/Player Ads (Valor Bowl, East vs West Game, </a:t>
            </a:r>
            <a:r>
              <a:rPr lang="en-US" sz="1600" dirty="0" err="1"/>
              <a:t>etc</a:t>
            </a:r>
            <a:r>
              <a:rPr lang="en-US" sz="1600" dirty="0"/>
              <a:t>)</a:t>
            </a:r>
          </a:p>
          <a:p>
            <a:r>
              <a:rPr lang="en-US" sz="1600" dirty="0"/>
              <a:t>Crisi Character Award</a:t>
            </a:r>
          </a:p>
          <a:p>
            <a:r>
              <a:rPr lang="en-US" sz="1600" dirty="0"/>
              <a:t>Avon Grove 7v7</a:t>
            </a:r>
          </a:p>
          <a:p>
            <a:r>
              <a:rPr lang="en-US" sz="1600" dirty="0"/>
              <a:t>Downingtown East Camp</a:t>
            </a:r>
          </a:p>
          <a:p>
            <a:r>
              <a:rPr lang="en-US" sz="1600" dirty="0"/>
              <a:t>Compression Shirts</a:t>
            </a:r>
          </a:p>
          <a:p>
            <a:r>
              <a:rPr lang="en-US" sz="1600" dirty="0"/>
              <a:t>Team Photography- Game Photos &amp; Media Day</a:t>
            </a:r>
          </a:p>
          <a:p>
            <a:r>
              <a:rPr lang="en-US" sz="1600" dirty="0"/>
              <a:t>Team Videography- Film games to upload into </a:t>
            </a:r>
            <a:r>
              <a:rPr lang="en-US" sz="1600" dirty="0" err="1"/>
              <a:t>Hudl</a:t>
            </a:r>
            <a:endParaRPr lang="en-US" sz="1600" dirty="0"/>
          </a:p>
          <a:p>
            <a:r>
              <a:rPr lang="en-US" sz="1600" dirty="0"/>
              <a:t>Senior Night- Decorations/flowers, player banners</a:t>
            </a:r>
          </a:p>
          <a:p>
            <a:r>
              <a:rPr lang="en-US" sz="1600" dirty="0"/>
              <a:t>Team Events- Tailgates/Pre-game meals/Pizza Party</a:t>
            </a:r>
          </a:p>
          <a:p>
            <a:r>
              <a:rPr lang="en-US" sz="1600" dirty="0"/>
              <a:t>Banquet- Player gifts/Coach gifts/Awards</a:t>
            </a:r>
          </a:p>
          <a:p>
            <a:r>
              <a:rPr lang="en-US" sz="1600" dirty="0"/>
              <a:t>Game Night Programs</a:t>
            </a:r>
          </a:p>
          <a:p>
            <a:r>
              <a:rPr lang="en-US" sz="1600" dirty="0"/>
              <a:t>Bowling Night</a:t>
            </a:r>
          </a:p>
          <a:p>
            <a:r>
              <a:rPr lang="en-US" sz="1600" dirty="0"/>
              <a:t>Snacks for practices/halftime/after games</a:t>
            </a:r>
          </a:p>
          <a:p>
            <a:r>
              <a:rPr lang="en-US" sz="1600" dirty="0"/>
              <a:t>Team Building events</a:t>
            </a:r>
          </a:p>
          <a:p>
            <a:r>
              <a:rPr lang="en-US" sz="1600" dirty="0"/>
              <a:t>Equipment/Gear Wish List- Weight room/Speed &amp; agility equipment/End zone camera/iPads/Locker Room Nameplates/Spirit Packs (clothing)</a:t>
            </a:r>
          </a:p>
        </p:txBody>
      </p:sp>
      <p:sp>
        <p:nvSpPr>
          <p:cNvPr id="4" name="Footer Placeholder 3">
            <a:extLst>
              <a:ext uri="{FF2B5EF4-FFF2-40B4-BE49-F238E27FC236}">
                <a16:creationId xmlns:a16="http://schemas.microsoft.com/office/drawing/2014/main" id="{5C0B1F64-9C14-4238-A351-D1473B06CA13}"/>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6" name="Picture 5">
            <a:extLst>
              <a:ext uri="{FF2B5EF4-FFF2-40B4-BE49-F238E27FC236}">
                <a16:creationId xmlns:a16="http://schemas.microsoft.com/office/drawing/2014/main" id="{A4EAE4FE-8CC0-48DD-84FC-0ADED06F4E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958" y="365125"/>
            <a:ext cx="1143000" cy="1143000"/>
          </a:xfrm>
          <a:prstGeom prst="rect">
            <a:avLst/>
          </a:prstGeom>
        </p:spPr>
      </p:pic>
      <p:pic>
        <p:nvPicPr>
          <p:cNvPr id="8" name="Picture 7">
            <a:extLst>
              <a:ext uri="{FF2B5EF4-FFF2-40B4-BE49-F238E27FC236}">
                <a16:creationId xmlns:a16="http://schemas.microsoft.com/office/drawing/2014/main" id="{62775697-2F32-4F50-B9D6-30A2719B8F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4795" y="365125"/>
            <a:ext cx="1143000" cy="1143000"/>
          </a:xfrm>
          <a:prstGeom prst="rect">
            <a:avLst/>
          </a:prstGeom>
        </p:spPr>
      </p:pic>
    </p:spTree>
    <p:extLst>
      <p:ext uri="{BB962C8B-B14F-4D97-AF65-F5344CB8AC3E}">
        <p14:creationId xmlns:p14="http://schemas.microsoft.com/office/powerpoint/2010/main" val="1125020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FEA9B-5329-421C-AC30-EE329A654F8D}"/>
              </a:ext>
            </a:extLst>
          </p:cNvPr>
          <p:cNvSpPr>
            <a:spLocks noGrp="1"/>
          </p:cNvSpPr>
          <p:nvPr>
            <p:ph type="ctrTitle"/>
          </p:nvPr>
        </p:nvSpPr>
        <p:spPr>
          <a:xfrm>
            <a:off x="1524000" y="1122363"/>
            <a:ext cx="9144000" cy="1381125"/>
          </a:xfrm>
        </p:spPr>
        <p:txBody>
          <a:bodyPr>
            <a:normAutofit/>
          </a:bodyPr>
          <a:lstStyle/>
          <a:p>
            <a:r>
              <a:rPr lang="en-US" sz="4000" dirty="0"/>
              <a:t>Great Valley Gridiron Club </a:t>
            </a:r>
            <a:br>
              <a:rPr lang="en-US" sz="2800" dirty="0"/>
            </a:br>
            <a:endParaRPr lang="en-US" sz="2800" dirty="0"/>
          </a:p>
        </p:txBody>
      </p:sp>
      <p:sp>
        <p:nvSpPr>
          <p:cNvPr id="3" name="Subtitle 2">
            <a:extLst>
              <a:ext uri="{FF2B5EF4-FFF2-40B4-BE49-F238E27FC236}">
                <a16:creationId xmlns:a16="http://schemas.microsoft.com/office/drawing/2014/main" id="{D8B6747D-BB5B-4A8F-9681-D42F24D2BC6D}"/>
              </a:ext>
            </a:extLst>
          </p:cNvPr>
          <p:cNvSpPr>
            <a:spLocks noGrp="1"/>
          </p:cNvSpPr>
          <p:nvPr>
            <p:ph type="subTitle" idx="1"/>
          </p:nvPr>
        </p:nvSpPr>
        <p:spPr>
          <a:xfrm>
            <a:off x="1524000" y="2984422"/>
            <a:ext cx="9144000" cy="2681492"/>
          </a:xfrm>
        </p:spPr>
        <p:txBody>
          <a:bodyPr>
            <a:normAutofit fontScale="92500" lnSpcReduction="20000"/>
          </a:bodyPr>
          <a:lstStyle/>
          <a:p>
            <a:pPr algn="l"/>
            <a:r>
              <a:rPr lang="en-US" dirty="0"/>
              <a:t>Fundraisers- Critical for Program Success</a:t>
            </a:r>
          </a:p>
          <a:p>
            <a:pPr marL="285750" indent="-285750" algn="l">
              <a:buFont typeface="Arial" panose="020B0604020202020204" pitchFamily="34" charset="0"/>
              <a:buChar char="•"/>
            </a:pPr>
            <a:r>
              <a:rPr lang="en-US" dirty="0"/>
              <a:t>Business Sponsorships/Banners 		</a:t>
            </a:r>
          </a:p>
          <a:p>
            <a:pPr marL="285750" indent="-285750" algn="l">
              <a:buFont typeface="Arial" panose="020B0604020202020204" pitchFamily="34" charset="0"/>
              <a:buChar char="•"/>
            </a:pPr>
            <a:r>
              <a:rPr lang="en-US" dirty="0"/>
              <a:t>Program Ads</a:t>
            </a:r>
          </a:p>
          <a:p>
            <a:pPr marL="285750" indent="-285750" algn="l">
              <a:buFont typeface="Arial" panose="020B0604020202020204" pitchFamily="34" charset="0"/>
              <a:buChar char="•"/>
            </a:pPr>
            <a:r>
              <a:rPr lang="en-US" dirty="0"/>
              <a:t>Gold Card Sale</a:t>
            </a:r>
          </a:p>
          <a:p>
            <a:pPr marL="285750" indent="-285750" algn="l">
              <a:buFont typeface="Arial" panose="020B0604020202020204" pitchFamily="34" charset="0"/>
              <a:buChar char="•"/>
            </a:pPr>
            <a:r>
              <a:rPr lang="en-US" dirty="0"/>
              <a:t>Dine &amp; Donate</a:t>
            </a:r>
          </a:p>
          <a:p>
            <a:pPr marL="285750" indent="-285750" algn="l">
              <a:buFont typeface="Arial" panose="020B0604020202020204" pitchFamily="34" charset="0"/>
              <a:buChar char="•"/>
            </a:pPr>
            <a:r>
              <a:rPr lang="en-US" dirty="0"/>
              <a:t>Car Wash</a:t>
            </a:r>
          </a:p>
          <a:p>
            <a:pPr marL="285750" indent="-285750" algn="l">
              <a:buFont typeface="Arial" panose="020B0604020202020204" pitchFamily="34" charset="0"/>
              <a:buChar char="•"/>
            </a:pPr>
            <a:r>
              <a:rPr lang="en-US" dirty="0"/>
              <a:t>Spirit Wear online Store</a:t>
            </a:r>
          </a:p>
          <a:p>
            <a:pPr marL="285750" indent="-285750" algn="l">
              <a:buFont typeface="Arial" panose="020B0604020202020204" pitchFamily="34" charset="0"/>
              <a:buChar char="•"/>
            </a:pPr>
            <a:endParaRPr lang="en-US" sz="1600" dirty="0"/>
          </a:p>
        </p:txBody>
      </p:sp>
      <p:sp>
        <p:nvSpPr>
          <p:cNvPr id="4" name="Footer Placeholder 3">
            <a:extLst>
              <a:ext uri="{FF2B5EF4-FFF2-40B4-BE49-F238E27FC236}">
                <a16:creationId xmlns:a16="http://schemas.microsoft.com/office/drawing/2014/main" id="{398C188A-59AD-4329-916E-0A539BDC96EC}"/>
              </a:ext>
            </a:extLst>
          </p:cNvPr>
          <p:cNvSpPr>
            <a:spLocks noGrp="1"/>
          </p:cNvSpPr>
          <p:nvPr>
            <p:ph type="ftr" sz="quarter" idx="11"/>
          </p:nvPr>
        </p:nvSpPr>
        <p:spPr>
          <a:xfrm>
            <a:off x="2586125" y="6356350"/>
            <a:ext cx="7102027" cy="365125"/>
          </a:xfrm>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6" name="Picture 5">
            <a:extLst>
              <a:ext uri="{FF2B5EF4-FFF2-40B4-BE49-F238E27FC236}">
                <a16:creationId xmlns:a16="http://schemas.microsoft.com/office/drawing/2014/main" id="{B070785F-7F95-45CE-9938-690CEF823F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6397" y="431927"/>
            <a:ext cx="1143000" cy="1143000"/>
          </a:xfrm>
          <a:prstGeom prst="rect">
            <a:avLst/>
          </a:prstGeom>
        </p:spPr>
      </p:pic>
      <p:pic>
        <p:nvPicPr>
          <p:cNvPr id="8" name="Picture 7">
            <a:extLst>
              <a:ext uri="{FF2B5EF4-FFF2-40B4-BE49-F238E27FC236}">
                <a16:creationId xmlns:a16="http://schemas.microsoft.com/office/drawing/2014/main" id="{2442A7E2-475B-49B8-8361-8D557B3226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2353" y="389181"/>
            <a:ext cx="1143000" cy="1143000"/>
          </a:xfrm>
          <a:prstGeom prst="rect">
            <a:avLst/>
          </a:prstGeom>
        </p:spPr>
      </p:pic>
    </p:spTree>
    <p:extLst>
      <p:ext uri="{BB962C8B-B14F-4D97-AF65-F5344CB8AC3E}">
        <p14:creationId xmlns:p14="http://schemas.microsoft.com/office/powerpoint/2010/main" val="2912581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FEA9B-5329-421C-AC30-EE329A654F8D}"/>
              </a:ext>
            </a:extLst>
          </p:cNvPr>
          <p:cNvSpPr>
            <a:spLocks noGrp="1"/>
          </p:cNvSpPr>
          <p:nvPr>
            <p:ph type="ctrTitle"/>
          </p:nvPr>
        </p:nvSpPr>
        <p:spPr>
          <a:xfrm>
            <a:off x="1524000" y="1122363"/>
            <a:ext cx="9144000" cy="1381125"/>
          </a:xfrm>
        </p:spPr>
        <p:txBody>
          <a:bodyPr/>
          <a:lstStyle/>
          <a:p>
            <a:r>
              <a:rPr lang="en-US" dirty="0"/>
              <a:t>Administrative Items</a:t>
            </a:r>
          </a:p>
        </p:txBody>
      </p:sp>
      <p:sp>
        <p:nvSpPr>
          <p:cNvPr id="3" name="Subtitle 2">
            <a:extLst>
              <a:ext uri="{FF2B5EF4-FFF2-40B4-BE49-F238E27FC236}">
                <a16:creationId xmlns:a16="http://schemas.microsoft.com/office/drawing/2014/main" id="{D8B6747D-BB5B-4A8F-9681-D42F24D2BC6D}"/>
              </a:ext>
            </a:extLst>
          </p:cNvPr>
          <p:cNvSpPr>
            <a:spLocks noGrp="1"/>
          </p:cNvSpPr>
          <p:nvPr>
            <p:ph type="subTitle" idx="1"/>
          </p:nvPr>
        </p:nvSpPr>
        <p:spPr>
          <a:xfrm>
            <a:off x="1524000" y="2984422"/>
            <a:ext cx="9144000" cy="1486601"/>
          </a:xfrm>
        </p:spPr>
        <p:txBody>
          <a:bodyPr>
            <a:normAutofit/>
          </a:bodyPr>
          <a:lstStyle/>
          <a:p>
            <a:r>
              <a:rPr lang="en-US" dirty="0"/>
              <a:t>School district forms needed to participate</a:t>
            </a:r>
          </a:p>
          <a:p>
            <a:endParaRPr lang="en-US" dirty="0"/>
          </a:p>
        </p:txBody>
      </p:sp>
      <p:sp>
        <p:nvSpPr>
          <p:cNvPr id="4" name="Footer Placeholder 3">
            <a:extLst>
              <a:ext uri="{FF2B5EF4-FFF2-40B4-BE49-F238E27FC236}">
                <a16:creationId xmlns:a16="http://schemas.microsoft.com/office/drawing/2014/main" id="{398C188A-59AD-4329-916E-0A539BDC96EC}"/>
              </a:ext>
            </a:extLst>
          </p:cNvPr>
          <p:cNvSpPr>
            <a:spLocks noGrp="1"/>
          </p:cNvSpPr>
          <p:nvPr>
            <p:ph type="ftr" sz="quarter" idx="11"/>
          </p:nvPr>
        </p:nvSpPr>
        <p:spPr>
          <a:xfrm>
            <a:off x="2586125" y="6356350"/>
            <a:ext cx="7102027" cy="365125"/>
          </a:xfrm>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pic>
        <p:nvPicPr>
          <p:cNvPr id="8" name="Picture 7">
            <a:extLst>
              <a:ext uri="{FF2B5EF4-FFF2-40B4-BE49-F238E27FC236}">
                <a16:creationId xmlns:a16="http://schemas.microsoft.com/office/drawing/2014/main" id="{A412E7ED-5151-46D8-9586-982FCF0A57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999" y="3680039"/>
            <a:ext cx="3298573" cy="2232707"/>
          </a:xfrm>
          <a:prstGeom prst="rect">
            <a:avLst/>
          </a:prstGeom>
        </p:spPr>
      </p:pic>
    </p:spTree>
    <p:extLst>
      <p:ext uri="{BB962C8B-B14F-4D97-AF65-F5344CB8AC3E}">
        <p14:creationId xmlns:p14="http://schemas.microsoft.com/office/powerpoint/2010/main" val="1501825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55870FB-F00D-4793-A914-43BA5A7D8B6F}"/>
              </a:ext>
            </a:extLst>
          </p:cNvPr>
          <p:cNvSpPr>
            <a:spLocks noGrp="1"/>
          </p:cNvSpPr>
          <p:nvPr>
            <p:ph type="ftr" sz="quarter" idx="11"/>
          </p:nvPr>
        </p:nvSpPr>
        <p:spPr/>
        <p:txBody>
          <a:bodyPr/>
          <a:lstStyle/>
          <a:p>
            <a:r>
              <a:rPr lang="en-US" sz="1800" dirty="0">
                <a:solidFill>
                  <a:schemeClr val="accent1"/>
                </a:solidFill>
              </a:rPr>
              <a:t>#</a:t>
            </a:r>
            <a:r>
              <a:rPr lang="en-US" sz="1800" dirty="0" err="1">
                <a:solidFill>
                  <a:schemeClr val="accent1"/>
                </a:solidFill>
              </a:rPr>
              <a:t>PatriotPride</a:t>
            </a:r>
            <a:r>
              <a:rPr lang="en-US" sz="1800" dirty="0">
                <a:solidFill>
                  <a:schemeClr val="accent1"/>
                </a:solidFill>
              </a:rPr>
              <a:t>      #</a:t>
            </a:r>
            <a:r>
              <a:rPr lang="en-US" sz="1800" dirty="0" err="1">
                <a:solidFill>
                  <a:schemeClr val="accent1"/>
                </a:solidFill>
              </a:rPr>
              <a:t>BurnTheBoats</a:t>
            </a:r>
            <a:endParaRPr lang="en-US" sz="1800" dirty="0">
              <a:solidFill>
                <a:schemeClr val="accent1"/>
              </a:solidFill>
            </a:endParaRPr>
          </a:p>
        </p:txBody>
      </p:sp>
      <p:sp>
        <p:nvSpPr>
          <p:cNvPr id="4" name="Rectangle 3">
            <a:extLst>
              <a:ext uri="{FF2B5EF4-FFF2-40B4-BE49-F238E27FC236}">
                <a16:creationId xmlns:a16="http://schemas.microsoft.com/office/drawing/2014/main" id="{5CD95FE7-B0D7-4031-A5B6-D00071C026E0}"/>
              </a:ext>
            </a:extLst>
          </p:cNvPr>
          <p:cNvSpPr/>
          <p:nvPr/>
        </p:nvSpPr>
        <p:spPr>
          <a:xfrm>
            <a:off x="1110743" y="1259079"/>
            <a:ext cx="9334733" cy="3417795"/>
          </a:xfrm>
          <a:prstGeom prst="rect">
            <a:avLst/>
          </a:prstGeom>
        </p:spPr>
        <p:txBody>
          <a:bodyPr wrap="square">
            <a:spAutoFit/>
          </a:bodyPr>
          <a:lstStyle/>
          <a:p>
            <a:pPr>
              <a:lnSpc>
                <a:spcPct val="107000"/>
              </a:lnSpc>
              <a:spcAft>
                <a:spcPts val="3750"/>
              </a:spcAft>
            </a:pPr>
            <a:r>
              <a:rPr lang="en-US" sz="3600" b="1" kern="1800" dirty="0">
                <a:solidFill>
                  <a:srgbClr val="0033AB"/>
                </a:solidFill>
                <a:latin typeface="Open Sans"/>
                <a:ea typeface="Times New Roman" panose="02020603050405020304" pitchFamily="18" charset="0"/>
                <a:cs typeface="Times New Roman" panose="02020603050405020304" pitchFamily="18" charset="0"/>
              </a:rPr>
              <a:t>Registration Information</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125"/>
              </a:spcAft>
            </a:pPr>
            <a:r>
              <a:rPr lang="en-US" sz="2000" b="1" dirty="0">
                <a:solidFill>
                  <a:srgbClr val="242424"/>
                </a:solidFill>
                <a:latin typeface="Open Sans"/>
                <a:ea typeface="Times New Roman" panose="02020603050405020304" pitchFamily="18" charset="0"/>
                <a:cs typeface="Times New Roman" panose="02020603050405020304" pitchFamily="18" charset="0"/>
              </a:rPr>
              <a:t>Athletes will need to complete four steps prior to participating in a sport: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Register on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FormRELeaf</a:t>
            </a:r>
            <a:r>
              <a:rPr lang="en-US" dirty="0">
                <a:latin typeface="Times New Roman" panose="02020603050405020304" pitchFamily="18" charset="0"/>
                <a:ea typeface="Times New Roman" panose="02020603050405020304" pitchFamily="18" charset="0"/>
                <a:cs typeface="Times New Roman" panose="02020603050405020304" pitchFamily="18" charset="0"/>
              </a:rPr>
              <a:t> (initial registration or recertification registration).</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Submit a PIAA Physical dated after May 1 of the current year in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FormRELeaf</a:t>
            </a:r>
            <a:r>
              <a:rPr lang="en-US" dirty="0">
                <a:latin typeface="Times New Roman" panose="02020603050405020304" pitchFamily="18" charset="0"/>
                <a:ea typeface="Times New Roman" panose="02020603050405020304" pitchFamily="18" charset="0"/>
                <a:cs typeface="Times New Roman" panose="02020603050405020304" pitchFamily="18" charset="0"/>
              </a:rPr>
              <a:t> (once a school year).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Pay the GVSD $95 activity fee (each season).</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Complete the required Hazing Awareness Course (once a school year).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35627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813</TotalTime>
  <Words>3708</Words>
  <Application>Microsoft Office PowerPoint</Application>
  <PresentationFormat>Widescreen</PresentationFormat>
  <Paragraphs>583</Paragraphs>
  <Slides>39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Arial</vt:lpstr>
      <vt:lpstr>Calibri</vt:lpstr>
      <vt:lpstr>Calibri Light</vt:lpstr>
      <vt:lpstr>Courier New</vt:lpstr>
      <vt:lpstr>Georgia</vt:lpstr>
      <vt:lpstr>Open Sans</vt:lpstr>
      <vt:lpstr>Times New Roman</vt:lpstr>
      <vt:lpstr>Office Theme</vt:lpstr>
      <vt:lpstr>Great Valley Football</vt:lpstr>
      <vt:lpstr>Welcome</vt:lpstr>
      <vt:lpstr>Great Valley Gridiron Club</vt:lpstr>
      <vt:lpstr>Great Valley Gridiron Club</vt:lpstr>
      <vt:lpstr>Great Valley Gridiron Club</vt:lpstr>
      <vt:lpstr>Great Valley Gridiron Club</vt:lpstr>
      <vt:lpstr>Great Valley Gridiron Club  </vt:lpstr>
      <vt:lpstr>Administrative Items</vt:lpstr>
      <vt:lpstr>PowerPoint Presentation</vt:lpstr>
      <vt:lpstr>PowerPoint Presentation</vt:lpstr>
      <vt:lpstr>PowerPoint Presentation</vt:lpstr>
      <vt:lpstr>PowerPoint Presentation</vt:lpstr>
      <vt:lpstr>Program Information</vt:lpstr>
      <vt:lpstr>Mission Statement</vt:lpstr>
      <vt:lpstr>2025 GV Coaching Staff</vt:lpstr>
      <vt:lpstr>Expectations of our Coaches</vt:lpstr>
      <vt:lpstr>Calendars</vt:lpstr>
      <vt:lpstr>Training Sessions: Weight Room</vt:lpstr>
      <vt:lpstr>Training Sessions: Field/Track-Speed &amp; Agility</vt:lpstr>
      <vt:lpstr>Spring Practices</vt:lpstr>
      <vt:lpstr>June 7v7 &amp; OL/DL Training</vt:lpstr>
      <vt:lpstr>PowerPoint Presentation</vt:lpstr>
      <vt:lpstr>Summer Practices</vt:lpstr>
      <vt:lpstr>Downingtown East Team Camp</vt:lpstr>
      <vt:lpstr>PowerPoint Presentation</vt:lpstr>
      <vt:lpstr>2025 Varsity/JV Schedule</vt:lpstr>
      <vt:lpstr>Program Vision Make football the best part of their day </vt:lpstr>
      <vt:lpstr>Great Valley Football Core Values </vt:lpstr>
      <vt:lpstr>Program Standards </vt:lpstr>
      <vt:lpstr>Program Philosophy </vt:lpstr>
      <vt:lpstr>Program Philosophy </vt:lpstr>
      <vt:lpstr>Coaching Philosophy </vt:lpstr>
      <vt:lpstr>Connections &amp; Community Relationships </vt:lpstr>
      <vt:lpstr>Role of Parents/Guardians</vt:lpstr>
      <vt:lpstr>Parent/Coach Communication</vt:lpstr>
      <vt:lpstr>Athletic Training/Injuries </vt:lpstr>
      <vt:lpstr>Equipment/Locker Room Etiquette</vt:lpstr>
      <vt:lpstr>Leadership Council </vt:lpstr>
      <vt:lpstr>Final Thoughts/Wrap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Great Valley Football</dc:title>
  <dc:creator>Gary Phillips</dc:creator>
  <cp:lastModifiedBy>Gary Phillips</cp:lastModifiedBy>
  <cp:revision>51</cp:revision>
  <cp:lastPrinted>2025-05-14T17:20:05Z</cp:lastPrinted>
  <dcterms:created xsi:type="dcterms:W3CDTF">2025-05-08T16:02:03Z</dcterms:created>
  <dcterms:modified xsi:type="dcterms:W3CDTF">2025-05-16T16:45:23Z</dcterms:modified>
</cp:coreProperties>
</file>