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69" r:id="rId2"/>
    <p:sldId id="257" r:id="rId3"/>
    <p:sldId id="258" r:id="rId4"/>
    <p:sldId id="259" r:id="rId5"/>
    <p:sldId id="260" r:id="rId6"/>
    <p:sldId id="261" r:id="rId7"/>
    <p:sldId id="271" r:id="rId8"/>
    <p:sldId id="262" r:id="rId9"/>
    <p:sldId id="263" r:id="rId10"/>
    <p:sldId id="264" r:id="rId11"/>
    <p:sldId id="265" r:id="rId12"/>
    <p:sldId id="266" r:id="rId13"/>
    <p:sldId id="267" r:id="rId14"/>
    <p:sldId id="268" r:id="rId15"/>
    <p:sldId id="270" r:id="rId16"/>
  </p:sldIdLst>
  <p:sldSz cx="12188825" cy="6858000"/>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304" userDrawn="1">
          <p15:clr>
            <a:srgbClr val="A4A3A4"/>
          </p15:clr>
        </p15:guide>
        <p15:guide id="2" pos="302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1" autoAdjust="0"/>
    <p:restoredTop sz="94599" autoAdjust="0"/>
  </p:normalViewPr>
  <p:slideViewPr>
    <p:cSldViewPr>
      <p:cViewPr varScale="1">
        <p:scale>
          <a:sx n="114" d="100"/>
          <a:sy n="114" d="100"/>
        </p:scale>
        <p:origin x="300" y="108"/>
      </p:cViewPr>
      <p:guideLst>
        <p:guide pos="3839"/>
        <p:guide orient="horz" pos="2160"/>
      </p:guideLst>
    </p:cSldViewPr>
  </p:slideViewPr>
  <p:notesTextViewPr>
    <p:cViewPr>
      <p:scale>
        <a:sx n="1" d="1"/>
        <a:sy n="1" d="1"/>
      </p:scale>
      <p:origin x="0" y="0"/>
    </p:cViewPr>
  </p:notesTextViewPr>
  <p:notesViewPr>
    <p:cSldViewPr showGuides="1">
      <p:cViewPr varScale="1">
        <p:scale>
          <a:sx n="52" d="100"/>
          <a:sy n="52" d="100"/>
        </p:scale>
        <p:origin x="2664" y="32"/>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653" tIns="48327" rIns="96653" bIns="48327" rtlCol="0"/>
          <a:lstStyle>
            <a:lvl1pPr algn="l">
              <a:defRPr sz="1200"/>
            </a:lvl1pPr>
          </a:lstStyle>
          <a:p>
            <a:endParaRPr/>
          </a:p>
        </p:txBody>
      </p:sp>
      <p:sp>
        <p:nvSpPr>
          <p:cNvPr id="3" name="Date Placeholder 2"/>
          <p:cNvSpPr>
            <a:spLocks noGrp="1"/>
          </p:cNvSpPr>
          <p:nvPr>
            <p:ph type="dt" sz="quarter" idx="1"/>
          </p:nvPr>
        </p:nvSpPr>
        <p:spPr>
          <a:xfrm>
            <a:off x="5438458" y="0"/>
            <a:ext cx="4160520" cy="365760"/>
          </a:xfrm>
          <a:prstGeom prst="rect">
            <a:avLst/>
          </a:prstGeom>
        </p:spPr>
        <p:txBody>
          <a:bodyPr vert="horz" lIns="96653" tIns="48327" rIns="96653" bIns="48327" rtlCol="0"/>
          <a:lstStyle>
            <a:lvl1pPr algn="r">
              <a:defRPr sz="1200"/>
            </a:lvl1pPr>
          </a:lstStyle>
          <a:p>
            <a:fld id="{784AA43A-3F76-4A13-9CD6-36134EB429E3}" type="datetimeFigureOut">
              <a:rPr lang="en-US"/>
              <a:t>8/2/2017</a:t>
            </a:fld>
            <a:endParaRPr/>
          </a:p>
        </p:txBody>
      </p:sp>
      <p:sp>
        <p:nvSpPr>
          <p:cNvPr id="4" name="Footer Placeholder 3"/>
          <p:cNvSpPr>
            <a:spLocks noGrp="1"/>
          </p:cNvSpPr>
          <p:nvPr>
            <p:ph type="ftr" sz="quarter" idx="2"/>
          </p:nvPr>
        </p:nvSpPr>
        <p:spPr>
          <a:xfrm>
            <a:off x="0" y="6948171"/>
            <a:ext cx="4160520" cy="365760"/>
          </a:xfrm>
          <a:prstGeom prst="rect">
            <a:avLst/>
          </a:prstGeom>
        </p:spPr>
        <p:txBody>
          <a:bodyPr vert="horz" lIns="96653" tIns="48327" rIns="96653" bIns="48327" rtlCol="0" anchor="b"/>
          <a:lstStyle>
            <a:lvl1pPr algn="l">
              <a:defRPr sz="1200"/>
            </a:lvl1pPr>
          </a:lstStyle>
          <a:p>
            <a:endParaRPr/>
          </a:p>
        </p:txBody>
      </p:sp>
      <p:sp>
        <p:nvSpPr>
          <p:cNvPr id="5" name="Slide Number Placeholder 4"/>
          <p:cNvSpPr>
            <a:spLocks noGrp="1"/>
          </p:cNvSpPr>
          <p:nvPr>
            <p:ph type="sldNum" sz="quarter" idx="3"/>
          </p:nvPr>
        </p:nvSpPr>
        <p:spPr>
          <a:xfrm>
            <a:off x="5438458" y="6948171"/>
            <a:ext cx="4160520" cy="365760"/>
          </a:xfrm>
          <a:prstGeom prst="rect">
            <a:avLst/>
          </a:prstGeom>
        </p:spPr>
        <p:txBody>
          <a:bodyPr vert="horz" lIns="96653" tIns="48327" rIns="96653" bIns="48327"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653" tIns="48327" rIns="96653" bIns="48327" rtlCol="0"/>
          <a:lstStyle>
            <a:lvl1pPr algn="l">
              <a:defRPr sz="1200"/>
            </a:lvl1pPr>
          </a:lstStyle>
          <a:p>
            <a:endParaRPr/>
          </a:p>
        </p:txBody>
      </p:sp>
      <p:sp>
        <p:nvSpPr>
          <p:cNvPr id="3" name="Date Placeholder 2"/>
          <p:cNvSpPr>
            <a:spLocks noGrp="1"/>
          </p:cNvSpPr>
          <p:nvPr>
            <p:ph type="dt" idx="1"/>
          </p:nvPr>
        </p:nvSpPr>
        <p:spPr>
          <a:xfrm>
            <a:off x="5438458" y="0"/>
            <a:ext cx="4160520" cy="365760"/>
          </a:xfrm>
          <a:prstGeom prst="rect">
            <a:avLst/>
          </a:prstGeom>
        </p:spPr>
        <p:txBody>
          <a:bodyPr vert="horz" lIns="96653" tIns="48327" rIns="96653" bIns="48327" rtlCol="0"/>
          <a:lstStyle>
            <a:lvl1pPr algn="r">
              <a:defRPr sz="1200"/>
            </a:lvl1pPr>
          </a:lstStyle>
          <a:p>
            <a:fld id="{5F674A4F-2B7A-4ECB-A400-260B2FFC03C1}" type="datetimeFigureOut">
              <a:rPr lang="en-US"/>
              <a:t>8/2/2017</a:t>
            </a:fld>
            <a:endParaRPr/>
          </a:p>
        </p:txBody>
      </p:sp>
      <p:sp>
        <p:nvSpPr>
          <p:cNvPr id="4" name="Slide Image Placeholder 3"/>
          <p:cNvSpPr>
            <a:spLocks noGrp="1" noRot="1" noChangeAspect="1"/>
          </p:cNvSpPr>
          <p:nvPr>
            <p:ph type="sldImg" idx="2"/>
          </p:nvPr>
        </p:nvSpPr>
        <p:spPr>
          <a:xfrm>
            <a:off x="2363788" y="547688"/>
            <a:ext cx="4873625" cy="2743200"/>
          </a:xfrm>
          <a:prstGeom prst="rect">
            <a:avLst/>
          </a:prstGeom>
          <a:noFill/>
          <a:ln w="12700">
            <a:solidFill>
              <a:prstClr val="black"/>
            </a:solidFill>
          </a:ln>
        </p:spPr>
        <p:txBody>
          <a:bodyPr vert="horz" lIns="96653" tIns="48327" rIns="96653" bIns="48327" rtlCol="0" anchor="ctr"/>
          <a:lstStyle/>
          <a:p>
            <a:endParaRPr/>
          </a:p>
        </p:txBody>
      </p:sp>
      <p:sp>
        <p:nvSpPr>
          <p:cNvPr id="5" name="Notes Placeholder 4"/>
          <p:cNvSpPr>
            <a:spLocks noGrp="1"/>
          </p:cNvSpPr>
          <p:nvPr>
            <p:ph type="body" sz="quarter" idx="3"/>
          </p:nvPr>
        </p:nvSpPr>
        <p:spPr>
          <a:xfrm>
            <a:off x="960120" y="3474720"/>
            <a:ext cx="7680960" cy="3291840"/>
          </a:xfrm>
          <a:prstGeom prst="rect">
            <a:avLst/>
          </a:prstGeom>
        </p:spPr>
        <p:txBody>
          <a:bodyPr vert="horz" lIns="96653" tIns="48327" rIns="96653" bIns="48327"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6948171"/>
            <a:ext cx="4160520" cy="365760"/>
          </a:xfrm>
          <a:prstGeom prst="rect">
            <a:avLst/>
          </a:prstGeom>
        </p:spPr>
        <p:txBody>
          <a:bodyPr vert="horz" lIns="96653" tIns="48327" rIns="96653" bIns="48327" rtlCol="0" anchor="b"/>
          <a:lstStyle>
            <a:lvl1pPr algn="l">
              <a:defRPr sz="1200"/>
            </a:lvl1pPr>
          </a:lstStyle>
          <a:p>
            <a:endParaRPr/>
          </a:p>
        </p:txBody>
      </p:sp>
      <p:sp>
        <p:nvSpPr>
          <p:cNvPr id="7" name="Slide Number Placeholder 6"/>
          <p:cNvSpPr>
            <a:spLocks noGrp="1"/>
          </p:cNvSpPr>
          <p:nvPr>
            <p:ph type="sldNum" sz="quarter" idx="5"/>
          </p:nvPr>
        </p:nvSpPr>
        <p:spPr>
          <a:xfrm>
            <a:off x="5438458" y="6948171"/>
            <a:ext cx="4160520" cy="365760"/>
          </a:xfrm>
          <a:prstGeom prst="rect">
            <a:avLst/>
          </a:prstGeom>
        </p:spPr>
        <p:txBody>
          <a:bodyPr vert="horz" lIns="96653" tIns="48327" rIns="96653" bIns="48327"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a:t>Click to edit Master title style</a:t>
            </a:r>
            <a:endParaRPr/>
          </a:p>
        </p:txBody>
      </p:sp>
      <p:grpSp>
        <p:nvGrpSpPr>
          <p:cNvPr id="256" name="line" descr="Line graphic"/>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7" name="line" descr="Line graphic"/>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8/2/2017</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1612" y="274639"/>
            <a:ext cx="1371600" cy="5901747"/>
          </a:xfrm>
        </p:spPr>
        <p:txBody>
          <a:bodyPr vert="eaVert"/>
          <a:lstStyle/>
          <a:p>
            <a:r>
              <a:rPr lang="en-US"/>
              <a:t>Click to edit Master title style</a:t>
            </a:r>
            <a:endParaRPr/>
          </a:p>
        </p:txBody>
      </p:sp>
      <p:grpSp>
        <p:nvGrpSpPr>
          <p:cNvPr id="7" name="line" descr="Line graphic"/>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hasCustomPrompt="1"/>
          </p:nvPr>
        </p:nvSpPr>
        <p:spPr>
          <a:xfrm>
            <a:off x="608012" y="277813"/>
            <a:ext cx="9144001" cy="5898573"/>
          </a:xfrm>
        </p:spPr>
        <p:txBody>
          <a:bodyPr vert="eaVert"/>
          <a:lstStyle>
            <a:lvl5pPr>
              <a:defRPr/>
            </a:lvl5pPr>
            <a:lvl6pPr marL="1261872" indent="0">
              <a:buNone/>
              <a:defRPr/>
            </a:lvl6pPr>
            <a:lvl7pPr>
              <a:defRPr/>
            </a:lvl7pPr>
            <a:lvl8pPr>
              <a:defRPr baseline="0"/>
            </a:lvl8pPr>
            <a:lvl9pPr>
              <a:defRPr baseline="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endParaRPr lang="en-US"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8/2/2017</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grpSp>
        <p:nvGrpSpPr>
          <p:cNvPr id="167" name="line" descr="Line graphic"/>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t>8/2/2017</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a:t>Click to edit Master title style</a:t>
            </a:r>
            <a:endParaRPr/>
          </a:p>
        </p:txBody>
      </p:sp>
      <p:grpSp>
        <p:nvGrpSpPr>
          <p:cNvPr id="255" name="line" descr="Line graphic"/>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8/2/2017</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grpSp>
        <p:nvGrpSpPr>
          <p:cNvPr id="158" name="line" descr="Line graphic"/>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8/2/2017</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lvl1pPr>
              <a:defRPr/>
            </a:lvl1pPr>
          </a:lstStyle>
          <a:p>
            <a:r>
              <a:rPr lang="en-US"/>
              <a:t>Click to edit Master title style</a:t>
            </a:r>
            <a:endParaRPr/>
          </a:p>
        </p:txBody>
      </p:sp>
      <p:grpSp>
        <p:nvGrpSpPr>
          <p:cNvPr id="160" name="line" descr="Line graphic"/>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9AFE8FB1-0A7A-443E-AAF7-31D4FA1AA312}" type="datetimeFigureOut">
              <a:rPr lang="en-US"/>
              <a:t>8/2/2017</a:t>
            </a:fld>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156" name="line" descr="Line graphic"/>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9AFE8FB1-0A7A-443E-AAF7-31D4FA1AA312}" type="datetimeFigureOut">
              <a:rPr lang="en-US"/>
              <a:t>8/2/2017</a:t>
            </a:fld>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9AFE8FB1-0A7A-443E-AAF7-31D4FA1AA312}" type="datetimeFigureOut">
              <a:rPr lang="en-US"/>
              <a:t>8/2/2017</a:t>
            </a:fld>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grpSp>
        <p:nvGrpSpPr>
          <p:cNvPr id="615" name="frame" descr="Box graphic"/>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8/2/2017</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grpSp>
        <p:nvGrpSpPr>
          <p:cNvPr id="614" name="frame" descr="Box graphic"/>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8/2/2017</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9AFE8FB1-0A7A-443E-AAF7-31D4FA1AA312}" type="datetimeFigureOut">
              <a:rPr lang="en-US" smtClean="0"/>
              <a:pPr/>
              <a:t>8/2/2017</a:t>
            </a:fld>
            <a:endParaRPr lang="en-US" dirty="0"/>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myers-stevens.com/New/enrollment-page/"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8212" y="1981200"/>
            <a:ext cx="7772399" cy="2667000"/>
          </a:xfrm>
        </p:spPr>
        <p:txBody>
          <a:bodyPr/>
          <a:lstStyle/>
          <a:p>
            <a:r>
              <a:rPr lang="en-US" sz="6600" dirty="0">
                <a:latin typeface="Georgia" panose="02040502050405020303" pitchFamily="18" charset="0"/>
              </a:rPr>
              <a:t>Huntington Beach High School</a:t>
            </a:r>
          </a:p>
        </p:txBody>
      </p:sp>
      <p:sp>
        <p:nvSpPr>
          <p:cNvPr id="3" name="Subtitle 2"/>
          <p:cNvSpPr>
            <a:spLocks noGrp="1"/>
          </p:cNvSpPr>
          <p:nvPr>
            <p:ph type="subTitle" idx="1"/>
          </p:nvPr>
        </p:nvSpPr>
        <p:spPr>
          <a:xfrm>
            <a:off x="2513011" y="4876800"/>
            <a:ext cx="7162799" cy="1066800"/>
          </a:xfrm>
        </p:spPr>
        <p:txBody>
          <a:bodyPr>
            <a:normAutofit/>
          </a:bodyPr>
          <a:lstStyle/>
          <a:p>
            <a:r>
              <a:rPr lang="en-US" sz="3600" dirty="0">
                <a:latin typeface="Georgia" panose="02040502050405020303" pitchFamily="18" charset="0"/>
              </a:rPr>
              <a:t>AthleticClearance.com Help Guide</a:t>
            </a:r>
          </a:p>
        </p:txBody>
      </p:sp>
    </p:spTree>
    <p:extLst>
      <p:ext uri="{BB962C8B-B14F-4D97-AF65-F5344CB8AC3E}">
        <p14:creationId xmlns:p14="http://schemas.microsoft.com/office/powerpoint/2010/main" val="2775417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5"/>
          <p:cNvSpPr txBox="1">
            <a:spLocks/>
          </p:cNvSpPr>
          <p:nvPr/>
        </p:nvSpPr>
        <p:spPr>
          <a:xfrm>
            <a:off x="6246812" y="1371600"/>
            <a:ext cx="5102352" cy="4724400"/>
          </a:xfrm>
          <a:prstGeom prst="rect">
            <a:avLst/>
          </a:prstGeom>
        </p:spPr>
        <p:txBody>
          <a:bodyPr>
            <a:norm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a:lstStyle>
          <a:p>
            <a:r>
              <a:rPr lang="en-US" dirty="0">
                <a:latin typeface="Georgia" panose="02040502050405020303" pitchFamily="18" charset="0"/>
              </a:rPr>
              <a:t>Signatures – first portion will be for parent/guardian only</a:t>
            </a:r>
          </a:p>
          <a:p>
            <a:r>
              <a:rPr lang="en-US" dirty="0">
                <a:latin typeface="Georgia" panose="02040502050405020303" pitchFamily="18" charset="0"/>
              </a:rPr>
              <a:t>Complete ALL sections</a:t>
            </a:r>
          </a:p>
          <a:p>
            <a:r>
              <a:rPr lang="en-US" dirty="0">
                <a:latin typeface="Georgia" panose="02040502050405020303" pitchFamily="18" charset="0"/>
              </a:rPr>
              <a:t>Please read the material provided and/or download forms for your records</a:t>
            </a:r>
          </a:p>
          <a:p>
            <a:r>
              <a:rPr lang="en-US" dirty="0">
                <a:latin typeface="Georgia" panose="02040502050405020303" pitchFamily="18" charset="0"/>
              </a:rPr>
              <a:t>Parent/Guardians should be the only ones electronically signing their designated portions</a:t>
            </a:r>
          </a:p>
          <a:p>
            <a:endParaRPr lang="en-US" dirty="0">
              <a:latin typeface="Georgia" panose="02040502050405020303" pitchFamily="18" charset="0"/>
            </a:endParaRPr>
          </a:p>
        </p:txBody>
      </p:sp>
      <p:sp>
        <p:nvSpPr>
          <p:cNvPr id="4" name="TextBox 3"/>
          <p:cNvSpPr txBox="1"/>
          <p:nvPr/>
        </p:nvSpPr>
        <p:spPr>
          <a:xfrm>
            <a:off x="5865812" y="381000"/>
            <a:ext cx="6172200" cy="535531"/>
          </a:xfrm>
          <a:prstGeom prst="rect">
            <a:avLst/>
          </a:prstGeom>
          <a:noFill/>
        </p:spPr>
        <p:txBody>
          <a:bodyPr wrap="square" rtlCol="0">
            <a:spAutoFit/>
          </a:bodyPr>
          <a:lstStyle/>
          <a:p>
            <a:pPr>
              <a:lnSpc>
                <a:spcPct val="90000"/>
              </a:lnSpc>
            </a:pPr>
            <a:r>
              <a:rPr lang="en-US" sz="3200" dirty="0">
                <a:latin typeface="Georgia" panose="02040502050405020303" pitchFamily="18" charset="0"/>
              </a:rPr>
              <a:t>AthleticClearance.com – Step #4</a:t>
            </a:r>
          </a:p>
        </p:txBody>
      </p:sp>
      <p:pic>
        <p:nvPicPr>
          <p:cNvPr id="5" name="Picture 4">
            <a:extLst>
              <a:ext uri="{FF2B5EF4-FFF2-40B4-BE49-F238E27FC236}">
                <a16:creationId xmlns:a16="http://schemas.microsoft.com/office/drawing/2014/main" id="{037C647D-08FB-4F76-8286-DE36E04DBA86}"/>
              </a:ext>
            </a:extLst>
          </p:cNvPr>
          <p:cNvPicPr>
            <a:picLocks noChangeAspect="1"/>
          </p:cNvPicPr>
          <p:nvPr/>
        </p:nvPicPr>
        <p:blipFill>
          <a:blip r:embed="rId2"/>
          <a:stretch>
            <a:fillRect/>
          </a:stretch>
        </p:blipFill>
        <p:spPr>
          <a:xfrm>
            <a:off x="303212" y="228600"/>
            <a:ext cx="5391512" cy="6157519"/>
          </a:xfrm>
          <a:prstGeom prst="rect">
            <a:avLst/>
          </a:prstGeom>
        </p:spPr>
      </p:pic>
    </p:spTree>
    <p:extLst>
      <p:ext uri="{BB962C8B-B14F-4D97-AF65-F5344CB8AC3E}">
        <p14:creationId xmlns:p14="http://schemas.microsoft.com/office/powerpoint/2010/main" val="1875135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p:cNvSpPr txBox="1">
            <a:spLocks/>
          </p:cNvSpPr>
          <p:nvPr/>
        </p:nvSpPr>
        <p:spPr>
          <a:xfrm>
            <a:off x="455612" y="1219200"/>
            <a:ext cx="5483352" cy="5181600"/>
          </a:xfrm>
          <a:prstGeom prst="rect">
            <a:avLst/>
          </a:prstGeom>
        </p:spPr>
        <p:txBody>
          <a:bodyPr>
            <a:norm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a:lstStyle>
          <a:p>
            <a:r>
              <a:rPr lang="en-US" dirty="0">
                <a:latin typeface="Georgia" panose="02040502050405020303" pitchFamily="18" charset="0"/>
              </a:rPr>
              <a:t>Signatures – second portion will be for students only</a:t>
            </a:r>
          </a:p>
          <a:p>
            <a:r>
              <a:rPr lang="en-US" dirty="0">
                <a:latin typeface="Georgia" panose="02040502050405020303" pitchFamily="18" charset="0"/>
              </a:rPr>
              <a:t>Complete ALL sections</a:t>
            </a:r>
          </a:p>
          <a:p>
            <a:r>
              <a:rPr lang="en-US" dirty="0">
                <a:latin typeface="Georgia" panose="02040502050405020303" pitchFamily="18" charset="0"/>
              </a:rPr>
              <a:t>Please read the material provided and/or download forms for your records</a:t>
            </a:r>
          </a:p>
          <a:p>
            <a:r>
              <a:rPr lang="en-US" dirty="0">
                <a:latin typeface="Georgia" panose="02040502050405020303" pitchFamily="18" charset="0"/>
              </a:rPr>
              <a:t>Students should be the only ones electronically signing their designated portions</a:t>
            </a:r>
          </a:p>
          <a:p>
            <a:r>
              <a:rPr lang="en-US" dirty="0">
                <a:latin typeface="Georgia" panose="02040502050405020303" pitchFamily="18" charset="0"/>
              </a:rPr>
              <a:t>Submit when all signatures from parent/guardian and student have been completed</a:t>
            </a:r>
          </a:p>
          <a:p>
            <a:endParaRPr lang="en-US" dirty="0">
              <a:latin typeface="Georgia" panose="02040502050405020303" pitchFamily="18" charset="0"/>
            </a:endParaRPr>
          </a:p>
        </p:txBody>
      </p:sp>
      <p:sp>
        <p:nvSpPr>
          <p:cNvPr id="5" name="TextBox 4"/>
          <p:cNvSpPr txBox="1"/>
          <p:nvPr/>
        </p:nvSpPr>
        <p:spPr>
          <a:xfrm>
            <a:off x="227012" y="381000"/>
            <a:ext cx="6172200" cy="535531"/>
          </a:xfrm>
          <a:prstGeom prst="rect">
            <a:avLst/>
          </a:prstGeom>
          <a:noFill/>
        </p:spPr>
        <p:txBody>
          <a:bodyPr wrap="square" rtlCol="0">
            <a:spAutoFit/>
          </a:bodyPr>
          <a:lstStyle/>
          <a:p>
            <a:pPr>
              <a:lnSpc>
                <a:spcPct val="90000"/>
              </a:lnSpc>
            </a:pPr>
            <a:r>
              <a:rPr lang="en-US" sz="3200" dirty="0">
                <a:latin typeface="Georgia" panose="02040502050405020303" pitchFamily="18" charset="0"/>
              </a:rPr>
              <a:t>AthleticClearance.com – Step #4</a:t>
            </a:r>
          </a:p>
        </p:txBody>
      </p:sp>
      <p:pic>
        <p:nvPicPr>
          <p:cNvPr id="3" name="Picture 2">
            <a:extLst>
              <a:ext uri="{FF2B5EF4-FFF2-40B4-BE49-F238E27FC236}">
                <a16:creationId xmlns:a16="http://schemas.microsoft.com/office/drawing/2014/main" id="{69A25225-7785-4FE7-AA23-6DD16D3CFC71}"/>
              </a:ext>
            </a:extLst>
          </p:cNvPr>
          <p:cNvPicPr>
            <a:picLocks noChangeAspect="1"/>
          </p:cNvPicPr>
          <p:nvPr/>
        </p:nvPicPr>
        <p:blipFill>
          <a:blip r:embed="rId2"/>
          <a:stretch>
            <a:fillRect/>
          </a:stretch>
        </p:blipFill>
        <p:spPr>
          <a:xfrm>
            <a:off x="6856412" y="304800"/>
            <a:ext cx="4619220" cy="6019800"/>
          </a:xfrm>
          <a:prstGeom prst="rect">
            <a:avLst/>
          </a:prstGeom>
        </p:spPr>
      </p:pic>
    </p:spTree>
    <p:extLst>
      <p:ext uri="{BB962C8B-B14F-4D97-AF65-F5344CB8AC3E}">
        <p14:creationId xmlns:p14="http://schemas.microsoft.com/office/powerpoint/2010/main" val="3792797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86467" y="174506"/>
            <a:ext cx="4648201" cy="978729"/>
          </a:xfrm>
          <a:prstGeom prst="rect">
            <a:avLst/>
          </a:prstGeom>
          <a:noFill/>
        </p:spPr>
        <p:txBody>
          <a:bodyPr wrap="square" rtlCol="0">
            <a:spAutoFit/>
          </a:bodyPr>
          <a:lstStyle/>
          <a:p>
            <a:pPr algn="ctr">
              <a:lnSpc>
                <a:spcPct val="90000"/>
              </a:lnSpc>
            </a:pPr>
            <a:r>
              <a:rPr lang="en-US" sz="3200" dirty="0">
                <a:latin typeface="Georgia" panose="02040502050405020303" pitchFamily="18" charset="0"/>
              </a:rPr>
              <a:t>AthleticClearance.com – Confirmation Page</a:t>
            </a:r>
          </a:p>
        </p:txBody>
      </p:sp>
      <p:sp>
        <p:nvSpPr>
          <p:cNvPr id="5" name="Content Placeholder 5"/>
          <p:cNvSpPr txBox="1">
            <a:spLocks/>
          </p:cNvSpPr>
          <p:nvPr/>
        </p:nvSpPr>
        <p:spPr>
          <a:xfrm>
            <a:off x="5487923" y="1289713"/>
            <a:ext cx="6245288" cy="5339687"/>
          </a:xfrm>
          <a:prstGeom prst="rect">
            <a:avLst/>
          </a:prstGeom>
        </p:spPr>
        <p:txBody>
          <a:bodyPr>
            <a:normAutofit lnSpcReduction="10000"/>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a:lstStyle>
          <a:p>
            <a:pPr marL="342900" indent="-342900">
              <a:lnSpc>
                <a:spcPct val="120000"/>
              </a:lnSpc>
              <a:buFont typeface="Wingdings" panose="05000000000000000000" pitchFamily="2" charset="2"/>
              <a:buChar char="§"/>
            </a:pPr>
            <a:r>
              <a:rPr lang="en-US" dirty="0">
                <a:latin typeface="Georgia" panose="02040502050405020303" pitchFamily="18" charset="0"/>
              </a:rPr>
              <a:t>This page will appear after submitting Step 4</a:t>
            </a:r>
          </a:p>
          <a:p>
            <a:pPr marL="342900" indent="-342900">
              <a:lnSpc>
                <a:spcPct val="120000"/>
              </a:lnSpc>
              <a:buFont typeface="Wingdings" panose="05000000000000000000" pitchFamily="2" charset="2"/>
              <a:buChar char="§"/>
            </a:pPr>
            <a:r>
              <a:rPr lang="en-US" dirty="0">
                <a:latin typeface="Georgia" panose="02040502050405020303" pitchFamily="18" charset="0"/>
              </a:rPr>
              <a:t>Print &amp; sign this confirmation page and return it to school (Financial Office) for completion</a:t>
            </a:r>
          </a:p>
          <a:p>
            <a:pPr marL="342900" indent="-342900">
              <a:lnSpc>
                <a:spcPct val="120000"/>
              </a:lnSpc>
              <a:buFont typeface="Wingdings" panose="05000000000000000000" pitchFamily="2" charset="2"/>
              <a:buChar char="§"/>
            </a:pPr>
            <a:r>
              <a:rPr lang="en-US" dirty="0">
                <a:latin typeface="Georgia" panose="02040502050405020303" pitchFamily="18" charset="0"/>
              </a:rPr>
              <a:t>At the Financial office you will take care of the financial contributions (ASB, Transportation, &amp; Trainer)</a:t>
            </a:r>
          </a:p>
          <a:p>
            <a:pPr marL="342900" indent="-342900">
              <a:lnSpc>
                <a:spcPct val="120000"/>
              </a:lnSpc>
              <a:buFont typeface="Wingdings" panose="05000000000000000000" pitchFamily="2" charset="2"/>
              <a:buChar char="§"/>
            </a:pPr>
            <a:r>
              <a:rPr lang="en-US" dirty="0">
                <a:latin typeface="Georgia" panose="02040502050405020303" pitchFamily="18" charset="0"/>
              </a:rPr>
              <a:t>An email confirmation will also be sent to the user account that can be printed at a later time if needed</a:t>
            </a:r>
          </a:p>
          <a:p>
            <a:pPr>
              <a:lnSpc>
                <a:spcPct val="120000"/>
              </a:lnSpc>
            </a:pPr>
            <a:endParaRPr lang="en-US" dirty="0">
              <a:latin typeface="Georgia" panose="02040502050405020303" pitchFamily="18" charset="0"/>
            </a:endParaRPr>
          </a:p>
        </p:txBody>
      </p:sp>
      <p:pic>
        <p:nvPicPr>
          <p:cNvPr id="4" name="Picture 3">
            <a:extLst>
              <a:ext uri="{FF2B5EF4-FFF2-40B4-BE49-F238E27FC236}">
                <a16:creationId xmlns:a16="http://schemas.microsoft.com/office/drawing/2014/main" id="{1B47402C-DBF4-41B2-85AF-734E5EFDD617}"/>
              </a:ext>
            </a:extLst>
          </p:cNvPr>
          <p:cNvPicPr>
            <a:picLocks noChangeAspect="1"/>
          </p:cNvPicPr>
          <p:nvPr/>
        </p:nvPicPr>
        <p:blipFill>
          <a:blip r:embed="rId2"/>
          <a:stretch>
            <a:fillRect/>
          </a:stretch>
        </p:blipFill>
        <p:spPr>
          <a:xfrm>
            <a:off x="286433" y="457200"/>
            <a:ext cx="5165647" cy="5791200"/>
          </a:xfrm>
          <a:prstGeom prst="rect">
            <a:avLst/>
          </a:prstGeom>
        </p:spPr>
      </p:pic>
    </p:spTree>
    <p:extLst>
      <p:ext uri="{BB962C8B-B14F-4D97-AF65-F5344CB8AC3E}">
        <p14:creationId xmlns:p14="http://schemas.microsoft.com/office/powerpoint/2010/main" val="2998972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p:cNvSpPr txBox="1">
            <a:spLocks/>
          </p:cNvSpPr>
          <p:nvPr/>
        </p:nvSpPr>
        <p:spPr>
          <a:xfrm>
            <a:off x="888998" y="914400"/>
            <a:ext cx="10768013" cy="2133600"/>
          </a:xfrm>
          <a:prstGeom prst="rect">
            <a:avLst/>
          </a:prstGeom>
        </p:spPr>
        <p:txBody>
          <a:bodyPr>
            <a:norm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a:lstStyle>
          <a:p>
            <a:pPr marL="342900" indent="-342900">
              <a:lnSpc>
                <a:spcPct val="100000"/>
              </a:lnSpc>
              <a:buFont typeface="Wingdings" panose="05000000000000000000" pitchFamily="2" charset="2"/>
              <a:buChar char="§"/>
            </a:pPr>
            <a:r>
              <a:rPr lang="en-US" dirty="0">
                <a:latin typeface="Georgia" panose="02040502050405020303" pitchFamily="18" charset="0"/>
              </a:rPr>
              <a:t>Voila! After submitting the confirmation page, it will return you to the home page</a:t>
            </a:r>
          </a:p>
          <a:p>
            <a:pPr marL="342900" indent="-342900">
              <a:lnSpc>
                <a:spcPct val="100000"/>
              </a:lnSpc>
              <a:buFont typeface="Wingdings" panose="05000000000000000000" pitchFamily="2" charset="2"/>
              <a:buChar char="§"/>
            </a:pPr>
            <a:r>
              <a:rPr lang="en-US" dirty="0">
                <a:latin typeface="Georgia" panose="02040502050405020303" pitchFamily="18" charset="0"/>
              </a:rPr>
              <a:t>At this time, you will be able to see the completed clearance</a:t>
            </a:r>
          </a:p>
        </p:txBody>
      </p:sp>
      <p:sp>
        <p:nvSpPr>
          <p:cNvPr id="5" name="TextBox 4"/>
          <p:cNvSpPr txBox="1"/>
          <p:nvPr/>
        </p:nvSpPr>
        <p:spPr>
          <a:xfrm>
            <a:off x="1624804" y="228600"/>
            <a:ext cx="9296399" cy="535531"/>
          </a:xfrm>
          <a:prstGeom prst="rect">
            <a:avLst/>
          </a:prstGeom>
          <a:noFill/>
        </p:spPr>
        <p:txBody>
          <a:bodyPr wrap="square" rtlCol="0">
            <a:spAutoFit/>
          </a:bodyPr>
          <a:lstStyle/>
          <a:p>
            <a:pPr>
              <a:lnSpc>
                <a:spcPct val="90000"/>
              </a:lnSpc>
            </a:pPr>
            <a:r>
              <a:rPr lang="en-US" sz="3200" dirty="0">
                <a:latin typeface="Georgia" panose="02040502050405020303" pitchFamily="18" charset="0"/>
              </a:rPr>
              <a:t>AthleticClearance.com – Return to Home Page</a:t>
            </a:r>
          </a:p>
        </p:txBody>
      </p:sp>
      <p:pic>
        <p:nvPicPr>
          <p:cNvPr id="3" name="Picture 2">
            <a:extLst>
              <a:ext uri="{FF2B5EF4-FFF2-40B4-BE49-F238E27FC236}">
                <a16:creationId xmlns:a16="http://schemas.microsoft.com/office/drawing/2014/main" id="{3D2D8433-3BA6-4220-839E-DCD3515ED3F2}"/>
              </a:ext>
            </a:extLst>
          </p:cNvPr>
          <p:cNvPicPr>
            <a:picLocks noChangeAspect="1"/>
          </p:cNvPicPr>
          <p:nvPr/>
        </p:nvPicPr>
        <p:blipFill>
          <a:blip r:embed="rId2"/>
          <a:stretch>
            <a:fillRect/>
          </a:stretch>
        </p:blipFill>
        <p:spPr>
          <a:xfrm>
            <a:off x="1446212" y="3048000"/>
            <a:ext cx="8486775" cy="2066925"/>
          </a:xfrm>
          <a:prstGeom prst="rect">
            <a:avLst/>
          </a:prstGeom>
        </p:spPr>
      </p:pic>
    </p:spTree>
    <p:extLst>
      <p:ext uri="{BB962C8B-B14F-4D97-AF65-F5344CB8AC3E}">
        <p14:creationId xmlns:p14="http://schemas.microsoft.com/office/powerpoint/2010/main" val="353664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2612" y="685800"/>
            <a:ext cx="7391398" cy="762000"/>
          </a:xfrm>
        </p:spPr>
        <p:txBody>
          <a:bodyPr/>
          <a:lstStyle/>
          <a:p>
            <a:r>
              <a:rPr lang="en-US" dirty="0">
                <a:latin typeface="Georgia" panose="02040502050405020303" pitchFamily="18" charset="0"/>
              </a:rPr>
              <a:t>AthleticClearance.com – Finishing Tips</a:t>
            </a:r>
          </a:p>
        </p:txBody>
      </p:sp>
      <p:sp>
        <p:nvSpPr>
          <p:cNvPr id="3" name="Content Placeholder 5"/>
          <p:cNvSpPr txBox="1">
            <a:spLocks/>
          </p:cNvSpPr>
          <p:nvPr/>
        </p:nvSpPr>
        <p:spPr>
          <a:xfrm>
            <a:off x="544138" y="1981200"/>
            <a:ext cx="8979273" cy="5339687"/>
          </a:xfrm>
          <a:prstGeom prst="rect">
            <a:avLst/>
          </a:prstGeom>
        </p:spPr>
        <p:txBody>
          <a:bodyPr>
            <a:norm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a:lstStyle>
          <a:p>
            <a:pPr>
              <a:lnSpc>
                <a:spcPct val="120000"/>
              </a:lnSpc>
            </a:pPr>
            <a:endParaRPr lang="en-US" dirty="0">
              <a:latin typeface="Georgia" panose="02040502050405020303" pitchFamily="18" charset="0"/>
            </a:endParaRPr>
          </a:p>
        </p:txBody>
      </p:sp>
      <p:sp>
        <p:nvSpPr>
          <p:cNvPr id="4" name="Content Placeholder 5"/>
          <p:cNvSpPr txBox="1">
            <a:spLocks/>
          </p:cNvSpPr>
          <p:nvPr/>
        </p:nvSpPr>
        <p:spPr>
          <a:xfrm>
            <a:off x="564159" y="1600200"/>
            <a:ext cx="11245253" cy="4953000"/>
          </a:xfrm>
          <a:prstGeom prst="rect">
            <a:avLst/>
          </a:prstGeom>
        </p:spPr>
        <p:txBody>
          <a:bodyPr>
            <a:normAutofit fontScale="92500" lnSpcReduction="10000"/>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a:lstStyle>
          <a:p>
            <a:pPr marL="342900" indent="-342900">
              <a:lnSpc>
                <a:spcPct val="120000"/>
              </a:lnSpc>
              <a:buFont typeface="Wingdings" panose="05000000000000000000" pitchFamily="2" charset="2"/>
              <a:buChar char="§"/>
            </a:pPr>
            <a:r>
              <a:rPr lang="en-US" dirty="0">
                <a:latin typeface="Georgia" panose="02040502050405020303" pitchFamily="18" charset="0"/>
              </a:rPr>
              <a:t>Keep your user email and password in a safe place! </a:t>
            </a:r>
          </a:p>
          <a:p>
            <a:pPr marL="342900" indent="-342900">
              <a:lnSpc>
                <a:spcPct val="120000"/>
              </a:lnSpc>
              <a:buFont typeface="Wingdings" panose="05000000000000000000" pitchFamily="2" charset="2"/>
              <a:buChar char="§"/>
            </a:pPr>
            <a:r>
              <a:rPr lang="en-US" dirty="0">
                <a:latin typeface="Georgia" panose="02040502050405020303" pitchFamily="18" charset="0"/>
              </a:rPr>
              <a:t>After completing the first sport clearance, all additional ones should be a easy</a:t>
            </a:r>
          </a:p>
          <a:p>
            <a:pPr marL="342900" indent="-342900">
              <a:lnSpc>
                <a:spcPct val="120000"/>
              </a:lnSpc>
              <a:buFont typeface="Wingdings" panose="05000000000000000000" pitchFamily="2" charset="2"/>
              <a:buChar char="§"/>
            </a:pPr>
            <a:r>
              <a:rPr lang="en-US" dirty="0">
                <a:latin typeface="Georgia" panose="02040502050405020303" pitchFamily="18" charset="0"/>
              </a:rPr>
              <a:t>Yes, you can add additional sports at a later time just as easily</a:t>
            </a:r>
          </a:p>
          <a:p>
            <a:pPr marL="342900" indent="-342900">
              <a:lnSpc>
                <a:spcPct val="120000"/>
              </a:lnSpc>
              <a:buFont typeface="Wingdings" panose="05000000000000000000" pitchFamily="2" charset="2"/>
              <a:buChar char="§"/>
            </a:pPr>
            <a:r>
              <a:rPr lang="en-US" dirty="0">
                <a:solidFill>
                  <a:srgbClr val="FFFF00"/>
                </a:solidFill>
                <a:latin typeface="Georgia" panose="02040502050405020303" pitchFamily="18" charset="0"/>
              </a:rPr>
              <a:t>Insider tip</a:t>
            </a:r>
            <a:r>
              <a:rPr lang="en-US" dirty="0">
                <a:latin typeface="Georgia" panose="02040502050405020303" pitchFamily="18" charset="0"/>
              </a:rPr>
              <a:t>: If you want to add another sport at a later time, from the home page, follow the “Confirmation” column and select “View” from a sport from the CURRENT YEAR – this will take you back to the final confirmation page with the boxes you can select on the bottom. Mark any sport you would like to add, mark the acknowledge box, and submit! This will create complete files in all added sports.</a:t>
            </a:r>
          </a:p>
          <a:p>
            <a:pPr marL="342900" indent="-342900">
              <a:lnSpc>
                <a:spcPct val="120000"/>
              </a:lnSpc>
              <a:buFont typeface="Wingdings" panose="05000000000000000000" pitchFamily="2" charset="2"/>
              <a:buChar char="§"/>
            </a:pPr>
            <a:r>
              <a:rPr lang="en-US" dirty="0">
                <a:latin typeface="Georgia" panose="02040502050405020303" pitchFamily="18" charset="0"/>
              </a:rPr>
              <a:t>Complete AthleticClearance.com ASAP – we input physicals, </a:t>
            </a:r>
            <a:r>
              <a:rPr lang="en-US" dirty="0" err="1">
                <a:latin typeface="Georgia" panose="02040502050405020303" pitchFamily="18" charset="0"/>
              </a:rPr>
              <a:t>ImPACT</a:t>
            </a:r>
            <a:r>
              <a:rPr lang="en-US" dirty="0">
                <a:latin typeface="Georgia" panose="02040502050405020303" pitchFamily="18" charset="0"/>
              </a:rPr>
              <a:t>, GPA, etc. on it and we cannot do so until this is completed</a:t>
            </a:r>
          </a:p>
          <a:p>
            <a:pPr>
              <a:lnSpc>
                <a:spcPct val="120000"/>
              </a:lnSpc>
            </a:pPr>
            <a:endParaRPr lang="en-US" dirty="0">
              <a:latin typeface="Georgia" panose="02040502050405020303" pitchFamily="18" charset="0"/>
            </a:endParaRPr>
          </a:p>
        </p:txBody>
      </p:sp>
    </p:spTree>
    <p:extLst>
      <p:ext uri="{BB962C8B-B14F-4D97-AF65-F5344CB8AC3E}">
        <p14:creationId xmlns:p14="http://schemas.microsoft.com/office/powerpoint/2010/main" val="42320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6600" dirty="0">
                <a:latin typeface="Georgia" panose="02040502050405020303" pitchFamily="18" charset="0"/>
              </a:rPr>
              <a:t>Questions?</a:t>
            </a:r>
          </a:p>
        </p:txBody>
      </p:sp>
      <p:sp>
        <p:nvSpPr>
          <p:cNvPr id="3" name="Subtitle 2"/>
          <p:cNvSpPr>
            <a:spLocks noGrp="1"/>
          </p:cNvSpPr>
          <p:nvPr>
            <p:ph type="subTitle" idx="1"/>
          </p:nvPr>
        </p:nvSpPr>
        <p:spPr>
          <a:xfrm>
            <a:off x="1522413" y="5105400"/>
            <a:ext cx="9372599" cy="1066800"/>
          </a:xfrm>
        </p:spPr>
        <p:txBody>
          <a:bodyPr>
            <a:normAutofit lnSpcReduction="10000"/>
          </a:bodyPr>
          <a:lstStyle/>
          <a:p>
            <a:r>
              <a:rPr lang="en-US" dirty="0">
                <a:latin typeface="Georgia" panose="02040502050405020303" pitchFamily="18" charset="0"/>
              </a:rPr>
              <a:t>Contact Athletic Director,  Melissa Vandenbosch</a:t>
            </a:r>
          </a:p>
          <a:p>
            <a:r>
              <a:rPr lang="en-US" dirty="0">
                <a:latin typeface="Georgia" panose="02040502050405020303" pitchFamily="18" charset="0"/>
              </a:rPr>
              <a:t>Phone: (714) 536-2514 </a:t>
            </a:r>
            <a:r>
              <a:rPr lang="en-US" dirty="0" err="1">
                <a:latin typeface="Georgia" panose="02040502050405020303" pitchFamily="18" charset="0"/>
              </a:rPr>
              <a:t>ext</a:t>
            </a:r>
            <a:r>
              <a:rPr lang="en-US" dirty="0">
                <a:latin typeface="Georgia" panose="02040502050405020303" pitchFamily="18" charset="0"/>
              </a:rPr>
              <a:t> 4275		</a:t>
            </a:r>
          </a:p>
          <a:p>
            <a:r>
              <a:rPr lang="en-US" dirty="0">
                <a:latin typeface="Georgia" panose="02040502050405020303" pitchFamily="18" charset="0"/>
              </a:rPr>
              <a:t>Email: mvandenbosch@hbuhsd.edu</a:t>
            </a:r>
          </a:p>
        </p:txBody>
      </p:sp>
    </p:spTree>
    <p:extLst>
      <p:ext uri="{BB962C8B-B14F-4D97-AF65-F5344CB8AC3E}">
        <p14:creationId xmlns:p14="http://schemas.microsoft.com/office/powerpoint/2010/main" val="669761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1614" y="381000"/>
            <a:ext cx="6705598" cy="1020762"/>
          </a:xfrm>
        </p:spPr>
        <p:txBody>
          <a:bodyPr/>
          <a:lstStyle/>
          <a:p>
            <a:r>
              <a:rPr lang="en-US" dirty="0">
                <a:latin typeface="Georgia" panose="02040502050405020303" pitchFamily="18" charset="0"/>
              </a:rPr>
              <a:t>AthleticClearance.com – Login Page</a:t>
            </a:r>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22413" y="2942850"/>
            <a:ext cx="4419600" cy="2191499"/>
          </a:xfrm>
        </p:spPr>
      </p:pic>
      <p:sp>
        <p:nvSpPr>
          <p:cNvPr id="5" name="Content Placeholder 4"/>
          <p:cNvSpPr txBox="1">
            <a:spLocks/>
          </p:cNvSpPr>
          <p:nvPr/>
        </p:nvSpPr>
        <p:spPr>
          <a:xfrm>
            <a:off x="760412" y="1828800"/>
            <a:ext cx="10820400" cy="990600"/>
          </a:xfrm>
          <a:prstGeom prst="rect">
            <a:avLst/>
          </a:prstGeom>
        </p:spPr>
        <p:txBody>
          <a:bodyPr>
            <a:norm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a:lstStyle>
          <a:p>
            <a:r>
              <a:rPr lang="en-US" dirty="0">
                <a:latin typeface="Georgia" panose="02040502050405020303" pitchFamily="18" charset="0"/>
              </a:rPr>
              <a:t>Electronic Database – Completely secure, enables us to access student information from anywhere in case of emergency</a:t>
            </a:r>
          </a:p>
          <a:p>
            <a:pPr lvl="1"/>
            <a:endParaRPr lang="en-US" dirty="0">
              <a:latin typeface="Georgia" panose="02040502050405020303" pitchFamily="18" charset="0"/>
            </a:endParaRPr>
          </a:p>
        </p:txBody>
      </p:sp>
    </p:spTree>
    <p:extLst>
      <p:ext uri="{BB962C8B-B14F-4D97-AF65-F5344CB8AC3E}">
        <p14:creationId xmlns:p14="http://schemas.microsoft.com/office/powerpoint/2010/main" val="278987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6812" y="533400"/>
            <a:ext cx="7388351" cy="944562"/>
          </a:xfrm>
        </p:spPr>
        <p:txBody>
          <a:bodyPr/>
          <a:lstStyle/>
          <a:p>
            <a:r>
              <a:rPr lang="en-US" dirty="0">
                <a:latin typeface="Georgia" panose="02040502050405020303" pitchFamily="18" charset="0"/>
              </a:rPr>
              <a:t>AthleticClearance.com – User Account</a:t>
            </a:r>
          </a:p>
        </p:txBody>
      </p:sp>
      <p:sp>
        <p:nvSpPr>
          <p:cNvPr id="3" name="Text Placeholder 2"/>
          <p:cNvSpPr>
            <a:spLocks noGrp="1"/>
          </p:cNvSpPr>
          <p:nvPr>
            <p:ph type="body" idx="1"/>
          </p:nvPr>
        </p:nvSpPr>
        <p:spPr/>
        <p:txBody>
          <a:bodyPr/>
          <a:lstStyle/>
          <a:p>
            <a:r>
              <a:rPr lang="en-US" dirty="0">
                <a:latin typeface="Georgia" panose="02040502050405020303" pitchFamily="18" charset="0"/>
              </a:rPr>
              <a:t>For Returning Users:</a:t>
            </a:r>
          </a:p>
        </p:txBody>
      </p:sp>
      <p:sp>
        <p:nvSpPr>
          <p:cNvPr id="4" name="Content Placeholder 3"/>
          <p:cNvSpPr>
            <a:spLocks noGrp="1"/>
          </p:cNvSpPr>
          <p:nvPr>
            <p:ph sz="half" idx="2"/>
          </p:nvPr>
        </p:nvSpPr>
        <p:spPr/>
        <p:txBody>
          <a:bodyPr>
            <a:normAutofit lnSpcReduction="10000"/>
          </a:bodyPr>
          <a:lstStyle/>
          <a:p>
            <a:r>
              <a:rPr lang="en-US" dirty="0">
                <a:latin typeface="Georgia" panose="02040502050405020303" pitchFamily="18" charset="0"/>
              </a:rPr>
              <a:t>Login to your existing account</a:t>
            </a:r>
          </a:p>
          <a:p>
            <a:r>
              <a:rPr lang="en-US" dirty="0">
                <a:latin typeface="Georgia" panose="02040502050405020303" pitchFamily="18" charset="0"/>
              </a:rPr>
              <a:t>If you have forgotten your password, click on “Forgot Password” to reset it</a:t>
            </a:r>
          </a:p>
          <a:p>
            <a:r>
              <a:rPr lang="en-US" dirty="0">
                <a:latin typeface="Georgia" panose="02040502050405020303" pitchFamily="18" charset="0"/>
              </a:rPr>
              <a:t>If you don’t remember your login, you will need to create a new one and fill it out all over again</a:t>
            </a:r>
          </a:p>
        </p:txBody>
      </p:sp>
      <p:sp>
        <p:nvSpPr>
          <p:cNvPr id="5" name="Text Placeholder 4"/>
          <p:cNvSpPr>
            <a:spLocks noGrp="1"/>
          </p:cNvSpPr>
          <p:nvPr>
            <p:ph type="body" sz="quarter" idx="3"/>
          </p:nvPr>
        </p:nvSpPr>
        <p:spPr>
          <a:xfrm>
            <a:off x="6932612" y="1905000"/>
            <a:ext cx="4416552" cy="762000"/>
          </a:xfrm>
        </p:spPr>
        <p:txBody>
          <a:bodyPr/>
          <a:lstStyle/>
          <a:p>
            <a:r>
              <a:rPr lang="en-US" dirty="0">
                <a:latin typeface="Georgia" panose="02040502050405020303" pitchFamily="18" charset="0"/>
              </a:rPr>
              <a:t>For New Users:</a:t>
            </a:r>
          </a:p>
        </p:txBody>
      </p:sp>
      <p:sp>
        <p:nvSpPr>
          <p:cNvPr id="6" name="Content Placeholder 5"/>
          <p:cNvSpPr>
            <a:spLocks noGrp="1"/>
          </p:cNvSpPr>
          <p:nvPr>
            <p:ph sz="quarter" idx="4"/>
          </p:nvPr>
        </p:nvSpPr>
        <p:spPr>
          <a:xfrm>
            <a:off x="7085012" y="2819399"/>
            <a:ext cx="4416552" cy="3352801"/>
          </a:xfrm>
        </p:spPr>
        <p:txBody>
          <a:bodyPr>
            <a:normAutofit/>
          </a:bodyPr>
          <a:lstStyle/>
          <a:p>
            <a:r>
              <a:rPr lang="en-US" dirty="0">
                <a:latin typeface="Georgia" panose="02040502050405020303" pitchFamily="18" charset="0"/>
              </a:rPr>
              <a:t>Register for an account</a:t>
            </a:r>
          </a:p>
          <a:p>
            <a:r>
              <a:rPr lang="en-US" dirty="0">
                <a:latin typeface="Georgia" panose="02040502050405020303" pitchFamily="18" charset="0"/>
              </a:rPr>
              <a:t>Use your email &amp; select password</a:t>
            </a:r>
          </a:p>
          <a:p>
            <a:pPr lvl="1"/>
            <a:r>
              <a:rPr lang="en-US" dirty="0">
                <a:latin typeface="Georgia" panose="02040502050405020303" pitchFamily="18" charset="0"/>
              </a:rPr>
              <a:t>WRITE THIS DOWN AND SAVE IT!</a:t>
            </a:r>
          </a:p>
          <a:p>
            <a:endParaRPr lang="en-US" dirty="0">
              <a:latin typeface="Georgia" panose="02040502050405020303" pitchFamily="18" charset="0"/>
            </a:endParaRPr>
          </a:p>
        </p:txBody>
      </p:sp>
    </p:spTree>
    <p:extLst>
      <p:ext uri="{BB962C8B-B14F-4D97-AF65-F5344CB8AC3E}">
        <p14:creationId xmlns:p14="http://schemas.microsoft.com/office/powerpoint/2010/main" val="982324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124" y="3688126"/>
            <a:ext cx="9477375" cy="2219325"/>
          </a:xfrm>
          <a:prstGeom prst="rect">
            <a:avLst/>
          </a:prstGeom>
        </p:spPr>
      </p:pic>
      <p:sp>
        <p:nvSpPr>
          <p:cNvPr id="4" name="Content Placeholder 4"/>
          <p:cNvSpPr txBox="1">
            <a:spLocks/>
          </p:cNvSpPr>
          <p:nvPr/>
        </p:nvSpPr>
        <p:spPr>
          <a:xfrm>
            <a:off x="836611" y="1447800"/>
            <a:ext cx="10820400" cy="1981200"/>
          </a:xfrm>
          <a:prstGeom prst="rect">
            <a:avLst/>
          </a:prstGeom>
        </p:spPr>
        <p:txBody>
          <a:bodyPr>
            <a:norm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a:lstStyle>
          <a:p>
            <a:r>
              <a:rPr lang="en-US" dirty="0">
                <a:latin typeface="Georgia" panose="02040502050405020303" pitchFamily="18" charset="0"/>
              </a:rPr>
              <a:t>After you log in, all users (returning and new) will be taken to the home page</a:t>
            </a:r>
          </a:p>
          <a:p>
            <a:pPr lvl="1"/>
            <a:r>
              <a:rPr lang="en-US" dirty="0">
                <a:latin typeface="Georgia" panose="02040502050405020303" pitchFamily="18" charset="0"/>
              </a:rPr>
              <a:t>Since it is a new year, returning students will still need to start a new clearance from scratch – after that it will get A LOT easier</a:t>
            </a:r>
          </a:p>
          <a:p>
            <a:r>
              <a:rPr lang="en-US" dirty="0">
                <a:latin typeface="Georgia" panose="02040502050405020303" pitchFamily="18" charset="0"/>
              </a:rPr>
              <a:t>Select “Start New Clearance Here!” to begin</a:t>
            </a:r>
          </a:p>
          <a:p>
            <a:pPr lvl="1"/>
            <a:endParaRPr lang="en-US" dirty="0">
              <a:latin typeface="Georgia" panose="02040502050405020303" pitchFamily="18" charset="0"/>
            </a:endParaRPr>
          </a:p>
        </p:txBody>
      </p:sp>
      <p:sp>
        <p:nvSpPr>
          <p:cNvPr id="5" name="TextBox 4"/>
          <p:cNvSpPr txBox="1"/>
          <p:nvPr/>
        </p:nvSpPr>
        <p:spPr>
          <a:xfrm>
            <a:off x="2779712" y="533400"/>
            <a:ext cx="6934200" cy="535531"/>
          </a:xfrm>
          <a:prstGeom prst="rect">
            <a:avLst/>
          </a:prstGeom>
          <a:noFill/>
        </p:spPr>
        <p:txBody>
          <a:bodyPr wrap="square" rtlCol="0">
            <a:spAutoFit/>
          </a:bodyPr>
          <a:lstStyle/>
          <a:p>
            <a:pPr>
              <a:lnSpc>
                <a:spcPct val="90000"/>
              </a:lnSpc>
            </a:pPr>
            <a:r>
              <a:rPr lang="en-US" sz="3200" dirty="0">
                <a:latin typeface="Georgia" panose="02040502050405020303" pitchFamily="18" charset="0"/>
              </a:rPr>
              <a:t>AthleticClearance.com – Home Page</a:t>
            </a:r>
          </a:p>
        </p:txBody>
      </p:sp>
    </p:spTree>
    <p:extLst>
      <p:ext uri="{BB962C8B-B14F-4D97-AF65-F5344CB8AC3E}">
        <p14:creationId xmlns:p14="http://schemas.microsoft.com/office/powerpoint/2010/main" val="3624840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p:cNvSpPr txBox="1">
            <a:spLocks/>
          </p:cNvSpPr>
          <p:nvPr/>
        </p:nvSpPr>
        <p:spPr>
          <a:xfrm>
            <a:off x="531812" y="1600200"/>
            <a:ext cx="5486400" cy="5029200"/>
          </a:xfrm>
          <a:prstGeom prst="rect">
            <a:avLst/>
          </a:prstGeom>
        </p:spPr>
        <p:txBody>
          <a:bodyPr>
            <a:norm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a:lstStyle>
          <a:p>
            <a:r>
              <a:rPr lang="en-US" dirty="0">
                <a:latin typeface="Georgia" panose="02040502050405020303" pitchFamily="18" charset="0"/>
              </a:rPr>
              <a:t>To begin, you will be asked to input the year, school, and sport your student will be participating in</a:t>
            </a:r>
          </a:p>
          <a:p>
            <a:r>
              <a:rPr lang="en-US" dirty="0">
                <a:latin typeface="Georgia" panose="02040502050405020303" pitchFamily="18" charset="0"/>
              </a:rPr>
              <a:t>Some students will be playing multiple sports but for now, select the first sport they will be playing in</a:t>
            </a:r>
          </a:p>
          <a:p>
            <a:pPr lvl="1"/>
            <a:r>
              <a:rPr lang="en-US" dirty="0">
                <a:latin typeface="Georgia" panose="02040502050405020303" pitchFamily="18" charset="0"/>
              </a:rPr>
              <a:t>We’ll get into how to add to other sports later on</a:t>
            </a:r>
          </a:p>
          <a:p>
            <a:r>
              <a:rPr lang="en-US" dirty="0">
                <a:latin typeface="Georgia" panose="02040502050405020303" pitchFamily="18" charset="0"/>
              </a:rPr>
              <a:t>Submit when completed</a:t>
            </a:r>
          </a:p>
          <a:p>
            <a:pPr lvl="1"/>
            <a:endParaRPr lang="en-US" dirty="0">
              <a:latin typeface="Georgia" panose="02040502050405020303" pitchFamily="18" charset="0"/>
            </a:endParaRPr>
          </a:p>
        </p:txBody>
      </p:sp>
      <p:sp>
        <p:nvSpPr>
          <p:cNvPr id="4" name="TextBox 3"/>
          <p:cNvSpPr txBox="1"/>
          <p:nvPr/>
        </p:nvSpPr>
        <p:spPr>
          <a:xfrm>
            <a:off x="533334" y="533400"/>
            <a:ext cx="8001000" cy="535531"/>
          </a:xfrm>
          <a:prstGeom prst="rect">
            <a:avLst/>
          </a:prstGeom>
          <a:noFill/>
        </p:spPr>
        <p:txBody>
          <a:bodyPr wrap="square" rtlCol="0">
            <a:spAutoFit/>
          </a:bodyPr>
          <a:lstStyle/>
          <a:p>
            <a:pPr>
              <a:lnSpc>
                <a:spcPct val="90000"/>
              </a:lnSpc>
            </a:pPr>
            <a:r>
              <a:rPr lang="en-US" sz="3200" dirty="0">
                <a:latin typeface="Georgia" panose="02040502050405020303" pitchFamily="18" charset="0"/>
              </a:rPr>
              <a:t>AthleticClearance.com – First Things First</a:t>
            </a:r>
          </a:p>
        </p:txBody>
      </p:sp>
      <p:pic>
        <p:nvPicPr>
          <p:cNvPr id="5" name="Picture 4">
            <a:extLst>
              <a:ext uri="{FF2B5EF4-FFF2-40B4-BE49-F238E27FC236}">
                <a16:creationId xmlns:a16="http://schemas.microsoft.com/office/drawing/2014/main" id="{66E2B14B-940D-4A50-8171-4D1CF22D73CA}"/>
              </a:ext>
            </a:extLst>
          </p:cNvPr>
          <p:cNvPicPr>
            <a:picLocks noChangeAspect="1"/>
          </p:cNvPicPr>
          <p:nvPr/>
        </p:nvPicPr>
        <p:blipFill rotWithShape="1">
          <a:blip r:embed="rId2"/>
          <a:srcRect l="99" r="52286" b="1351"/>
          <a:stretch/>
        </p:blipFill>
        <p:spPr>
          <a:xfrm>
            <a:off x="6856412" y="1447800"/>
            <a:ext cx="4562475" cy="4171950"/>
          </a:xfrm>
          <a:prstGeom prst="rect">
            <a:avLst/>
          </a:prstGeom>
        </p:spPr>
      </p:pic>
    </p:spTree>
    <p:extLst>
      <p:ext uri="{BB962C8B-B14F-4D97-AF65-F5344CB8AC3E}">
        <p14:creationId xmlns:p14="http://schemas.microsoft.com/office/powerpoint/2010/main" val="1120236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p:cNvSpPr txBox="1">
            <a:spLocks/>
          </p:cNvSpPr>
          <p:nvPr/>
        </p:nvSpPr>
        <p:spPr>
          <a:xfrm>
            <a:off x="303212" y="1371600"/>
            <a:ext cx="6934200" cy="5257800"/>
          </a:xfrm>
          <a:prstGeom prst="rect">
            <a:avLst/>
          </a:prstGeom>
        </p:spPr>
        <p:txBody>
          <a:bodyPr>
            <a:normAutofit lnSpcReduction="10000"/>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a:lstStyle>
          <a:p>
            <a:r>
              <a:rPr lang="en-US" dirty="0">
                <a:latin typeface="Georgia" panose="02040502050405020303" pitchFamily="18" charset="0"/>
              </a:rPr>
              <a:t>Student Information</a:t>
            </a:r>
          </a:p>
          <a:p>
            <a:r>
              <a:rPr lang="en-US" dirty="0">
                <a:latin typeface="Georgia" panose="02040502050405020303" pitchFamily="18" charset="0"/>
              </a:rPr>
              <a:t>Complete ALL sections</a:t>
            </a:r>
          </a:p>
          <a:p>
            <a:r>
              <a:rPr lang="en-US" dirty="0">
                <a:latin typeface="Georgia" panose="02040502050405020303" pitchFamily="18" charset="0"/>
              </a:rPr>
              <a:t>Most problems occur in the “Insurance Information” section</a:t>
            </a:r>
          </a:p>
          <a:p>
            <a:pPr lvl="1"/>
            <a:r>
              <a:rPr lang="en-US" dirty="0">
                <a:latin typeface="Georgia" panose="02040502050405020303" pitchFamily="18" charset="0"/>
              </a:rPr>
              <a:t>ALL athletes must have insurance to participate in athletics/activities</a:t>
            </a:r>
          </a:p>
          <a:p>
            <a:pPr lvl="1"/>
            <a:r>
              <a:rPr lang="en-US" dirty="0">
                <a:latin typeface="Georgia" panose="02040502050405020303" pitchFamily="18" charset="0"/>
              </a:rPr>
              <a:t>Make sure you copy all of the letters and numbers in the policy number/id section</a:t>
            </a:r>
          </a:p>
          <a:p>
            <a:pPr lvl="1"/>
            <a:r>
              <a:rPr lang="en-US" dirty="0">
                <a:latin typeface="Georgia" panose="02040502050405020303" pitchFamily="18" charset="0"/>
              </a:rPr>
              <a:t>If you do not have health insurance, </a:t>
            </a:r>
            <a:r>
              <a:rPr lang="en-US" dirty="0">
                <a:latin typeface="Georgia" panose="02040502050405020303" pitchFamily="18" charset="0"/>
                <a:ea typeface="Calibri" panose="020F0502020204030204" pitchFamily="34" charset="0"/>
                <a:cs typeface="Times New Roman" panose="02020603050405020304" pitchFamily="18" charset="0"/>
              </a:rPr>
              <a:t>you can purchase school insurance by going to the following site: </a:t>
            </a:r>
            <a:r>
              <a:rPr lang="en-US" u="sng" dirty="0">
                <a:solidFill>
                  <a:srgbClr val="0563C1"/>
                </a:solidFill>
                <a:latin typeface="Georgia" panose="02040502050405020303" pitchFamily="18" charset="0"/>
                <a:ea typeface="Calibri" panose="020F0502020204030204" pitchFamily="34" charset="0"/>
                <a:cs typeface="Times New Roman" panose="02020603050405020304" pitchFamily="18" charset="0"/>
                <a:hlinkClick r:id="rId2"/>
              </a:rPr>
              <a:t>https://www.myers-stevens.com/New/enrollment-page/</a:t>
            </a:r>
            <a:r>
              <a:rPr lang="en-US" u="sng" dirty="0">
                <a:solidFill>
                  <a:srgbClr val="0563C1"/>
                </a:solidFill>
                <a:latin typeface="Georgia" panose="02040502050405020303" pitchFamily="18" charset="0"/>
                <a:ea typeface="Calibri" panose="020F0502020204030204" pitchFamily="34" charset="0"/>
                <a:cs typeface="Times New Roman" panose="02020603050405020304" pitchFamily="18" charset="0"/>
              </a:rPr>
              <a:t> </a:t>
            </a:r>
            <a:endParaRPr lang="en-US" dirty="0">
              <a:latin typeface="Georgia" panose="02040502050405020303" pitchFamily="18" charset="0"/>
              <a:ea typeface="Calibri" panose="020F0502020204030204" pitchFamily="34" charset="0"/>
              <a:cs typeface="Times New Roman" panose="02020603050405020304" pitchFamily="18" charset="0"/>
            </a:endParaRPr>
          </a:p>
          <a:p>
            <a:pPr lvl="2"/>
            <a:r>
              <a:rPr lang="en-US" dirty="0">
                <a:latin typeface="Georgia" panose="02040502050405020303" pitchFamily="18" charset="0"/>
                <a:cs typeface="Times New Roman" panose="02020603050405020304" pitchFamily="18" charset="0"/>
              </a:rPr>
              <a:t>Once purchased, print the confirmation page and turn it in during clearance date</a:t>
            </a:r>
            <a:endParaRPr lang="en-US" dirty="0">
              <a:latin typeface="Georgia" panose="02040502050405020303" pitchFamily="18" charset="0"/>
            </a:endParaRPr>
          </a:p>
          <a:p>
            <a:r>
              <a:rPr lang="en-US" dirty="0">
                <a:latin typeface="Georgia" panose="02040502050405020303" pitchFamily="18" charset="0"/>
              </a:rPr>
              <a:t>Submit when completed</a:t>
            </a:r>
          </a:p>
          <a:p>
            <a:pPr lvl="1"/>
            <a:endParaRPr lang="en-US" dirty="0">
              <a:latin typeface="Georgia" panose="02040502050405020303" pitchFamily="18" charset="0"/>
            </a:endParaRPr>
          </a:p>
        </p:txBody>
      </p:sp>
      <p:sp>
        <p:nvSpPr>
          <p:cNvPr id="4" name="TextBox 3"/>
          <p:cNvSpPr txBox="1"/>
          <p:nvPr/>
        </p:nvSpPr>
        <p:spPr>
          <a:xfrm>
            <a:off x="493830" y="457200"/>
            <a:ext cx="6172200" cy="535531"/>
          </a:xfrm>
          <a:prstGeom prst="rect">
            <a:avLst/>
          </a:prstGeom>
          <a:noFill/>
        </p:spPr>
        <p:txBody>
          <a:bodyPr wrap="square" rtlCol="0">
            <a:spAutoFit/>
          </a:bodyPr>
          <a:lstStyle/>
          <a:p>
            <a:pPr>
              <a:lnSpc>
                <a:spcPct val="90000"/>
              </a:lnSpc>
            </a:pPr>
            <a:r>
              <a:rPr lang="en-US" sz="3200" dirty="0">
                <a:latin typeface="Georgia" panose="02040502050405020303" pitchFamily="18" charset="0"/>
              </a:rPr>
              <a:t>AthleticClearance.com – Step #1</a:t>
            </a:r>
          </a:p>
        </p:txBody>
      </p:sp>
      <p:pic>
        <p:nvPicPr>
          <p:cNvPr id="5" name="Picture 4">
            <a:extLst>
              <a:ext uri="{FF2B5EF4-FFF2-40B4-BE49-F238E27FC236}">
                <a16:creationId xmlns:a16="http://schemas.microsoft.com/office/drawing/2014/main" id="{D8EB5E7A-9FF3-46E4-B857-E904A310BCD3}"/>
              </a:ext>
            </a:extLst>
          </p:cNvPr>
          <p:cNvPicPr>
            <a:picLocks noChangeAspect="1"/>
          </p:cNvPicPr>
          <p:nvPr/>
        </p:nvPicPr>
        <p:blipFill rotWithShape="1">
          <a:blip r:embed="rId3"/>
          <a:srcRect l="11111" r="15873"/>
          <a:stretch/>
        </p:blipFill>
        <p:spPr>
          <a:xfrm>
            <a:off x="7770812" y="139817"/>
            <a:ext cx="3657600" cy="6477000"/>
          </a:xfrm>
          <a:prstGeom prst="rect">
            <a:avLst/>
          </a:prstGeom>
        </p:spPr>
      </p:pic>
    </p:spTree>
    <p:extLst>
      <p:ext uri="{BB962C8B-B14F-4D97-AF65-F5344CB8AC3E}">
        <p14:creationId xmlns:p14="http://schemas.microsoft.com/office/powerpoint/2010/main" val="381716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p:cNvSpPr txBox="1">
            <a:spLocks/>
          </p:cNvSpPr>
          <p:nvPr/>
        </p:nvSpPr>
        <p:spPr>
          <a:xfrm>
            <a:off x="303212" y="1371600"/>
            <a:ext cx="5791200" cy="5257800"/>
          </a:xfrm>
          <a:prstGeom prst="rect">
            <a:avLst/>
          </a:prstGeom>
        </p:spPr>
        <p:txBody>
          <a:bodyPr>
            <a:norm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a:lstStyle>
          <a:p>
            <a:r>
              <a:rPr lang="en-US" dirty="0">
                <a:latin typeface="Georgia" panose="02040502050405020303" pitchFamily="18" charset="0"/>
              </a:rPr>
              <a:t>Physical Upload Section:</a:t>
            </a:r>
          </a:p>
          <a:p>
            <a:r>
              <a:rPr lang="en-US" dirty="0">
                <a:latin typeface="Georgia" panose="02040502050405020303" pitchFamily="18" charset="0"/>
              </a:rPr>
              <a:t>If your student-athlete completed the HBHS physical in June at the school, we will upload the form for you after.  Just click “Save” and move on to the next section</a:t>
            </a:r>
          </a:p>
          <a:p>
            <a:r>
              <a:rPr lang="en-US" dirty="0">
                <a:latin typeface="Georgia" panose="02040502050405020303" pitchFamily="18" charset="0"/>
              </a:rPr>
              <a:t>If your student-athlete completed the mandated HBHS sports physical elsewhere you must scan and upload the form in this section.</a:t>
            </a:r>
          </a:p>
          <a:p>
            <a:pPr lvl="1"/>
            <a:endParaRPr lang="en-US" dirty="0">
              <a:latin typeface="Georgia" panose="02040502050405020303" pitchFamily="18" charset="0"/>
            </a:endParaRPr>
          </a:p>
        </p:txBody>
      </p:sp>
      <p:sp>
        <p:nvSpPr>
          <p:cNvPr id="4" name="TextBox 3"/>
          <p:cNvSpPr txBox="1"/>
          <p:nvPr/>
        </p:nvSpPr>
        <p:spPr>
          <a:xfrm>
            <a:off x="493830" y="457200"/>
            <a:ext cx="6172200" cy="535531"/>
          </a:xfrm>
          <a:prstGeom prst="rect">
            <a:avLst/>
          </a:prstGeom>
          <a:noFill/>
        </p:spPr>
        <p:txBody>
          <a:bodyPr wrap="square" rtlCol="0">
            <a:spAutoFit/>
          </a:bodyPr>
          <a:lstStyle/>
          <a:p>
            <a:pPr>
              <a:lnSpc>
                <a:spcPct val="90000"/>
              </a:lnSpc>
            </a:pPr>
            <a:r>
              <a:rPr lang="en-US" sz="3200" dirty="0">
                <a:latin typeface="Georgia" panose="02040502050405020303" pitchFamily="18" charset="0"/>
              </a:rPr>
              <a:t>AthleticClearance.com – Step #1</a:t>
            </a:r>
          </a:p>
        </p:txBody>
      </p:sp>
      <p:pic>
        <p:nvPicPr>
          <p:cNvPr id="2" name="Picture 1">
            <a:extLst>
              <a:ext uri="{FF2B5EF4-FFF2-40B4-BE49-F238E27FC236}">
                <a16:creationId xmlns:a16="http://schemas.microsoft.com/office/drawing/2014/main" id="{676E81CF-6612-44ED-8C0C-C7261B8B318F}"/>
              </a:ext>
            </a:extLst>
          </p:cNvPr>
          <p:cNvPicPr>
            <a:picLocks noChangeAspect="1"/>
          </p:cNvPicPr>
          <p:nvPr/>
        </p:nvPicPr>
        <p:blipFill>
          <a:blip r:embed="rId2"/>
          <a:stretch>
            <a:fillRect/>
          </a:stretch>
        </p:blipFill>
        <p:spPr>
          <a:xfrm>
            <a:off x="6323012" y="1600200"/>
            <a:ext cx="5405956" cy="3630177"/>
          </a:xfrm>
          <a:prstGeom prst="rect">
            <a:avLst/>
          </a:prstGeom>
        </p:spPr>
      </p:pic>
      <p:sp>
        <p:nvSpPr>
          <p:cNvPr id="6" name="Rectangle 5">
            <a:extLst>
              <a:ext uri="{FF2B5EF4-FFF2-40B4-BE49-F238E27FC236}">
                <a16:creationId xmlns:a16="http://schemas.microsoft.com/office/drawing/2014/main" id="{67BA7859-73A9-4F18-A916-E46586C840D4}"/>
              </a:ext>
            </a:extLst>
          </p:cNvPr>
          <p:cNvSpPr/>
          <p:nvPr/>
        </p:nvSpPr>
        <p:spPr>
          <a:xfrm>
            <a:off x="6780212" y="3657600"/>
            <a:ext cx="2057400" cy="304800"/>
          </a:xfrm>
          <a:prstGeom prst="rect">
            <a:avLst/>
          </a:prstGeom>
          <a:noFill/>
          <a:ln w="5715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4017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5"/>
          <p:cNvSpPr txBox="1">
            <a:spLocks/>
          </p:cNvSpPr>
          <p:nvPr/>
        </p:nvSpPr>
        <p:spPr>
          <a:xfrm>
            <a:off x="7618412" y="1715099"/>
            <a:ext cx="4377402" cy="3429001"/>
          </a:xfrm>
          <a:prstGeom prst="rect">
            <a:avLst/>
          </a:prstGeom>
        </p:spPr>
        <p:txBody>
          <a:bodyPr>
            <a:norm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a:lstStyle>
          <a:p>
            <a:r>
              <a:rPr lang="en-US" dirty="0">
                <a:latin typeface="Georgia" panose="02040502050405020303" pitchFamily="18" charset="0"/>
              </a:rPr>
              <a:t>Medical History</a:t>
            </a:r>
          </a:p>
          <a:p>
            <a:r>
              <a:rPr lang="en-US" dirty="0">
                <a:latin typeface="Georgia" panose="02040502050405020303" pitchFamily="18" charset="0"/>
              </a:rPr>
              <a:t>Complete ALL sections</a:t>
            </a:r>
          </a:p>
          <a:p>
            <a:r>
              <a:rPr lang="en-US" dirty="0">
                <a:latin typeface="Georgia" panose="02040502050405020303" pitchFamily="18" charset="0"/>
              </a:rPr>
              <a:t>When answering “yes” to any questions, you must fill in the boxes with more details</a:t>
            </a:r>
          </a:p>
          <a:p>
            <a:r>
              <a:rPr lang="en-US" dirty="0">
                <a:latin typeface="Georgia" panose="02040502050405020303" pitchFamily="18" charset="0"/>
              </a:rPr>
              <a:t>Submit when completed</a:t>
            </a:r>
          </a:p>
          <a:p>
            <a:endParaRPr lang="en-US" dirty="0">
              <a:latin typeface="Georgia" panose="02040502050405020303" pitchFamily="18" charset="0"/>
            </a:endParaRPr>
          </a:p>
        </p:txBody>
      </p:sp>
      <p:sp>
        <p:nvSpPr>
          <p:cNvPr id="4" name="TextBox 3"/>
          <p:cNvSpPr txBox="1"/>
          <p:nvPr/>
        </p:nvSpPr>
        <p:spPr>
          <a:xfrm>
            <a:off x="7313612" y="381000"/>
            <a:ext cx="4625336" cy="978729"/>
          </a:xfrm>
          <a:prstGeom prst="rect">
            <a:avLst/>
          </a:prstGeom>
          <a:noFill/>
        </p:spPr>
        <p:txBody>
          <a:bodyPr wrap="square" rtlCol="0">
            <a:spAutoFit/>
          </a:bodyPr>
          <a:lstStyle/>
          <a:p>
            <a:pPr algn="ctr">
              <a:lnSpc>
                <a:spcPct val="90000"/>
              </a:lnSpc>
            </a:pPr>
            <a:r>
              <a:rPr lang="en-US" sz="3200" dirty="0">
                <a:latin typeface="Georgia" panose="02040502050405020303" pitchFamily="18" charset="0"/>
              </a:rPr>
              <a:t>AthleticClearance.com – Step #2</a:t>
            </a:r>
          </a:p>
        </p:txBody>
      </p:sp>
      <p:pic>
        <p:nvPicPr>
          <p:cNvPr id="5" name="Picture 4">
            <a:extLst>
              <a:ext uri="{FF2B5EF4-FFF2-40B4-BE49-F238E27FC236}">
                <a16:creationId xmlns:a16="http://schemas.microsoft.com/office/drawing/2014/main" id="{4A592BB1-BA39-4EE0-AAD3-EBF2D3BF69E9}"/>
              </a:ext>
            </a:extLst>
          </p:cNvPr>
          <p:cNvPicPr>
            <a:picLocks noChangeAspect="1"/>
          </p:cNvPicPr>
          <p:nvPr/>
        </p:nvPicPr>
        <p:blipFill>
          <a:blip r:embed="rId2"/>
          <a:stretch>
            <a:fillRect/>
          </a:stretch>
        </p:blipFill>
        <p:spPr>
          <a:xfrm>
            <a:off x="531812" y="381000"/>
            <a:ext cx="6019800" cy="5992437"/>
          </a:xfrm>
          <a:prstGeom prst="rect">
            <a:avLst/>
          </a:prstGeom>
        </p:spPr>
      </p:pic>
    </p:spTree>
    <p:extLst>
      <p:ext uri="{BB962C8B-B14F-4D97-AF65-F5344CB8AC3E}">
        <p14:creationId xmlns:p14="http://schemas.microsoft.com/office/powerpoint/2010/main" val="148369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5"/>
          <p:cNvSpPr txBox="1">
            <a:spLocks/>
          </p:cNvSpPr>
          <p:nvPr/>
        </p:nvSpPr>
        <p:spPr>
          <a:xfrm>
            <a:off x="531812" y="1524001"/>
            <a:ext cx="5486400" cy="2438400"/>
          </a:xfrm>
          <a:prstGeom prst="rect">
            <a:avLst/>
          </a:prstGeom>
        </p:spPr>
        <p:txBody>
          <a:bodyPr>
            <a:norm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a:lstStyle>
          <a:p>
            <a:r>
              <a:rPr lang="en-US" dirty="0">
                <a:latin typeface="Georgia" panose="02040502050405020303" pitchFamily="18" charset="0"/>
              </a:rPr>
              <a:t>Parent/Guardian Information</a:t>
            </a:r>
          </a:p>
          <a:p>
            <a:r>
              <a:rPr lang="en-US" dirty="0">
                <a:latin typeface="Georgia" panose="02040502050405020303" pitchFamily="18" charset="0"/>
              </a:rPr>
              <a:t>Complete ALL sections</a:t>
            </a:r>
          </a:p>
          <a:p>
            <a:r>
              <a:rPr lang="en-US" dirty="0">
                <a:latin typeface="Georgia" panose="02040502050405020303" pitchFamily="18" charset="0"/>
              </a:rPr>
              <a:t>In case of emergency, please input as many up to date phone numbers as possible so we may reach you</a:t>
            </a:r>
          </a:p>
        </p:txBody>
      </p:sp>
      <p:sp>
        <p:nvSpPr>
          <p:cNvPr id="4" name="TextBox 3"/>
          <p:cNvSpPr txBox="1"/>
          <p:nvPr/>
        </p:nvSpPr>
        <p:spPr>
          <a:xfrm>
            <a:off x="227012" y="457200"/>
            <a:ext cx="6172200" cy="535531"/>
          </a:xfrm>
          <a:prstGeom prst="rect">
            <a:avLst/>
          </a:prstGeom>
          <a:noFill/>
        </p:spPr>
        <p:txBody>
          <a:bodyPr wrap="square" rtlCol="0">
            <a:spAutoFit/>
          </a:bodyPr>
          <a:lstStyle/>
          <a:p>
            <a:pPr>
              <a:lnSpc>
                <a:spcPct val="90000"/>
              </a:lnSpc>
            </a:pPr>
            <a:r>
              <a:rPr lang="en-US" sz="3200" dirty="0">
                <a:latin typeface="Georgia" panose="02040502050405020303" pitchFamily="18" charset="0"/>
              </a:rPr>
              <a:t>AthleticClearance.com – Step #3</a:t>
            </a:r>
          </a:p>
        </p:txBody>
      </p:sp>
      <p:pic>
        <p:nvPicPr>
          <p:cNvPr id="5" name="Picture 4">
            <a:extLst>
              <a:ext uri="{FF2B5EF4-FFF2-40B4-BE49-F238E27FC236}">
                <a16:creationId xmlns:a16="http://schemas.microsoft.com/office/drawing/2014/main" id="{E3BDA09A-6D9F-4AA1-8FEB-E84A96B2F9F7}"/>
              </a:ext>
            </a:extLst>
          </p:cNvPr>
          <p:cNvPicPr>
            <a:picLocks noChangeAspect="1"/>
          </p:cNvPicPr>
          <p:nvPr/>
        </p:nvPicPr>
        <p:blipFill>
          <a:blip r:embed="rId2"/>
          <a:stretch>
            <a:fillRect/>
          </a:stretch>
        </p:blipFill>
        <p:spPr>
          <a:xfrm>
            <a:off x="6780212" y="228600"/>
            <a:ext cx="4588655" cy="6409888"/>
          </a:xfrm>
          <a:prstGeom prst="rect">
            <a:avLst/>
          </a:prstGeom>
        </p:spPr>
      </p:pic>
    </p:spTree>
    <p:extLst>
      <p:ext uri="{BB962C8B-B14F-4D97-AF65-F5344CB8AC3E}">
        <p14:creationId xmlns:p14="http://schemas.microsoft.com/office/powerpoint/2010/main" val="1843490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TF00001018.potx" id="{D19C2884-2C55-4C1A-A5C2-5D03FF1F35A4}" vid="{5F7A9C6A-558C-4654-B762-2F22BC904FAE}"/>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6008</TotalTime>
  <Words>851</Words>
  <Application>Microsoft Office PowerPoint</Application>
  <PresentationFormat>Custom</PresentationFormat>
  <Paragraphs>73</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Consolas</vt:lpstr>
      <vt:lpstr>Corbel</vt:lpstr>
      <vt:lpstr>Georgia</vt:lpstr>
      <vt:lpstr>Times New Roman</vt:lpstr>
      <vt:lpstr>Wingdings</vt:lpstr>
      <vt:lpstr>Chalkboard 16x9</vt:lpstr>
      <vt:lpstr>Huntington Beach High School</vt:lpstr>
      <vt:lpstr>AthleticClearance.com – Login Page</vt:lpstr>
      <vt:lpstr>AthleticClearance.com – User Account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AthleticClearance.com – Finishing Tips</vt:lpstr>
      <vt:lpstr>Questions?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Brittney Kato</dc:creator>
  <cp:lastModifiedBy>Ryan Vandenbosch</cp:lastModifiedBy>
  <cp:revision>12</cp:revision>
  <cp:lastPrinted>2017-05-16T19:54:21Z</cp:lastPrinted>
  <dcterms:created xsi:type="dcterms:W3CDTF">2017-05-10T23:39:36Z</dcterms:created>
  <dcterms:modified xsi:type="dcterms:W3CDTF">2017-08-03T04:13:00Z</dcterms:modified>
</cp:coreProperties>
</file>