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58" r:id="rId5"/>
    <p:sldId id="263" r:id="rId6"/>
    <p:sldId id="264" r:id="rId7"/>
    <p:sldId id="260" r:id="rId8"/>
    <p:sldId id="261"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FFA6A2F-BB1E-4F4C-A84B-402E4B365ABE}" type="datetimeFigureOut">
              <a:rPr lang="en-US" smtClean="0"/>
              <a:t>2/4/2026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8DC62BC-3D2F-4424-8EF9-F869534B2893}" type="slidenum">
              <a:rPr lang="en-US" smtClean="0"/>
              <a:t>‹#›</a:t>
            </a:fld>
            <a:endParaRPr lang="en-US"/>
          </a:p>
        </p:txBody>
      </p:sp>
    </p:spTree>
    <p:extLst>
      <p:ext uri="{BB962C8B-B14F-4D97-AF65-F5344CB8AC3E}">
        <p14:creationId xmlns:p14="http://schemas.microsoft.com/office/powerpoint/2010/main" val="325570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C62BC-3D2F-4424-8EF9-F869534B2893}" type="slidenum">
              <a:rPr lang="en-US" smtClean="0"/>
              <a:t>3</a:t>
            </a:fld>
            <a:endParaRPr lang="en-US"/>
          </a:p>
        </p:txBody>
      </p:sp>
    </p:spTree>
    <p:extLst>
      <p:ext uri="{BB962C8B-B14F-4D97-AF65-F5344CB8AC3E}">
        <p14:creationId xmlns:p14="http://schemas.microsoft.com/office/powerpoint/2010/main" val="197541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7F5CB8-2102-43AF-B49B-25942606571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403066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F5CB8-2102-43AF-B49B-25942606571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109806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F5CB8-2102-43AF-B49B-25942606571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203931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F5CB8-2102-43AF-B49B-25942606571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25296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F5CB8-2102-43AF-B49B-25942606571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136650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F5CB8-2102-43AF-B49B-25942606571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46134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F5CB8-2102-43AF-B49B-25942606571F}"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71285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7F5CB8-2102-43AF-B49B-25942606571F}"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41836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F5CB8-2102-43AF-B49B-25942606571F}"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146139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F5CB8-2102-43AF-B49B-25942606571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76077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F5CB8-2102-43AF-B49B-25942606571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7069A-E1AD-46B3-8B52-DA2A809CAD38}" type="slidenum">
              <a:rPr lang="en-US" smtClean="0"/>
              <a:t>‹#›</a:t>
            </a:fld>
            <a:endParaRPr lang="en-US"/>
          </a:p>
        </p:txBody>
      </p:sp>
    </p:spTree>
    <p:extLst>
      <p:ext uri="{BB962C8B-B14F-4D97-AF65-F5344CB8AC3E}">
        <p14:creationId xmlns:p14="http://schemas.microsoft.com/office/powerpoint/2010/main" val="73796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F5CB8-2102-43AF-B49B-25942606571F}" type="datetimeFigureOut">
              <a:rPr lang="en-US" smtClean="0"/>
              <a:t>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7069A-E1AD-46B3-8B52-DA2A809CAD38}" type="slidenum">
              <a:rPr lang="en-US" smtClean="0"/>
              <a:t>‹#›</a:t>
            </a:fld>
            <a:endParaRPr lang="en-US"/>
          </a:p>
        </p:txBody>
      </p:sp>
    </p:spTree>
    <p:extLst>
      <p:ext uri="{BB962C8B-B14F-4D97-AF65-F5344CB8AC3E}">
        <p14:creationId xmlns:p14="http://schemas.microsoft.com/office/powerpoint/2010/main" val="59724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hyperlink" Target="mailto:palfundraiser1955@gmail.com" TargetMode="External"/><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7.jpeg"/><Relationship Id="rId5" Type="http://schemas.openxmlformats.org/officeDocument/2006/relationships/hyperlink" Target="http://www.palonline.org/" TargetMode="External"/><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hyperlink" Target="http://palonline.org/teams/default.asp?u=BUDDIES6&amp;s=org&amp;p=fundraiser" TargetMode="External"/><Relationship Id="rId9" Type="http://schemas.openxmlformats.org/officeDocument/2006/relationships/image" Target="../media/image35.jpeg"/><Relationship Id="rId1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grass, outdoor, field&#10;&#10;Description automatically generated">
            <a:extLst>
              <a:ext uri="{FF2B5EF4-FFF2-40B4-BE49-F238E27FC236}">
                <a16:creationId xmlns:a16="http://schemas.microsoft.com/office/drawing/2014/main" id="{A717D0E1-4420-4D7E-8857-CA7185FE9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4786" y="2774104"/>
            <a:ext cx="9148548" cy="1323439"/>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Plainville Athletic League</a:t>
            </a:r>
          </a:p>
          <a:p>
            <a:pPr algn="ctr"/>
            <a:r>
              <a:rPr lang="en-US" sz="4000" b="1" dirty="0">
                <a:solidFill>
                  <a:schemeClr val="bg1"/>
                </a:solidFill>
                <a:effectLst>
                  <a:outerShdw blurRad="38100" dist="38100" dir="2700000" algn="tl">
                    <a:srgbClr val="000000">
                      <a:alpha val="43137"/>
                    </a:srgbClr>
                  </a:outerShdw>
                </a:effectLst>
              </a:rPr>
              <a:t>2026 Sponsor Prospectus</a:t>
            </a:r>
          </a:p>
        </p:txBody>
      </p:sp>
      <p:pic>
        <p:nvPicPr>
          <p:cNvPr id="3" name="Picture 2" descr="A picture containing text&#10;&#10;Description automatically generated">
            <a:extLst>
              <a:ext uri="{FF2B5EF4-FFF2-40B4-BE49-F238E27FC236}">
                <a16:creationId xmlns:a16="http://schemas.microsoft.com/office/drawing/2014/main" id="{16DD4C9D-55C2-4D5B-B331-995667EEB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2771728" cy="990600"/>
          </a:xfrm>
          <a:prstGeom prst="rect">
            <a:avLst/>
          </a:prstGeom>
        </p:spPr>
      </p:pic>
    </p:spTree>
    <p:extLst>
      <p:ext uri="{BB962C8B-B14F-4D97-AF65-F5344CB8AC3E}">
        <p14:creationId xmlns:p14="http://schemas.microsoft.com/office/powerpoint/2010/main" val="415930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p:nvSpPr>
        <p:spPr>
          <a:xfrm>
            <a:off x="152400" y="914400"/>
            <a:ext cx="8820150" cy="4724400"/>
          </a:xfrm>
          <a:prstGeom prst="roundRect">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spcBef>
                <a:spcPts val="600"/>
              </a:spcBef>
              <a:spcAft>
                <a:spcPts val="600"/>
              </a:spcAft>
            </a:pPr>
            <a:r>
              <a:rPr lang="en-US" sz="2000" b="1" dirty="0">
                <a:solidFill>
                  <a:schemeClr val="tx1"/>
                </a:solidFill>
              </a:rPr>
              <a:t>The Plainville Athletic League (PAL) is a youth sports organization that offers baseball for boys age 4 to 18 and fast pitch softball for girls age 4 to 16. Since 1955, the PAL has been run by parents and volunteers. We are a 501(c)3 nonprofit organization that is not funded by the town and therefore relies upon the generosity and support of its member families and local businesses in the community. The PAL is extremely proud of its long-standing policy to NEVER turn away a child due to a family’s inability to pay. </a:t>
            </a:r>
          </a:p>
          <a:p>
            <a:pPr algn="ctr">
              <a:lnSpc>
                <a:spcPts val="2800"/>
              </a:lnSpc>
              <a:spcBef>
                <a:spcPts val="600"/>
              </a:spcBef>
              <a:spcAft>
                <a:spcPts val="600"/>
              </a:spcAft>
            </a:pPr>
            <a:r>
              <a:rPr lang="en-US" sz="2000" b="1" dirty="0">
                <a:solidFill>
                  <a:schemeClr val="tx1"/>
                </a:solidFill>
              </a:rPr>
              <a:t>League affiliations include Cal Ripken and Babe Ruth Baseball as well as PONY, ASA, and Cal Ripken Softball. In addition to baseball and softball in the recreation season (April-June), we offer summer softball and baseball under our Tribe and Pride programs (June-July), fall baseball (September-October), and indoor clinics throughout the winter months as well.</a:t>
            </a:r>
          </a:p>
        </p:txBody>
      </p:sp>
      <p:sp>
        <p:nvSpPr>
          <p:cNvPr id="2" name="TextBox 1"/>
          <p:cNvSpPr txBox="1"/>
          <p:nvPr/>
        </p:nvSpPr>
        <p:spPr>
          <a:xfrm>
            <a:off x="152400" y="120134"/>
            <a:ext cx="64008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About the Plainville Athletic League</a:t>
            </a:r>
          </a:p>
        </p:txBody>
      </p:sp>
      <p:pic>
        <p:nvPicPr>
          <p:cNvPr id="10" name="Picture 9" descr="A picture containing logo&#10;&#10;Description automatically generated">
            <a:extLst>
              <a:ext uri="{FF2B5EF4-FFF2-40B4-BE49-F238E27FC236}">
                <a16:creationId xmlns:a16="http://schemas.microsoft.com/office/drawing/2014/main" id="{61F63E9F-00F7-44BF-8F14-CD5000EB3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975034"/>
            <a:ext cx="2114550" cy="762832"/>
          </a:xfrm>
          <a:prstGeom prst="rect">
            <a:avLst/>
          </a:prstGeom>
        </p:spPr>
      </p:pic>
    </p:spTree>
    <p:extLst>
      <p:ext uri="{BB962C8B-B14F-4D97-AF65-F5344CB8AC3E}">
        <p14:creationId xmlns:p14="http://schemas.microsoft.com/office/powerpoint/2010/main" val="207888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73" r="33248"/>
          <a:stretch/>
        </p:blipFill>
        <p:spPr>
          <a:xfrm rot="5400000">
            <a:off x="1137314" y="-1148686"/>
            <a:ext cx="6858000" cy="9155373"/>
          </a:xfrm>
          <a:prstGeom prst="rect">
            <a:avLst/>
          </a:prstGeom>
        </p:spPr>
      </p:pic>
      <p:sp>
        <p:nvSpPr>
          <p:cNvPr id="3" name="TextBox 2"/>
          <p:cNvSpPr txBox="1"/>
          <p:nvPr/>
        </p:nvSpPr>
        <p:spPr>
          <a:xfrm>
            <a:off x="-17060" y="-17299"/>
            <a:ext cx="916106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Sponsorship Exposure</a:t>
            </a:r>
          </a:p>
        </p:txBody>
      </p:sp>
      <p:sp>
        <p:nvSpPr>
          <p:cNvPr id="4" name="Rounded Rectangle 3"/>
          <p:cNvSpPr/>
          <p:nvPr/>
        </p:nvSpPr>
        <p:spPr>
          <a:xfrm>
            <a:off x="112456" y="533400"/>
            <a:ext cx="8866827" cy="1083418"/>
          </a:xfrm>
          <a:prstGeom prst="roundRect">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50" b="1" dirty="0">
                <a:solidFill>
                  <a:schemeClr val="tx1"/>
                </a:solidFill>
              </a:rPr>
              <a:t>Your exposure as a sponsor will go well beyond just the families of Plainville. Our complex hosts thousands of people from the surrounding communities as well teams and families from up and down the east coast from March through the end of October. Many of which spend time shopping, dining and looking for local services.</a:t>
            </a:r>
          </a:p>
        </p:txBody>
      </p:sp>
      <p:sp>
        <p:nvSpPr>
          <p:cNvPr id="6" name="Rounded Rectangle 5"/>
          <p:cNvSpPr/>
          <p:nvPr/>
        </p:nvSpPr>
        <p:spPr>
          <a:xfrm>
            <a:off x="3290528" y="3028739"/>
            <a:ext cx="4254883" cy="910770"/>
          </a:xfrm>
          <a:prstGeom prst="roundRect">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are the home of the 2010, 2011, and 2016 Massachusetts Division 1 MIAA State Champion King Philip Warriors softball program which brings </a:t>
            </a:r>
            <a:r>
              <a:rPr lang="en-US" sz="1400" b="1" dirty="0">
                <a:solidFill>
                  <a:schemeClr val="tx1"/>
                </a:solidFill>
              </a:rPr>
              <a:t>teams from all over the region and state</a:t>
            </a:r>
            <a:r>
              <a:rPr lang="en-US" sz="1400" dirty="0">
                <a:solidFill>
                  <a:schemeClr val="tx1"/>
                </a:solidFill>
              </a:rPr>
              <a:t> to our complex.</a:t>
            </a:r>
            <a:endParaRPr lang="en-US" sz="1400" b="1" dirty="0">
              <a:solidFill>
                <a:schemeClr val="tx1"/>
              </a:solidFill>
            </a:endParaRPr>
          </a:p>
        </p:txBody>
      </p:sp>
      <p:sp>
        <p:nvSpPr>
          <p:cNvPr id="8" name="Rounded Rectangle 7"/>
          <p:cNvSpPr/>
          <p:nvPr/>
        </p:nvSpPr>
        <p:spPr>
          <a:xfrm>
            <a:off x="307932" y="3733115"/>
            <a:ext cx="2757128" cy="3047244"/>
          </a:xfrm>
          <a:prstGeom prst="roundRect">
            <a:avLst/>
          </a:prstGeom>
          <a:solidFill>
            <a:schemeClr val="bg1">
              <a:alpha val="7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are the home of the Rhode Island Thunder 18U fast pitch softball teams. Their tournaments and collegiate showcase bring approximately 175 college scouts, along with thousands of players and their families from up and down the east coast. These teams often stay within a 30-minute radius of the fields and patronize many of our sponsors.</a:t>
            </a:r>
            <a:endParaRPr lang="en-US" sz="1400" b="1" dirty="0">
              <a:solidFill>
                <a:schemeClr val="tx1"/>
              </a:solidFill>
            </a:endParaRPr>
          </a:p>
        </p:txBody>
      </p:sp>
      <p:sp>
        <p:nvSpPr>
          <p:cNvPr id="10" name="Rounded Rectangle 9"/>
          <p:cNvSpPr/>
          <p:nvPr/>
        </p:nvSpPr>
        <p:spPr>
          <a:xfrm>
            <a:off x="4095750" y="4040670"/>
            <a:ext cx="4876800" cy="1499038"/>
          </a:xfrm>
          <a:prstGeom prst="roundRect">
            <a:avLst/>
          </a:prstGeom>
          <a:solidFill>
            <a:schemeClr val="bg1">
              <a:alpha val="7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are the home of KP Pride softball. A club softball program for girls 10U-18U fielding travel tournament teams, with players primarily from Plainville, Wrentham, and Norfolk, MA recreational programs. They host several tournaments including the </a:t>
            </a:r>
            <a:r>
              <a:rPr lang="en-US" sz="1400" b="1" dirty="0">
                <a:solidFill>
                  <a:schemeClr val="tx1"/>
                </a:solidFill>
              </a:rPr>
              <a:t>April Fool’s Fest, Ed Keene Memorial Day Invitational Tournament,  Columbus Day Clash </a:t>
            </a:r>
            <a:r>
              <a:rPr lang="en-US" sz="1400" dirty="0">
                <a:solidFill>
                  <a:schemeClr val="tx1"/>
                </a:solidFill>
              </a:rPr>
              <a:t>and the </a:t>
            </a:r>
            <a:r>
              <a:rPr lang="en-US" sz="1400" b="1" dirty="0">
                <a:solidFill>
                  <a:schemeClr val="tx1"/>
                </a:solidFill>
              </a:rPr>
              <a:t>Halloween Bash</a:t>
            </a:r>
            <a:r>
              <a:rPr lang="en-US" sz="1400" dirty="0">
                <a:solidFill>
                  <a:schemeClr val="tx1"/>
                </a:solidFill>
              </a:rPr>
              <a:t> bringing thousands of people to our complex.</a:t>
            </a:r>
            <a:endParaRPr lang="en-US" sz="1400" b="1" dirty="0">
              <a:solidFill>
                <a:schemeClr val="tx1"/>
              </a:solidFill>
            </a:endParaRPr>
          </a:p>
        </p:txBody>
      </p:sp>
      <p:sp>
        <p:nvSpPr>
          <p:cNvPr id="13" name="Rounded Rectangle 12"/>
          <p:cNvSpPr/>
          <p:nvPr/>
        </p:nvSpPr>
        <p:spPr>
          <a:xfrm>
            <a:off x="3206086" y="5466614"/>
            <a:ext cx="45719" cy="45719"/>
          </a:xfrm>
          <a:prstGeom prst="roundRect">
            <a:avLst/>
          </a:prstGeom>
          <a:solidFill>
            <a:schemeClr val="bg1">
              <a:alpha val="7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ounded Rectangle 15"/>
          <p:cNvSpPr/>
          <p:nvPr/>
        </p:nvSpPr>
        <p:spPr>
          <a:xfrm>
            <a:off x="1694970" y="1662752"/>
            <a:ext cx="5370026" cy="1265775"/>
          </a:xfrm>
          <a:prstGeom prst="roundRect">
            <a:avLst/>
          </a:prstGeom>
          <a:solidFill>
            <a:schemeClr val="bg1">
              <a:alpha val="7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Our recreation season runs from late April through mid-June. During this time, we host teams from many surrounding towns as part our spring season. Additionally, our summer baseball program, the Tribe, and our summer softball program, the Pride, play over </a:t>
            </a:r>
            <a:r>
              <a:rPr lang="en-US" sz="1400" b="1" dirty="0">
                <a:solidFill>
                  <a:schemeClr val="tx1"/>
                </a:solidFill>
              </a:rPr>
              <a:t>50 home games between June and August</a:t>
            </a:r>
            <a:r>
              <a:rPr lang="en-US" sz="1400" dirty="0">
                <a:solidFill>
                  <a:schemeClr val="tx1"/>
                </a:solidFill>
              </a:rPr>
              <a:t>, hosting towns from many different parts of Massachusetts.</a:t>
            </a:r>
            <a:endParaRPr lang="en-US" sz="1400" b="1" dirty="0">
              <a:solidFill>
                <a:schemeClr val="tx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900" y="4113764"/>
            <a:ext cx="1352850" cy="1352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1108" y="2983248"/>
            <a:ext cx="1634292" cy="99151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833501"/>
            <a:ext cx="1566667" cy="900000"/>
          </a:xfrm>
          <a:prstGeom prst="rect">
            <a:avLst/>
          </a:prstGeom>
        </p:spPr>
      </p:pic>
      <p:pic>
        <p:nvPicPr>
          <p:cNvPr id="12" name="Picture 11" descr="Text, logo&#10;&#10;Description automatically generated">
            <a:extLst>
              <a:ext uri="{FF2B5EF4-FFF2-40B4-BE49-F238E27FC236}">
                <a16:creationId xmlns:a16="http://schemas.microsoft.com/office/drawing/2014/main" id="{DFDA08A8-13D3-40CD-8357-D2B7736489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3113617"/>
            <a:ext cx="2757128" cy="922577"/>
          </a:xfrm>
          <a:prstGeom prst="rect">
            <a:avLst/>
          </a:prstGeom>
        </p:spPr>
      </p:pic>
      <p:pic>
        <p:nvPicPr>
          <p:cNvPr id="11" name="Picture 10" descr="Logo&#10;&#10;Description automatically generated">
            <a:extLst>
              <a:ext uri="{FF2B5EF4-FFF2-40B4-BE49-F238E27FC236}">
                <a16:creationId xmlns:a16="http://schemas.microsoft.com/office/drawing/2014/main" id="{611E9E08-9A5A-482A-B5D5-019FB7D640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6768" y="1684138"/>
            <a:ext cx="1637933" cy="1134499"/>
          </a:xfrm>
          <a:prstGeom prst="rect">
            <a:avLst/>
          </a:prstGeom>
        </p:spPr>
      </p:pic>
    </p:spTree>
    <p:extLst>
      <p:ext uri="{BB962C8B-B14F-4D97-AF65-F5344CB8AC3E}">
        <p14:creationId xmlns:p14="http://schemas.microsoft.com/office/powerpoint/2010/main" val="145071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ext, grass, tree, outdoor&#10;&#10;Description automatically generated">
            <a:extLst>
              <a:ext uri="{FF2B5EF4-FFF2-40B4-BE49-F238E27FC236}">
                <a16:creationId xmlns:a16="http://schemas.microsoft.com/office/drawing/2014/main" id="{CE3F738A-C23B-4467-965C-42F19840C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091"/>
            <a:ext cx="9220200" cy="6915153"/>
          </a:xfrm>
          <a:prstGeom prst="rect">
            <a:avLst/>
          </a:prstGeom>
        </p:spPr>
      </p:pic>
      <p:sp>
        <p:nvSpPr>
          <p:cNvPr id="2" name="TextBox 1"/>
          <p:cNvSpPr txBox="1"/>
          <p:nvPr/>
        </p:nvSpPr>
        <p:spPr>
          <a:xfrm>
            <a:off x="-17060" y="-17299"/>
            <a:ext cx="916106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Giving Back to the Community</a:t>
            </a:r>
          </a:p>
        </p:txBody>
      </p:sp>
      <p:sp>
        <p:nvSpPr>
          <p:cNvPr id="32" name="Rounded Rectangle 31"/>
          <p:cNvSpPr/>
          <p:nvPr/>
        </p:nvSpPr>
        <p:spPr>
          <a:xfrm>
            <a:off x="254687" y="609600"/>
            <a:ext cx="8636616" cy="1078788"/>
          </a:xfrm>
          <a:prstGeom prst="roundRect">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The scope of the PAL goes well beyond the field. While we are here to provide baseball and softball programs for the kids of Plainville, we pride ourselves on our community involvement as well. Over the years we have participated in a number of charitable endeavors which has included support of breast cancer and childhood cancer awareness, fighting children’s muscular dystrophy, and food drives. </a:t>
            </a:r>
          </a:p>
        </p:txBody>
      </p:sp>
      <p:pic>
        <p:nvPicPr>
          <p:cNvPr id="4" name="Picture 2">
            <a:extLst>
              <a:ext uri="{FF2B5EF4-FFF2-40B4-BE49-F238E27FC236}">
                <a16:creationId xmlns:a16="http://schemas.microsoft.com/office/drawing/2014/main" id="{0FF87970-A50E-4BE4-8627-E01E6DB8C8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98"/>
          <a:stretch/>
        </p:blipFill>
        <p:spPr bwMode="auto">
          <a:xfrm>
            <a:off x="6017180" y="4454211"/>
            <a:ext cx="3156593" cy="230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oup of people holding signs&#10;&#10;Description automatically generated">
            <a:extLst>
              <a:ext uri="{FF2B5EF4-FFF2-40B4-BE49-F238E27FC236}">
                <a16:creationId xmlns:a16="http://schemas.microsoft.com/office/drawing/2014/main" id="{30C228FC-A9D0-404F-9E39-2B311DB59D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937" y="4454211"/>
            <a:ext cx="3229328" cy="2305942"/>
          </a:xfrm>
          <a:prstGeom prst="rect">
            <a:avLst/>
          </a:prstGeom>
        </p:spPr>
      </p:pic>
      <p:grpSp>
        <p:nvGrpSpPr>
          <p:cNvPr id="6" name="Group 5">
            <a:extLst>
              <a:ext uri="{FF2B5EF4-FFF2-40B4-BE49-F238E27FC236}">
                <a16:creationId xmlns:a16="http://schemas.microsoft.com/office/drawing/2014/main" id="{B777FB3F-7A75-4E5D-B11D-566CECAD88A7}"/>
              </a:ext>
            </a:extLst>
          </p:cNvPr>
          <p:cNvGrpSpPr/>
          <p:nvPr/>
        </p:nvGrpSpPr>
        <p:grpSpPr>
          <a:xfrm>
            <a:off x="280398" y="4267200"/>
            <a:ext cx="2767602" cy="2590800"/>
            <a:chOff x="280398" y="4267200"/>
            <a:chExt cx="2767602" cy="2590800"/>
          </a:xfrm>
        </p:grpSpPr>
        <p:pic>
          <p:nvPicPr>
            <p:cNvPr id="49" name="Graphic 48" descr="Heart with solid fill">
              <a:extLst>
                <a:ext uri="{FF2B5EF4-FFF2-40B4-BE49-F238E27FC236}">
                  <a16:creationId xmlns:a16="http://schemas.microsoft.com/office/drawing/2014/main" id="{46624DE5-BF31-49B9-BC4E-0843FB844CF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842" t="15117" r="12605" b="14156"/>
            <a:stretch/>
          </p:blipFill>
          <p:spPr>
            <a:xfrm>
              <a:off x="280398" y="4267200"/>
              <a:ext cx="2767602" cy="2590800"/>
            </a:xfrm>
            <a:prstGeom prst="rect">
              <a:avLst/>
            </a:prstGeom>
          </p:spPr>
        </p:pic>
        <p:sp>
          <p:nvSpPr>
            <p:cNvPr id="50" name="TextBox 49">
              <a:extLst>
                <a:ext uri="{FF2B5EF4-FFF2-40B4-BE49-F238E27FC236}">
                  <a16:creationId xmlns:a16="http://schemas.microsoft.com/office/drawing/2014/main" id="{924DA24D-E052-497C-A9C1-BCC8CBFFB6BB}"/>
                </a:ext>
              </a:extLst>
            </p:cNvPr>
            <p:cNvSpPr txBox="1"/>
            <p:nvPr/>
          </p:nvSpPr>
          <p:spPr>
            <a:xfrm>
              <a:off x="573266" y="4780115"/>
              <a:ext cx="2209800" cy="1384995"/>
            </a:xfrm>
            <a:prstGeom prst="rect">
              <a:avLst/>
            </a:prstGeom>
            <a:noFill/>
          </p:spPr>
          <p:txBody>
            <a:bodyPr wrap="square" rtlCol="0">
              <a:spAutoFit/>
            </a:bodyPr>
            <a:lstStyle/>
            <a:p>
              <a:pPr algn="ctr"/>
              <a:r>
                <a:rPr lang="en-US" sz="1400" dirty="0">
                  <a:solidFill>
                    <a:srgbClr val="7030A0"/>
                  </a:solidFill>
                </a:rPr>
                <a:t>In 2021 we partnered with other local organizations to help </a:t>
              </a:r>
              <a:r>
                <a:rPr lang="en-US" sz="1400" b="1" dirty="0">
                  <a:solidFill>
                    <a:srgbClr val="7030A0"/>
                  </a:solidFill>
                </a:rPr>
                <a:t>raise over $20,000</a:t>
              </a:r>
              <a:r>
                <a:rPr lang="en-US" sz="1400" dirty="0">
                  <a:solidFill>
                    <a:srgbClr val="7030A0"/>
                  </a:solidFill>
                </a:rPr>
                <a:t> in support of Malia </a:t>
              </a:r>
            </a:p>
            <a:p>
              <a:pPr algn="ctr"/>
              <a:r>
                <a:rPr lang="en-US" sz="1400" dirty="0" err="1">
                  <a:solidFill>
                    <a:srgbClr val="7030A0"/>
                  </a:solidFill>
                </a:rPr>
                <a:t>Jusczyk</a:t>
              </a:r>
              <a:r>
                <a:rPr lang="en-US" sz="1400" dirty="0">
                  <a:solidFill>
                    <a:srgbClr val="7030A0"/>
                  </a:solidFill>
                </a:rPr>
                <a:t> and their family’s foundation</a:t>
              </a:r>
            </a:p>
          </p:txBody>
        </p:sp>
      </p:grpSp>
      <p:grpSp>
        <p:nvGrpSpPr>
          <p:cNvPr id="7" name="Group 6">
            <a:extLst>
              <a:ext uri="{FF2B5EF4-FFF2-40B4-BE49-F238E27FC236}">
                <a16:creationId xmlns:a16="http://schemas.microsoft.com/office/drawing/2014/main" id="{F6AAF464-6AAC-42B2-834A-F6512187092A}"/>
              </a:ext>
            </a:extLst>
          </p:cNvPr>
          <p:cNvGrpSpPr/>
          <p:nvPr/>
        </p:nvGrpSpPr>
        <p:grpSpPr>
          <a:xfrm>
            <a:off x="6172200" y="2514600"/>
            <a:ext cx="2691402" cy="2543178"/>
            <a:chOff x="6172200" y="2514600"/>
            <a:chExt cx="2691402" cy="2543178"/>
          </a:xfrm>
        </p:grpSpPr>
        <p:pic>
          <p:nvPicPr>
            <p:cNvPr id="51" name="Graphic 50" descr="Heart with solid fill">
              <a:extLst>
                <a:ext uri="{FF2B5EF4-FFF2-40B4-BE49-F238E27FC236}">
                  <a16:creationId xmlns:a16="http://schemas.microsoft.com/office/drawing/2014/main" id="{2A7CE2C6-EE5D-4E9B-9820-016D5CCC1D9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002" t="15575" r="13525" b="14998"/>
            <a:stretch/>
          </p:blipFill>
          <p:spPr>
            <a:xfrm>
              <a:off x="6172200" y="2514600"/>
              <a:ext cx="2691402" cy="2543178"/>
            </a:xfrm>
            <a:prstGeom prst="rect">
              <a:avLst/>
            </a:prstGeom>
          </p:spPr>
        </p:pic>
        <p:sp>
          <p:nvSpPr>
            <p:cNvPr id="26" name="TextBox 25">
              <a:extLst>
                <a:ext uri="{FF2B5EF4-FFF2-40B4-BE49-F238E27FC236}">
                  <a16:creationId xmlns:a16="http://schemas.microsoft.com/office/drawing/2014/main" id="{A698DA56-1925-49FF-A699-446037726A3F}"/>
                </a:ext>
              </a:extLst>
            </p:cNvPr>
            <p:cNvSpPr txBox="1"/>
            <p:nvPr/>
          </p:nvSpPr>
          <p:spPr>
            <a:xfrm>
              <a:off x="6250679" y="3236390"/>
              <a:ext cx="2483694" cy="954107"/>
            </a:xfrm>
            <a:prstGeom prst="rect">
              <a:avLst/>
            </a:prstGeom>
            <a:noFill/>
          </p:spPr>
          <p:txBody>
            <a:bodyPr wrap="square" rtlCol="0">
              <a:spAutoFit/>
            </a:bodyPr>
            <a:lstStyle/>
            <a:p>
              <a:pPr algn="ctr"/>
              <a:r>
                <a:rPr lang="en-US" sz="1400" dirty="0">
                  <a:solidFill>
                    <a:schemeClr val="bg1"/>
                  </a:solidFill>
                </a:rPr>
                <a:t>our PAL Cares-a-Ton program  </a:t>
              </a:r>
              <a:r>
                <a:rPr lang="en-US" sz="1400" b="1" dirty="0">
                  <a:solidFill>
                    <a:schemeClr val="bg1"/>
                  </a:solidFill>
                </a:rPr>
                <a:t>raised</a:t>
              </a:r>
              <a:r>
                <a:rPr lang="en-US" sz="1400" dirty="0">
                  <a:solidFill>
                    <a:schemeClr val="bg1"/>
                  </a:solidFill>
                </a:rPr>
                <a:t> </a:t>
              </a:r>
              <a:r>
                <a:rPr lang="en-US" sz="1400" b="1" dirty="0">
                  <a:solidFill>
                    <a:schemeClr val="bg1"/>
                  </a:solidFill>
                </a:rPr>
                <a:t>$16,500 in 2021 </a:t>
              </a:r>
            </a:p>
            <a:p>
              <a:pPr algn="ctr"/>
              <a:r>
                <a:rPr lang="en-US" sz="1400" dirty="0">
                  <a:solidFill>
                    <a:schemeClr val="bg1"/>
                  </a:solidFill>
                </a:rPr>
                <a:t>in support of the Living </a:t>
              </a:r>
            </a:p>
            <a:p>
              <a:pPr algn="ctr"/>
              <a:r>
                <a:rPr lang="en-US" sz="1400" dirty="0">
                  <a:solidFill>
                    <a:schemeClr val="bg1"/>
                  </a:solidFill>
                </a:rPr>
                <a:t>Bread Food Pantry</a:t>
              </a:r>
            </a:p>
          </p:txBody>
        </p:sp>
      </p:grpSp>
    </p:spTree>
    <p:extLst>
      <p:ext uri="{BB962C8B-B14F-4D97-AF65-F5344CB8AC3E}">
        <p14:creationId xmlns:p14="http://schemas.microsoft.com/office/powerpoint/2010/main" val="245809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0" y="0"/>
            <a:ext cx="9161060" cy="6870795"/>
          </a:xfrm>
          <a:prstGeom prst="rect">
            <a:avLst/>
          </a:prstGeom>
        </p:spPr>
      </p:pic>
      <p:sp>
        <p:nvSpPr>
          <p:cNvPr id="2" name="TextBox 1"/>
          <p:cNvSpPr txBox="1"/>
          <p:nvPr/>
        </p:nvSpPr>
        <p:spPr>
          <a:xfrm>
            <a:off x="-17060" y="0"/>
            <a:ext cx="916106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Supporting our Alumni</a:t>
            </a:r>
          </a:p>
        </p:txBody>
      </p:sp>
      <p:grpSp>
        <p:nvGrpSpPr>
          <p:cNvPr id="5" name="Group 4">
            <a:extLst>
              <a:ext uri="{FF2B5EF4-FFF2-40B4-BE49-F238E27FC236}">
                <a16:creationId xmlns:a16="http://schemas.microsoft.com/office/drawing/2014/main" id="{B9A5A2AD-E289-46D6-A435-8775461ACC25}"/>
              </a:ext>
            </a:extLst>
          </p:cNvPr>
          <p:cNvGrpSpPr/>
          <p:nvPr/>
        </p:nvGrpSpPr>
        <p:grpSpPr>
          <a:xfrm>
            <a:off x="3032775" y="965932"/>
            <a:ext cx="3139425" cy="3908317"/>
            <a:chOff x="2970577" y="1219200"/>
            <a:chExt cx="3139425" cy="3908317"/>
          </a:xfrm>
        </p:grpSpPr>
        <p:pic>
          <p:nvPicPr>
            <p:cNvPr id="12" name="Graphic 11" descr="Graduation cap outline">
              <a:extLst>
                <a:ext uri="{FF2B5EF4-FFF2-40B4-BE49-F238E27FC236}">
                  <a16:creationId xmlns:a16="http://schemas.microsoft.com/office/drawing/2014/main" id="{7BF74FF9-F597-488A-9FBF-89F8FEF7C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0577" y="1219200"/>
              <a:ext cx="3078450" cy="3908317"/>
            </a:xfrm>
            <a:prstGeom prst="rect">
              <a:avLst/>
            </a:prstGeom>
          </p:spPr>
        </p:pic>
        <p:sp>
          <p:nvSpPr>
            <p:cNvPr id="13" name="TextBox 12"/>
            <p:cNvSpPr txBox="1"/>
            <p:nvPr/>
          </p:nvSpPr>
          <p:spPr>
            <a:xfrm>
              <a:off x="3267955" y="2417119"/>
              <a:ext cx="2483694" cy="738664"/>
            </a:xfrm>
            <a:prstGeom prst="rect">
              <a:avLst/>
            </a:prstGeom>
            <a:noFill/>
          </p:spPr>
          <p:txBody>
            <a:bodyPr wrap="square" rtlCol="0">
              <a:spAutoFit/>
            </a:bodyPr>
            <a:lstStyle/>
            <a:p>
              <a:pPr algn="ctr"/>
              <a:r>
                <a:rPr lang="en-US" sz="1400" dirty="0">
                  <a:solidFill>
                    <a:schemeClr val="bg1"/>
                  </a:solidFill>
                </a:rPr>
                <a:t>Since 2004, </a:t>
              </a:r>
            </a:p>
            <a:p>
              <a:pPr algn="ctr"/>
              <a:r>
                <a:rPr lang="en-US" sz="1400" dirty="0">
                  <a:solidFill>
                    <a:schemeClr val="bg1"/>
                  </a:solidFill>
                </a:rPr>
                <a:t>the PAL has handed out scholarships to:</a:t>
              </a:r>
            </a:p>
          </p:txBody>
        </p:sp>
        <p:sp>
          <p:nvSpPr>
            <p:cNvPr id="23" name="TextBox 22">
              <a:extLst>
                <a:ext uri="{FF2B5EF4-FFF2-40B4-BE49-F238E27FC236}">
                  <a16:creationId xmlns:a16="http://schemas.microsoft.com/office/drawing/2014/main" id="{BDF5D63E-4826-4950-BF4E-5EFBB8A8C4AA}"/>
                </a:ext>
              </a:extLst>
            </p:cNvPr>
            <p:cNvSpPr txBox="1"/>
            <p:nvPr/>
          </p:nvSpPr>
          <p:spPr>
            <a:xfrm>
              <a:off x="2970577" y="3155783"/>
              <a:ext cx="3139425" cy="523220"/>
            </a:xfrm>
            <a:prstGeom prst="rect">
              <a:avLst/>
            </a:prstGeom>
            <a:noFill/>
          </p:spPr>
          <p:txBody>
            <a:bodyPr wrap="square" rtlCol="0">
              <a:spAutoFit/>
            </a:bodyPr>
            <a:lstStyle/>
            <a:p>
              <a:pPr algn="ctr"/>
              <a:r>
                <a:rPr lang="en-US" sz="1400" b="1" dirty="0">
                  <a:solidFill>
                    <a:srgbClr val="002060"/>
                  </a:solidFill>
                  <a:highlight>
                    <a:srgbClr val="C0C0C0"/>
                  </a:highlight>
                </a:rPr>
                <a:t>Over 100 alumni, totaling </a:t>
              </a:r>
            </a:p>
            <a:p>
              <a:pPr algn="ctr"/>
              <a:r>
                <a:rPr lang="en-US" sz="1400" b="1" dirty="0">
                  <a:solidFill>
                    <a:srgbClr val="002060"/>
                  </a:solidFill>
                  <a:highlight>
                    <a:srgbClr val="C0C0C0"/>
                  </a:highlight>
                </a:rPr>
                <a:t>over $65,000</a:t>
              </a:r>
              <a:r>
                <a:rPr lang="en-US" sz="1400" dirty="0">
                  <a:solidFill>
                    <a:srgbClr val="002060"/>
                  </a:solidFill>
                  <a:highlight>
                    <a:srgbClr val="C0C0C0"/>
                  </a:highlight>
                </a:rPr>
                <a:t> </a:t>
              </a:r>
            </a:p>
          </p:txBody>
        </p:sp>
      </p:grpSp>
      <p:pic>
        <p:nvPicPr>
          <p:cNvPr id="21" name="Picture 4">
            <a:extLst>
              <a:ext uri="{FF2B5EF4-FFF2-40B4-BE49-F238E27FC236}">
                <a16:creationId xmlns:a16="http://schemas.microsoft.com/office/drawing/2014/main" id="{B29B84EC-1868-4DEB-A13D-D12A3EB77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956" y="2602705"/>
            <a:ext cx="1602087" cy="18309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1368D4E3-274C-49D1-BC73-798CC521DD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27" r="11614"/>
          <a:stretch/>
        </p:blipFill>
        <p:spPr bwMode="auto">
          <a:xfrm>
            <a:off x="6172200" y="3375044"/>
            <a:ext cx="1602087" cy="2058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D91619A4-AD58-42F1-A384-E47D634FE68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248" r="7376"/>
          <a:stretch/>
        </p:blipFill>
        <p:spPr bwMode="auto">
          <a:xfrm>
            <a:off x="5759574" y="1778447"/>
            <a:ext cx="1893164" cy="13728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a:extLst>
              <a:ext uri="{FF2B5EF4-FFF2-40B4-BE49-F238E27FC236}">
                <a16:creationId xmlns:a16="http://schemas.microsoft.com/office/drawing/2014/main" id="{7C4805C5-ED1C-4D47-83B1-F6CFCFAD59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34" y="1828800"/>
            <a:ext cx="2646553" cy="16893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F116DDE1-CEF7-47B6-A12A-432327B9A0F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35630"/>
          <a:stretch/>
        </p:blipFill>
        <p:spPr bwMode="auto">
          <a:xfrm>
            <a:off x="6360367" y="5373277"/>
            <a:ext cx="2679726" cy="13253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CEC9E0CE-EFBC-4C5F-93FF-B2545817B9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734" y="4902824"/>
            <a:ext cx="2473681" cy="17957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8082EC9B-C87A-40D6-BCEA-8D8ABF582A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3446906"/>
            <a:ext cx="2094345" cy="1604695"/>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1">
            <a:extLst>
              <a:ext uri="{FF2B5EF4-FFF2-40B4-BE49-F238E27FC236}">
                <a16:creationId xmlns:a16="http://schemas.microsoft.com/office/drawing/2014/main" id="{803C2883-3B2C-4BFE-932F-AD15FDAD5DEC}"/>
              </a:ext>
            </a:extLst>
          </p:cNvPr>
          <p:cNvSpPr/>
          <p:nvPr/>
        </p:nvSpPr>
        <p:spPr>
          <a:xfrm>
            <a:off x="245162" y="709676"/>
            <a:ext cx="8636616" cy="901755"/>
          </a:xfrm>
          <a:prstGeom prst="roundRect">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The Plainville Athletic League (PAL) is proud to award scholarships for PAL alumni who have attended a local high school and are planning to continue their education at a vocational school or college, two-year college, four-year college or university, or have enlisted in a branch of the US Armed Forces.</a:t>
            </a:r>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5227" y="4014260"/>
            <a:ext cx="2973546" cy="2225204"/>
          </a:xfrm>
          <a:prstGeom prst="rect">
            <a:avLst/>
          </a:prstGeom>
        </p:spPr>
      </p:pic>
    </p:spTree>
    <p:extLst>
      <p:ext uri="{BB962C8B-B14F-4D97-AF65-F5344CB8AC3E}">
        <p14:creationId xmlns:p14="http://schemas.microsoft.com/office/powerpoint/2010/main" val="230911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EB99F12-A630-4B60-B093-3F6604B0F6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49" y="0"/>
            <a:ext cx="9162197" cy="6871648"/>
          </a:xfrm>
          <a:prstGeom prst="rect">
            <a:avLst/>
          </a:prstGeom>
        </p:spPr>
      </p:pic>
      <p:sp>
        <p:nvSpPr>
          <p:cNvPr id="2" name="TextBox 1"/>
          <p:cNvSpPr txBox="1"/>
          <p:nvPr/>
        </p:nvSpPr>
        <p:spPr>
          <a:xfrm>
            <a:off x="0" y="53459"/>
            <a:ext cx="916106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Special Sponsorship Opportunities</a:t>
            </a:r>
          </a:p>
        </p:txBody>
      </p:sp>
      <p:grpSp>
        <p:nvGrpSpPr>
          <p:cNvPr id="5" name="Group 4">
            <a:extLst>
              <a:ext uri="{FF2B5EF4-FFF2-40B4-BE49-F238E27FC236}">
                <a16:creationId xmlns:a16="http://schemas.microsoft.com/office/drawing/2014/main" id="{8AA27E5B-4CFE-49C4-A3F8-DEEA7713D7C8}"/>
              </a:ext>
            </a:extLst>
          </p:cNvPr>
          <p:cNvGrpSpPr/>
          <p:nvPr/>
        </p:nvGrpSpPr>
        <p:grpSpPr>
          <a:xfrm>
            <a:off x="76200" y="644679"/>
            <a:ext cx="4343400" cy="2681686"/>
            <a:chOff x="76200" y="644679"/>
            <a:chExt cx="4343400" cy="2681686"/>
          </a:xfrm>
        </p:grpSpPr>
        <p:sp>
          <p:nvSpPr>
            <p:cNvPr id="7" name="Rounded Rectangle 6"/>
            <p:cNvSpPr/>
            <p:nvPr/>
          </p:nvSpPr>
          <p:spPr>
            <a:xfrm>
              <a:off x="76200" y="644679"/>
              <a:ext cx="4343400" cy="2681686"/>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648709"/>
              <a:ext cx="4338852" cy="2462213"/>
            </a:xfrm>
            <a:prstGeom prst="rect">
              <a:avLst/>
            </a:prstGeom>
          </p:spPr>
          <p:txBody>
            <a:bodyPr wrap="square">
              <a:spAutoFit/>
            </a:bodyPr>
            <a:lstStyle/>
            <a:p>
              <a:pPr algn="ctr"/>
              <a:r>
                <a:rPr lang="en-US" sz="1400" b="1" dirty="0"/>
                <a:t>Watters Dugout Sponsorship</a:t>
              </a:r>
            </a:p>
            <a:p>
              <a:pPr algn="ctr"/>
              <a:r>
                <a:rPr lang="en-US" sz="1400" b="1" dirty="0"/>
                <a:t>$5000 (2 sponsorships available) </a:t>
              </a:r>
            </a:p>
            <a:p>
              <a:pPr algn="ctr"/>
              <a:endParaRPr lang="en-US" sz="1400" dirty="0"/>
            </a:p>
            <a:p>
              <a:pPr marL="280988" lvl="1" indent="-177800">
                <a:buFont typeface="Wingdings" panose="05000000000000000000" pitchFamily="2" charset="2"/>
                <a:buChar char="§"/>
              </a:pPr>
              <a:r>
                <a:rPr lang="en-US" sz="1400" dirty="0"/>
                <a:t>This special sponsorship can be paid over two years if desired</a:t>
              </a:r>
            </a:p>
            <a:p>
              <a:pPr marL="280988" lvl="1" indent="-177800">
                <a:buFont typeface="Wingdings" panose="05000000000000000000" pitchFamily="2" charset="2"/>
                <a:buChar char="§"/>
              </a:pPr>
              <a:r>
                <a:rPr lang="en-US" sz="1400" dirty="0"/>
                <a:t>A large sign for your company will be placed on the back of dugout saying, “This dugout is generously sponsored by…”</a:t>
              </a:r>
            </a:p>
            <a:p>
              <a:pPr marL="280988" lvl="1" indent="-177800">
                <a:buFont typeface="Wingdings" panose="05000000000000000000" pitchFamily="2" charset="2"/>
                <a:buChar char="§"/>
              </a:pPr>
              <a:r>
                <a:rPr lang="en-US" sz="1400" dirty="0"/>
                <a:t>Signs will face the street for maximum exposure whether games are going on or not</a:t>
              </a:r>
            </a:p>
            <a:p>
              <a:pPr marL="287338" lvl="2" indent="-177800">
                <a:buFont typeface="Wingdings" panose="05000000000000000000" pitchFamily="2" charset="2"/>
                <a:buChar char="§"/>
              </a:pPr>
              <a:r>
                <a:rPr lang="en-US" sz="1400" dirty="0"/>
                <a:t>Sponsorship is for 4 years</a:t>
              </a:r>
            </a:p>
          </p:txBody>
        </p:sp>
      </p:grpSp>
      <p:grpSp>
        <p:nvGrpSpPr>
          <p:cNvPr id="10" name="Group 9">
            <a:extLst>
              <a:ext uri="{FF2B5EF4-FFF2-40B4-BE49-F238E27FC236}">
                <a16:creationId xmlns:a16="http://schemas.microsoft.com/office/drawing/2014/main" id="{BC8F23FA-6CCD-4155-9455-EFEF1B28BEE3}"/>
              </a:ext>
            </a:extLst>
          </p:cNvPr>
          <p:cNvGrpSpPr/>
          <p:nvPr/>
        </p:nvGrpSpPr>
        <p:grpSpPr>
          <a:xfrm>
            <a:off x="4686300" y="648709"/>
            <a:ext cx="4343400" cy="2681687"/>
            <a:chOff x="4648200" y="644677"/>
            <a:chExt cx="4343400" cy="2681687"/>
          </a:xfrm>
        </p:grpSpPr>
        <p:sp>
          <p:nvSpPr>
            <p:cNvPr id="9" name="Rounded Rectangle 8"/>
            <p:cNvSpPr/>
            <p:nvPr/>
          </p:nvSpPr>
          <p:spPr>
            <a:xfrm>
              <a:off x="4648200" y="644677"/>
              <a:ext cx="4343400" cy="2681687"/>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48200" y="648708"/>
              <a:ext cx="4343400" cy="2462213"/>
            </a:xfrm>
            <a:prstGeom prst="rect">
              <a:avLst/>
            </a:prstGeom>
          </p:spPr>
          <p:txBody>
            <a:bodyPr wrap="square">
              <a:spAutoFit/>
            </a:bodyPr>
            <a:lstStyle/>
            <a:p>
              <a:pPr algn="ctr"/>
              <a:r>
                <a:rPr lang="en-US" sz="1400" b="1" dirty="0"/>
                <a:t>Nelson Batting Cages Sponsorship</a:t>
              </a:r>
            </a:p>
            <a:p>
              <a:pPr algn="ctr"/>
              <a:r>
                <a:rPr lang="en-US" sz="1400" b="1" dirty="0"/>
                <a:t>$5000 (2 sponsorships available)</a:t>
              </a:r>
            </a:p>
            <a:p>
              <a:pPr marL="287338" lvl="2" indent="-177800">
                <a:buFont typeface="Wingdings" panose="05000000000000000000" pitchFamily="2" charset="2"/>
                <a:buChar char="§"/>
              </a:pPr>
              <a:endParaRPr lang="en-US" sz="1400" dirty="0"/>
            </a:p>
            <a:p>
              <a:pPr marL="280988" lvl="1" indent="-177800">
                <a:buFont typeface="Wingdings" panose="05000000000000000000" pitchFamily="2" charset="2"/>
                <a:buChar char="§"/>
              </a:pPr>
              <a:r>
                <a:rPr lang="en-US" sz="1400" dirty="0"/>
                <a:t>This special sponsorship can be paid over two years if desired</a:t>
              </a:r>
            </a:p>
            <a:p>
              <a:pPr marL="287338" lvl="2" indent="-177800">
                <a:buFont typeface="Wingdings" panose="05000000000000000000" pitchFamily="2" charset="2"/>
                <a:buChar char="§"/>
              </a:pPr>
              <a:r>
                <a:rPr lang="en-US" sz="1400" dirty="0"/>
                <a:t>A large sign for your company will be attached to the cages saying, “These batting cages are generously sponsored by…”</a:t>
              </a:r>
            </a:p>
            <a:p>
              <a:pPr marL="287338" lvl="2" indent="-177800">
                <a:buFont typeface="Wingdings" panose="05000000000000000000" pitchFamily="2" charset="2"/>
                <a:buChar char="§"/>
              </a:pPr>
              <a:r>
                <a:rPr lang="en-US" sz="1400" dirty="0"/>
                <a:t>Signs will face the street for maximum exposure whether games are going on or not</a:t>
              </a:r>
            </a:p>
            <a:p>
              <a:pPr marL="287338" lvl="2" indent="-177800">
                <a:buFont typeface="Wingdings" panose="05000000000000000000" pitchFamily="2" charset="2"/>
                <a:buChar char="§"/>
              </a:pPr>
              <a:r>
                <a:rPr lang="en-US" sz="1400" dirty="0"/>
                <a:t>Sponsorship is for 4 years</a:t>
              </a:r>
            </a:p>
          </p:txBody>
        </p:sp>
      </p:grpSp>
      <p:sp>
        <p:nvSpPr>
          <p:cNvPr id="14" name="Rounded Rectangle 13"/>
          <p:cNvSpPr/>
          <p:nvPr/>
        </p:nvSpPr>
        <p:spPr>
          <a:xfrm>
            <a:off x="76200" y="3573890"/>
            <a:ext cx="4419600" cy="3131709"/>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3577995"/>
            <a:ext cx="4343400" cy="3108543"/>
          </a:xfrm>
          <a:prstGeom prst="rect">
            <a:avLst/>
          </a:prstGeom>
        </p:spPr>
        <p:txBody>
          <a:bodyPr wrap="square">
            <a:spAutoFit/>
          </a:bodyPr>
          <a:lstStyle/>
          <a:p>
            <a:pPr algn="ctr"/>
            <a:r>
              <a:rPr lang="en-US" sz="1400" b="1" dirty="0" err="1"/>
              <a:t>Cornhole</a:t>
            </a:r>
            <a:r>
              <a:rPr lang="en-US" sz="1400" b="1" dirty="0"/>
              <a:t> Tournament</a:t>
            </a:r>
          </a:p>
          <a:p>
            <a:pPr marL="103188" lvl="1"/>
            <a:r>
              <a:rPr lang="en-US" sz="1400" dirty="0"/>
              <a:t>In August or September, we will host our cornhole tournament. There are a number of sponsorship opportunities for this:</a:t>
            </a:r>
          </a:p>
          <a:p>
            <a:pPr marL="388938" lvl="1" indent="-285750">
              <a:buFont typeface="Arial" panose="020B0604020202020204" pitchFamily="34" charset="0"/>
              <a:buChar char="•"/>
            </a:pPr>
            <a:r>
              <a:rPr lang="en-US" sz="1400" b="1" dirty="0"/>
              <a:t>Tee shirt sponsor </a:t>
            </a:r>
            <a:r>
              <a:rPr lang="en-US" sz="1400" dirty="0"/>
              <a:t>(small logo: $150 or large logo: $250) – have your company’s logo displayed on the back of the tournament tee shirt that will be provided to participants</a:t>
            </a:r>
          </a:p>
          <a:p>
            <a:pPr marL="388938" lvl="1" indent="-285750">
              <a:buFont typeface="Arial" panose="020B0604020202020204" pitchFamily="34" charset="0"/>
              <a:buChar char="•"/>
            </a:pPr>
            <a:r>
              <a:rPr lang="en-US" sz="1400" b="1" dirty="0"/>
              <a:t>Court sponsor </a:t>
            </a:r>
            <a:r>
              <a:rPr lang="en-US" sz="1400" dirty="0"/>
              <a:t>– $150 – have a sign with your company’s logo displayed at one set of </a:t>
            </a:r>
            <a:r>
              <a:rPr lang="en-US" sz="1400" dirty="0" err="1"/>
              <a:t>cornhole</a:t>
            </a:r>
            <a:r>
              <a:rPr lang="en-US" sz="1400" dirty="0"/>
              <a:t> boards</a:t>
            </a:r>
          </a:p>
          <a:p>
            <a:pPr marL="103188" lvl="1"/>
            <a:endParaRPr lang="en-US" sz="1400" b="1" dirty="0"/>
          </a:p>
          <a:p>
            <a:pPr marL="103188" lvl="1"/>
            <a:r>
              <a:rPr lang="en-US" sz="1400" b="1" dirty="0"/>
              <a:t>All sponsors will receive a public thank you as well at the tournament.</a:t>
            </a:r>
          </a:p>
        </p:txBody>
      </p:sp>
      <p:pic>
        <p:nvPicPr>
          <p:cNvPr id="2052" name="Picture 4" descr="May be an image of 11 people, people standing and gra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5" t="6373" r="12980" b="39553"/>
          <a:stretch/>
        </p:blipFill>
        <p:spPr bwMode="auto">
          <a:xfrm>
            <a:off x="4651956" y="4198785"/>
            <a:ext cx="4377743" cy="188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7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ounded Rectangle 6"/>
          <p:cNvSpPr/>
          <p:nvPr/>
        </p:nvSpPr>
        <p:spPr>
          <a:xfrm>
            <a:off x="76200" y="644679"/>
            <a:ext cx="4343400" cy="2681686"/>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48200" y="644677"/>
            <a:ext cx="4343400" cy="2681687"/>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6200" y="3437011"/>
            <a:ext cx="4343400" cy="2466243"/>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3437009"/>
            <a:ext cx="4343400" cy="2466245"/>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53459"/>
            <a:ext cx="916106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Traditional Sponsorship Opportunities</a:t>
            </a:r>
          </a:p>
        </p:txBody>
      </p:sp>
      <p:sp>
        <p:nvSpPr>
          <p:cNvPr id="6" name="Rectangle 5"/>
          <p:cNvSpPr/>
          <p:nvPr/>
        </p:nvSpPr>
        <p:spPr>
          <a:xfrm>
            <a:off x="0" y="648709"/>
            <a:ext cx="4495800" cy="2462213"/>
          </a:xfrm>
          <a:prstGeom prst="rect">
            <a:avLst/>
          </a:prstGeom>
        </p:spPr>
        <p:txBody>
          <a:bodyPr wrap="square">
            <a:spAutoFit/>
          </a:bodyPr>
          <a:lstStyle/>
          <a:p>
            <a:pPr algn="ctr"/>
            <a:r>
              <a:rPr lang="en-US" sz="1400" b="1" dirty="0"/>
              <a:t>Grand Slam Sponsorship Package</a:t>
            </a:r>
          </a:p>
          <a:p>
            <a:pPr algn="ctr"/>
            <a:r>
              <a:rPr lang="en-US" sz="1400" b="1" dirty="0"/>
              <a:t>$1300 ($225 in savings) </a:t>
            </a:r>
          </a:p>
          <a:p>
            <a:pPr algn="ctr"/>
            <a:r>
              <a:rPr lang="en-US" sz="1400" dirty="0"/>
              <a:t>The grand slam package includes:</a:t>
            </a:r>
          </a:p>
          <a:p>
            <a:endParaRPr lang="en-US" sz="1400" dirty="0"/>
          </a:p>
          <a:p>
            <a:pPr marL="280988" lvl="1" indent="-177800">
              <a:buFont typeface="Wingdings" panose="05000000000000000000" pitchFamily="2" charset="2"/>
              <a:buChar char="§"/>
            </a:pPr>
            <a:r>
              <a:rPr lang="en-US" sz="1400" dirty="0"/>
              <a:t>Two large field sign on Watters, Nelson, or Eisele ($1000)</a:t>
            </a:r>
          </a:p>
          <a:p>
            <a:pPr marL="280988" lvl="1" indent="-177800">
              <a:buFont typeface="Wingdings" panose="05000000000000000000" pitchFamily="2" charset="2"/>
              <a:buChar char="§"/>
            </a:pPr>
            <a:r>
              <a:rPr lang="en-US" sz="1400" dirty="0"/>
              <a:t>Team Sponsor – Name on the back of a team uniform ($300)</a:t>
            </a:r>
          </a:p>
          <a:p>
            <a:pPr marL="280988" lvl="1" indent="-177800">
              <a:buFont typeface="Wingdings" panose="05000000000000000000" pitchFamily="2" charset="2"/>
              <a:buChar char="§"/>
            </a:pPr>
            <a:r>
              <a:rPr lang="en-US" sz="1400" dirty="0"/>
              <a:t>Cornhole Tournament Sponsorship ($150) </a:t>
            </a:r>
          </a:p>
          <a:p>
            <a:pPr marL="280988" lvl="1" indent="-177800">
              <a:buFont typeface="Wingdings" panose="05000000000000000000" pitchFamily="2" charset="2"/>
              <a:buChar char="§"/>
            </a:pPr>
            <a:r>
              <a:rPr lang="en-US" sz="1400" dirty="0"/>
              <a:t>Website Ad and Link ($75) </a:t>
            </a:r>
          </a:p>
          <a:p>
            <a:pPr marL="280988" lvl="1" indent="-177800">
              <a:buFont typeface="Wingdings" panose="05000000000000000000" pitchFamily="2" charset="2"/>
              <a:buChar char="§"/>
            </a:pPr>
            <a:r>
              <a:rPr lang="en-US" sz="1400" dirty="0"/>
              <a:t>Sponsor Plaque</a:t>
            </a:r>
          </a:p>
        </p:txBody>
      </p:sp>
      <p:sp>
        <p:nvSpPr>
          <p:cNvPr id="8" name="Rectangle 7"/>
          <p:cNvSpPr/>
          <p:nvPr/>
        </p:nvSpPr>
        <p:spPr>
          <a:xfrm>
            <a:off x="4572000" y="648708"/>
            <a:ext cx="4495800" cy="2462213"/>
          </a:xfrm>
          <a:prstGeom prst="rect">
            <a:avLst/>
          </a:prstGeom>
        </p:spPr>
        <p:txBody>
          <a:bodyPr wrap="square">
            <a:spAutoFit/>
          </a:bodyPr>
          <a:lstStyle/>
          <a:p>
            <a:pPr algn="ctr"/>
            <a:r>
              <a:rPr lang="en-US" sz="1400" b="1" dirty="0"/>
              <a:t>Home Run Sponsorship Package</a:t>
            </a:r>
          </a:p>
          <a:p>
            <a:pPr algn="ctr"/>
            <a:r>
              <a:rPr lang="en-US" sz="1400" b="1" dirty="0"/>
              <a:t>$1000 ($125 in savings)</a:t>
            </a:r>
          </a:p>
          <a:p>
            <a:pPr algn="ctr"/>
            <a:r>
              <a:rPr lang="en-US" sz="1400" b="1" dirty="0"/>
              <a:t> </a:t>
            </a:r>
            <a:r>
              <a:rPr lang="en-US" sz="1400" dirty="0"/>
              <a:t>The home run package includes:</a:t>
            </a:r>
          </a:p>
          <a:p>
            <a:pPr algn="ctr"/>
            <a:endParaRPr lang="en-US" sz="1400" dirty="0"/>
          </a:p>
          <a:p>
            <a:pPr marL="287338" lvl="2" indent="-177800">
              <a:buFont typeface="Wingdings" panose="05000000000000000000" pitchFamily="2" charset="2"/>
              <a:buChar char="§"/>
            </a:pPr>
            <a:r>
              <a:rPr lang="en-US" sz="1400" dirty="0"/>
              <a:t>Two standard field signs on Watters, Nelson, or Eisele ($600)</a:t>
            </a:r>
          </a:p>
          <a:p>
            <a:pPr marL="287338" lvl="2" indent="-177800">
              <a:buFont typeface="Wingdings" panose="05000000000000000000" pitchFamily="2" charset="2"/>
              <a:buChar char="§"/>
            </a:pPr>
            <a:r>
              <a:rPr lang="en-US" sz="1400" dirty="0"/>
              <a:t>Team Sponsor – Name on the back of a team uniform ($300)</a:t>
            </a:r>
          </a:p>
          <a:p>
            <a:pPr marL="287338" lvl="2" indent="-177800">
              <a:buFont typeface="Wingdings" panose="05000000000000000000" pitchFamily="2" charset="2"/>
              <a:buChar char="§"/>
            </a:pPr>
            <a:r>
              <a:rPr lang="en-US" sz="1400" dirty="0"/>
              <a:t>Cornhole Tournament Sponsorship ($150)</a:t>
            </a:r>
          </a:p>
          <a:p>
            <a:pPr marL="287338" lvl="2" indent="-177800">
              <a:buFont typeface="Wingdings" panose="05000000000000000000" pitchFamily="2" charset="2"/>
              <a:buChar char="§"/>
            </a:pPr>
            <a:r>
              <a:rPr lang="en-US" sz="1400" dirty="0"/>
              <a:t>Website Ad and Link ($75)</a:t>
            </a:r>
          </a:p>
          <a:p>
            <a:pPr marL="287338" lvl="2" indent="-177800">
              <a:buFont typeface="Wingdings" panose="05000000000000000000" pitchFamily="2" charset="2"/>
              <a:buChar char="§"/>
            </a:pPr>
            <a:r>
              <a:rPr lang="en-US" sz="1400" dirty="0"/>
              <a:t>Sponsor Plaque</a:t>
            </a:r>
          </a:p>
        </p:txBody>
      </p:sp>
      <p:sp>
        <p:nvSpPr>
          <p:cNvPr id="13" name="Rectangle 12"/>
          <p:cNvSpPr/>
          <p:nvPr/>
        </p:nvSpPr>
        <p:spPr>
          <a:xfrm>
            <a:off x="0" y="3441041"/>
            <a:ext cx="4495800" cy="2246769"/>
          </a:xfrm>
          <a:prstGeom prst="rect">
            <a:avLst/>
          </a:prstGeom>
        </p:spPr>
        <p:txBody>
          <a:bodyPr wrap="square">
            <a:spAutoFit/>
          </a:bodyPr>
          <a:lstStyle/>
          <a:p>
            <a:pPr algn="ctr"/>
            <a:r>
              <a:rPr lang="en-US" sz="1400" b="1" dirty="0"/>
              <a:t>Triple Sponsorship Package</a:t>
            </a:r>
          </a:p>
          <a:p>
            <a:pPr algn="ctr"/>
            <a:r>
              <a:rPr lang="en-US" sz="1400" b="1" dirty="0"/>
              <a:t>$600 ($75 in savings) </a:t>
            </a:r>
          </a:p>
          <a:p>
            <a:pPr algn="ctr"/>
            <a:r>
              <a:rPr lang="en-US" sz="1400" dirty="0"/>
              <a:t>The triple package includes:</a:t>
            </a:r>
          </a:p>
          <a:p>
            <a:endParaRPr lang="en-US" sz="1400" dirty="0"/>
          </a:p>
          <a:p>
            <a:pPr marL="280988" lvl="1" indent="-177800">
              <a:buFont typeface="Wingdings" panose="05000000000000000000" pitchFamily="2" charset="2"/>
              <a:buChar char="§"/>
            </a:pPr>
            <a:r>
              <a:rPr lang="en-US" sz="1400" dirty="0"/>
              <a:t>One standard field sign on Watters, Nelson, or Eisele ($300)</a:t>
            </a:r>
          </a:p>
          <a:p>
            <a:pPr marL="280988" lvl="1" indent="-177800">
              <a:buFont typeface="Wingdings" panose="05000000000000000000" pitchFamily="2" charset="2"/>
              <a:buChar char="§"/>
            </a:pPr>
            <a:r>
              <a:rPr lang="en-US" sz="1400" dirty="0"/>
              <a:t>Team Sponsor – Name on the back of a team uniform ($300)</a:t>
            </a:r>
          </a:p>
          <a:p>
            <a:pPr marL="280988" lvl="1" indent="-177800">
              <a:buFont typeface="Wingdings" panose="05000000000000000000" pitchFamily="2" charset="2"/>
              <a:buChar char="§"/>
            </a:pPr>
            <a:r>
              <a:rPr lang="en-US" sz="1400" dirty="0"/>
              <a:t>Website Ad and Link ($75)</a:t>
            </a:r>
          </a:p>
          <a:p>
            <a:pPr marL="280988" lvl="1" indent="-177800">
              <a:buFont typeface="Wingdings" panose="05000000000000000000" pitchFamily="2" charset="2"/>
              <a:buChar char="§"/>
            </a:pPr>
            <a:r>
              <a:rPr lang="en-US" sz="1400" dirty="0"/>
              <a:t>Sponsor Plaque</a:t>
            </a:r>
          </a:p>
        </p:txBody>
      </p:sp>
      <p:sp>
        <p:nvSpPr>
          <p:cNvPr id="15" name="Rectangle 14"/>
          <p:cNvSpPr/>
          <p:nvPr/>
        </p:nvSpPr>
        <p:spPr>
          <a:xfrm>
            <a:off x="4572000" y="3441040"/>
            <a:ext cx="4495800" cy="1384995"/>
          </a:xfrm>
          <a:prstGeom prst="rect">
            <a:avLst/>
          </a:prstGeom>
        </p:spPr>
        <p:txBody>
          <a:bodyPr wrap="square">
            <a:spAutoFit/>
          </a:bodyPr>
          <a:lstStyle/>
          <a:p>
            <a:pPr algn="ctr"/>
            <a:r>
              <a:rPr lang="en-US" sz="1400" b="1" dirty="0"/>
              <a:t>Double Sponsorship Package</a:t>
            </a:r>
          </a:p>
          <a:p>
            <a:pPr algn="ctr"/>
            <a:r>
              <a:rPr lang="en-US" sz="1400" b="1" dirty="0"/>
              <a:t>$350 ($25 in savings)</a:t>
            </a:r>
          </a:p>
          <a:p>
            <a:pPr algn="ctr"/>
            <a:r>
              <a:rPr lang="en-US" sz="1400" b="1" dirty="0"/>
              <a:t> </a:t>
            </a:r>
            <a:r>
              <a:rPr lang="en-US" sz="1400" dirty="0"/>
              <a:t>The double package includes:</a:t>
            </a:r>
          </a:p>
          <a:p>
            <a:pPr algn="ctr"/>
            <a:endParaRPr lang="en-US" sz="1400" dirty="0"/>
          </a:p>
          <a:p>
            <a:pPr marL="280988" lvl="1" indent="-177800">
              <a:buFont typeface="Wingdings" panose="05000000000000000000" pitchFamily="2" charset="2"/>
              <a:buChar char="§"/>
            </a:pPr>
            <a:r>
              <a:rPr lang="en-US" sz="1400" dirty="0"/>
              <a:t>One standard field sign on Eisele or Lewicki ($300)</a:t>
            </a:r>
          </a:p>
          <a:p>
            <a:pPr marL="287338" lvl="2" indent="-177800">
              <a:buFont typeface="Wingdings" panose="05000000000000000000" pitchFamily="2" charset="2"/>
              <a:buChar char="§"/>
            </a:pPr>
            <a:r>
              <a:rPr lang="en-US" sz="1400" dirty="0"/>
              <a:t>Website Ad and Link ($75)</a:t>
            </a:r>
          </a:p>
        </p:txBody>
      </p:sp>
      <p:sp>
        <p:nvSpPr>
          <p:cNvPr id="18" name="Rounded Rectangle 17"/>
          <p:cNvSpPr/>
          <p:nvPr/>
        </p:nvSpPr>
        <p:spPr>
          <a:xfrm>
            <a:off x="76200" y="6035769"/>
            <a:ext cx="8915400" cy="685800"/>
          </a:xfrm>
          <a:prstGeom prst="roundRect">
            <a:avLst>
              <a:gd name="adj" fmla="val 5773"/>
            </a:avLst>
          </a:prstGeom>
          <a:solidFill>
            <a:schemeClr val="bg1">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43600" y="6258580"/>
            <a:ext cx="2743200" cy="307777"/>
          </a:xfrm>
          <a:prstGeom prst="rect">
            <a:avLst/>
          </a:prstGeom>
        </p:spPr>
        <p:txBody>
          <a:bodyPr wrap="square">
            <a:spAutoFit/>
          </a:bodyPr>
          <a:lstStyle/>
          <a:p>
            <a:pPr marL="280988" lvl="1" indent="-177800">
              <a:buFont typeface="Wingdings" panose="05000000000000000000" pitchFamily="2" charset="2"/>
              <a:buChar char="§"/>
            </a:pPr>
            <a:r>
              <a:rPr lang="en-US" sz="1400" dirty="0"/>
              <a:t>Table at Opening Day - $50</a:t>
            </a:r>
          </a:p>
        </p:txBody>
      </p:sp>
      <p:sp>
        <p:nvSpPr>
          <p:cNvPr id="21" name="Rectangle 20"/>
          <p:cNvSpPr/>
          <p:nvPr/>
        </p:nvSpPr>
        <p:spPr>
          <a:xfrm>
            <a:off x="152400" y="6258580"/>
            <a:ext cx="3390900" cy="523220"/>
          </a:xfrm>
          <a:prstGeom prst="rect">
            <a:avLst/>
          </a:prstGeom>
        </p:spPr>
        <p:txBody>
          <a:bodyPr wrap="square">
            <a:spAutoFit/>
          </a:bodyPr>
          <a:lstStyle/>
          <a:p>
            <a:pPr marL="280988" lvl="1" indent="-177800">
              <a:buFont typeface="Wingdings" panose="05000000000000000000" pitchFamily="2" charset="2"/>
              <a:buChar char="§"/>
            </a:pPr>
            <a:r>
              <a:rPr lang="en-US" sz="1400" dirty="0"/>
              <a:t>Field Sign - $300 (standard), $500 (large)</a:t>
            </a:r>
          </a:p>
          <a:p>
            <a:pPr marL="280988" lvl="1" indent="-177800">
              <a:buFont typeface="Wingdings" panose="05000000000000000000" pitchFamily="2" charset="2"/>
              <a:buChar char="§"/>
            </a:pPr>
            <a:r>
              <a:rPr lang="en-US" sz="1400" dirty="0"/>
              <a:t>Scoreboard Sign - $700</a:t>
            </a:r>
          </a:p>
        </p:txBody>
      </p:sp>
      <p:sp>
        <p:nvSpPr>
          <p:cNvPr id="22" name="Rectangle 21"/>
          <p:cNvSpPr/>
          <p:nvPr/>
        </p:nvSpPr>
        <p:spPr>
          <a:xfrm>
            <a:off x="3429000" y="6258580"/>
            <a:ext cx="2895600" cy="523220"/>
          </a:xfrm>
          <a:prstGeom prst="rect">
            <a:avLst/>
          </a:prstGeom>
        </p:spPr>
        <p:txBody>
          <a:bodyPr wrap="square">
            <a:spAutoFit/>
          </a:bodyPr>
          <a:lstStyle/>
          <a:p>
            <a:pPr marL="280988" lvl="1" indent="-177800">
              <a:buFont typeface="Wingdings" panose="05000000000000000000" pitchFamily="2" charset="2"/>
              <a:buChar char="§"/>
            </a:pPr>
            <a:r>
              <a:rPr lang="en-US" sz="1400" dirty="0"/>
              <a:t>Team Sponsor - $300</a:t>
            </a:r>
          </a:p>
          <a:p>
            <a:pPr marL="280988" lvl="1" indent="-177800">
              <a:buFont typeface="Wingdings" panose="05000000000000000000" pitchFamily="2" charset="2"/>
              <a:buChar char="§"/>
            </a:pPr>
            <a:r>
              <a:rPr lang="en-US" sz="1400" dirty="0"/>
              <a:t>Website Ad and Link - $75</a:t>
            </a:r>
          </a:p>
        </p:txBody>
      </p:sp>
      <p:sp>
        <p:nvSpPr>
          <p:cNvPr id="17" name="Rectangle 16"/>
          <p:cNvSpPr/>
          <p:nvPr/>
        </p:nvSpPr>
        <p:spPr>
          <a:xfrm>
            <a:off x="2286000" y="6000421"/>
            <a:ext cx="4495800" cy="307777"/>
          </a:xfrm>
          <a:prstGeom prst="rect">
            <a:avLst/>
          </a:prstGeom>
        </p:spPr>
        <p:txBody>
          <a:bodyPr wrap="square">
            <a:spAutoFit/>
          </a:bodyPr>
          <a:lstStyle/>
          <a:p>
            <a:pPr algn="ctr"/>
            <a:r>
              <a:rPr lang="en-US" sz="1400" b="1" dirty="0"/>
              <a:t>Singles Sponsorships:</a:t>
            </a:r>
            <a:endParaRPr lang="en-US" sz="1400" dirty="0"/>
          </a:p>
        </p:txBody>
      </p:sp>
    </p:spTree>
    <p:extLst>
      <p:ext uri="{BB962C8B-B14F-4D97-AF65-F5344CB8AC3E}">
        <p14:creationId xmlns:p14="http://schemas.microsoft.com/office/powerpoint/2010/main" val="201435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Andy Ferreira\Desktop\Opening Day\IMG_167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37" b="22703"/>
          <a:stretch/>
        </p:blipFill>
        <p:spPr bwMode="auto">
          <a:xfrm>
            <a:off x="-9526" y="0"/>
            <a:ext cx="2329356" cy="22534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50229" y="1574899"/>
            <a:ext cx="4429773" cy="3539430"/>
          </a:xfrm>
          <a:prstGeom prst="rect">
            <a:avLst/>
          </a:prstGeom>
          <a:noFill/>
        </p:spPr>
        <p:txBody>
          <a:bodyPr wrap="square" rtlCol="0">
            <a:spAutoFit/>
          </a:bodyPr>
          <a:lstStyle/>
          <a:p>
            <a:pPr algn="ctr"/>
            <a:r>
              <a:rPr lang="en-US" sz="1600" b="1" dirty="0">
                <a:latin typeface="+mj-lt"/>
              </a:rPr>
              <a:t>To discuss sponsorship opportunities, please contact us at:</a:t>
            </a:r>
          </a:p>
          <a:p>
            <a:pPr algn="ctr"/>
            <a:r>
              <a:rPr lang="en-US" sz="1600" b="1" dirty="0">
                <a:latin typeface="+mj-lt"/>
              </a:rPr>
              <a:t> </a:t>
            </a:r>
            <a:r>
              <a:rPr lang="en-US" sz="1600" b="1" dirty="0">
                <a:latin typeface="+mj-lt"/>
                <a:hlinkClick r:id="rId3"/>
              </a:rPr>
              <a:t>palfundraiser1955@gmail.com</a:t>
            </a:r>
            <a:r>
              <a:rPr lang="en-US" sz="1600" b="1" dirty="0">
                <a:latin typeface="+mj-lt"/>
              </a:rPr>
              <a:t>	</a:t>
            </a:r>
          </a:p>
          <a:p>
            <a:pPr algn="ctr"/>
            <a:r>
              <a:rPr lang="en-US" sz="1600" b="1" dirty="0">
                <a:latin typeface="+mj-lt"/>
              </a:rPr>
              <a:t>Or visit our </a:t>
            </a:r>
            <a:r>
              <a:rPr lang="en-US" sz="1600" b="1" dirty="0">
                <a:latin typeface="+mj-lt"/>
                <a:hlinkClick r:id="rId4"/>
              </a:rPr>
              <a:t>sponsorship page</a:t>
            </a:r>
            <a:r>
              <a:rPr lang="en-US" sz="1600" b="1" dirty="0">
                <a:latin typeface="+mj-lt"/>
              </a:rPr>
              <a:t>. </a:t>
            </a:r>
          </a:p>
          <a:p>
            <a:endParaRPr lang="en-US"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pPr algn="ctr"/>
            <a:endParaRPr lang="en-US" sz="1400" b="1" dirty="0">
              <a:latin typeface="+mj-lt"/>
            </a:endParaRPr>
          </a:p>
          <a:p>
            <a:pPr algn="ctr"/>
            <a:r>
              <a:rPr lang="en-US" sz="1400" b="1" dirty="0">
                <a:latin typeface="+mj-lt"/>
              </a:rPr>
              <a:t>Plainville Athletic League</a:t>
            </a:r>
            <a:endParaRPr lang="en-US" b="1" dirty="0">
              <a:latin typeface="+mj-lt"/>
            </a:endParaRPr>
          </a:p>
          <a:p>
            <a:pPr algn="ctr"/>
            <a:r>
              <a:rPr lang="en-US" sz="1400" b="1" dirty="0">
                <a:latin typeface="+mj-lt"/>
              </a:rPr>
              <a:t>Everett Skinner Road</a:t>
            </a:r>
          </a:p>
          <a:p>
            <a:pPr algn="ctr"/>
            <a:r>
              <a:rPr lang="en-US" sz="1400" b="1" dirty="0">
                <a:latin typeface="+mj-lt"/>
              </a:rPr>
              <a:t>Plainville, MA 02762</a:t>
            </a:r>
          </a:p>
          <a:p>
            <a:pPr algn="ctr"/>
            <a:r>
              <a:rPr lang="en-US" sz="1400" b="1" dirty="0">
                <a:latin typeface="+mj-lt"/>
                <a:hlinkClick r:id="rId5"/>
              </a:rPr>
              <a:t>www.palonline.org</a:t>
            </a:r>
            <a:r>
              <a:rPr lang="en-US" sz="1400" b="1" dirty="0">
                <a:latin typeface="+mj-lt"/>
              </a:rPr>
              <a:t> </a:t>
            </a:r>
          </a:p>
        </p:txBody>
      </p:sp>
      <p:pic>
        <p:nvPicPr>
          <p:cNvPr id="22" name="Picture 21" descr="A picture containing text&#10;&#10;Description automatically generated">
            <a:extLst>
              <a:ext uri="{FF2B5EF4-FFF2-40B4-BE49-F238E27FC236}">
                <a16:creationId xmlns:a16="http://schemas.microsoft.com/office/drawing/2014/main" id="{F414FCE1-11E4-4BF8-8704-13F17199DF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3286" y="2824018"/>
            <a:ext cx="2771728" cy="990600"/>
          </a:xfrm>
          <a:prstGeom prst="rect">
            <a:avLst/>
          </a:prstGeom>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6403"/>
          <a:stretch/>
        </p:blipFill>
        <p:spPr bwMode="auto">
          <a:xfrm>
            <a:off x="0" y="4974773"/>
            <a:ext cx="2361553" cy="188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840" b="23141"/>
          <a:stretch/>
        </p:blipFill>
        <p:spPr bwMode="auto">
          <a:xfrm>
            <a:off x="6810400" y="4264007"/>
            <a:ext cx="2340139" cy="259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Andy Ferreira\Desktop\Opening Day\IMG_166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6042" b="23623"/>
          <a:stretch/>
        </p:blipFill>
        <p:spPr bwMode="auto">
          <a:xfrm>
            <a:off x="6810400" y="2691519"/>
            <a:ext cx="2340139" cy="1880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dy Ferreira\Desktop\Opening Day\IMG_1663.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316" b="20862"/>
          <a:stretch/>
        </p:blipFill>
        <p:spPr bwMode="auto">
          <a:xfrm>
            <a:off x="0" y="2895600"/>
            <a:ext cx="2326636" cy="2079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dy Ferreira\Desktop\Opening Day\H51A6683.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9459"/>
          <a:stretch/>
        </p:blipFill>
        <p:spPr bwMode="auto">
          <a:xfrm>
            <a:off x="2319830" y="5045867"/>
            <a:ext cx="4490570" cy="181213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dy Ferreira\Desktop\Opening Day\IMG_1664.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8725" b="17704"/>
          <a:stretch/>
        </p:blipFill>
        <p:spPr bwMode="auto">
          <a:xfrm>
            <a:off x="-13770" y="954596"/>
            <a:ext cx="2333600" cy="19790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ndy Ferreira\Desktop\Opening Day\IMG_1667.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1020" b="26239"/>
          <a:stretch/>
        </p:blipFill>
        <p:spPr bwMode="auto">
          <a:xfrm>
            <a:off x="4495799" y="1"/>
            <a:ext cx="2314601" cy="1559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ndy Ferreira\Desktop\Opening Day\IMG_1669.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0716" r="6130"/>
          <a:stretch/>
        </p:blipFill>
        <p:spPr bwMode="auto">
          <a:xfrm>
            <a:off x="6810401" y="0"/>
            <a:ext cx="2333600" cy="274509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ndy Ferreira\Desktop\Opening Day\IMG_1660.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1507" b="33517"/>
          <a:stretch/>
        </p:blipFill>
        <p:spPr bwMode="auto">
          <a:xfrm>
            <a:off x="2319830" y="1"/>
            <a:ext cx="2204544" cy="157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7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6124</TotalTime>
  <Words>1179</Words>
  <Application>Microsoft Office PowerPoint</Application>
  <PresentationFormat>On-screen Show (4:3)</PresentationFormat>
  <Paragraphs>98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[Default]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 ANDREW</dc:creator>
  <cp:lastModifiedBy>Roberge, Michael</cp:lastModifiedBy>
  <cp:revision>67</cp:revision>
  <cp:lastPrinted>2015-09-17T18:42:46Z</cp:lastPrinted>
  <dcterms:created xsi:type="dcterms:W3CDTF">2015-09-16T17:35:13Z</dcterms:created>
  <dcterms:modified xsi:type="dcterms:W3CDTF">2026-02-04T18:44:55Z</dcterms:modified>
</cp:coreProperties>
</file>